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5.xml" ContentType="application/vnd.openxmlformats-officedocument.presentationml.tags+xml"/>
  <Override PartName="/ppt/notesSlides/notesSlide5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261"/>
  </p:notesMasterIdLst>
  <p:sldIdLst>
    <p:sldId id="516" r:id="rId2"/>
    <p:sldId id="332" r:id="rId3"/>
    <p:sldId id="489" r:id="rId4"/>
    <p:sldId id="490" r:id="rId5"/>
    <p:sldId id="491" r:id="rId6"/>
    <p:sldId id="496" r:id="rId7"/>
    <p:sldId id="492" r:id="rId8"/>
    <p:sldId id="493" r:id="rId9"/>
    <p:sldId id="501" r:id="rId10"/>
    <p:sldId id="502" r:id="rId11"/>
    <p:sldId id="495" r:id="rId12"/>
    <p:sldId id="497" r:id="rId13"/>
    <p:sldId id="498" r:id="rId14"/>
    <p:sldId id="499" r:id="rId15"/>
    <p:sldId id="517" r:id="rId16"/>
    <p:sldId id="500" r:id="rId17"/>
    <p:sldId id="504" r:id="rId18"/>
    <p:sldId id="505" r:id="rId19"/>
    <p:sldId id="518" r:id="rId20"/>
    <p:sldId id="506" r:id="rId21"/>
    <p:sldId id="507" r:id="rId22"/>
    <p:sldId id="508" r:id="rId23"/>
    <p:sldId id="509" r:id="rId24"/>
    <p:sldId id="532" r:id="rId25"/>
    <p:sldId id="510" r:id="rId26"/>
    <p:sldId id="511" r:id="rId27"/>
    <p:sldId id="512" r:id="rId28"/>
    <p:sldId id="513" r:id="rId29"/>
    <p:sldId id="514" r:id="rId30"/>
    <p:sldId id="339" r:id="rId31"/>
    <p:sldId id="337" r:id="rId32"/>
    <p:sldId id="577" r:id="rId33"/>
    <p:sldId id="520" r:id="rId34"/>
    <p:sldId id="579" r:id="rId35"/>
    <p:sldId id="580" r:id="rId36"/>
    <p:sldId id="581" r:id="rId37"/>
    <p:sldId id="582" r:id="rId38"/>
    <p:sldId id="583" r:id="rId39"/>
    <p:sldId id="584" r:id="rId40"/>
    <p:sldId id="585" r:id="rId41"/>
    <p:sldId id="586" r:id="rId42"/>
    <p:sldId id="338" r:id="rId43"/>
    <p:sldId id="340" r:id="rId44"/>
    <p:sldId id="341" r:id="rId45"/>
    <p:sldId id="521" r:id="rId46"/>
    <p:sldId id="522" r:id="rId47"/>
    <p:sldId id="525" r:id="rId48"/>
    <p:sldId id="524" r:id="rId49"/>
    <p:sldId id="523" r:id="rId50"/>
    <p:sldId id="344" r:id="rId51"/>
    <p:sldId id="345" r:id="rId52"/>
    <p:sldId id="347" r:id="rId53"/>
    <p:sldId id="346" r:id="rId54"/>
    <p:sldId id="348" r:id="rId55"/>
    <p:sldId id="526" r:id="rId56"/>
    <p:sldId id="349" r:id="rId57"/>
    <p:sldId id="350" r:id="rId58"/>
    <p:sldId id="351" r:id="rId59"/>
    <p:sldId id="530" r:id="rId60"/>
    <p:sldId id="531" r:id="rId61"/>
    <p:sldId id="352" r:id="rId62"/>
    <p:sldId id="578" r:id="rId63"/>
    <p:sldId id="354" r:id="rId64"/>
    <p:sldId id="361" r:id="rId65"/>
    <p:sldId id="381" r:id="rId66"/>
    <p:sldId id="362" r:id="rId67"/>
    <p:sldId id="382" r:id="rId68"/>
    <p:sldId id="363" r:id="rId69"/>
    <p:sldId id="383" r:id="rId70"/>
    <p:sldId id="364" r:id="rId71"/>
    <p:sldId id="384" r:id="rId72"/>
    <p:sldId id="374" r:id="rId73"/>
    <p:sldId id="385" r:id="rId74"/>
    <p:sldId id="380" r:id="rId75"/>
    <p:sldId id="386" r:id="rId76"/>
    <p:sldId id="535" r:id="rId77"/>
    <p:sldId id="375" r:id="rId78"/>
    <p:sldId id="387" r:id="rId79"/>
    <p:sldId id="587" r:id="rId80"/>
    <p:sldId id="376" r:id="rId81"/>
    <p:sldId id="388" r:id="rId82"/>
    <p:sldId id="378" r:id="rId83"/>
    <p:sldId id="395" r:id="rId84"/>
    <p:sldId id="588" r:id="rId85"/>
    <p:sldId id="589" r:id="rId86"/>
    <p:sldId id="424" r:id="rId87"/>
    <p:sldId id="425" r:id="rId88"/>
    <p:sldId id="426" r:id="rId89"/>
    <p:sldId id="427" r:id="rId90"/>
    <p:sldId id="428" r:id="rId91"/>
    <p:sldId id="429" r:id="rId92"/>
    <p:sldId id="554" r:id="rId93"/>
    <p:sldId id="555" r:id="rId94"/>
    <p:sldId id="556" r:id="rId95"/>
    <p:sldId id="623" r:id="rId96"/>
    <p:sldId id="633" r:id="rId97"/>
    <p:sldId id="624" r:id="rId98"/>
    <p:sldId id="628" r:id="rId99"/>
    <p:sldId id="625" r:id="rId100"/>
    <p:sldId id="626" r:id="rId101"/>
    <p:sldId id="627" r:id="rId102"/>
    <p:sldId id="357" r:id="rId103"/>
    <p:sldId id="440" r:id="rId104"/>
    <p:sldId id="561" r:id="rId105"/>
    <p:sldId id="560" r:id="rId106"/>
    <p:sldId id="594" r:id="rId107"/>
    <p:sldId id="562" r:id="rId108"/>
    <p:sldId id="595" r:id="rId109"/>
    <p:sldId id="552" r:id="rId110"/>
    <p:sldId id="553" r:id="rId111"/>
    <p:sldId id="462" r:id="rId112"/>
    <p:sldId id="464" r:id="rId113"/>
    <p:sldId id="563" r:id="rId114"/>
    <p:sldId id="591" r:id="rId115"/>
    <p:sldId id="565" r:id="rId116"/>
    <p:sldId id="590" r:id="rId117"/>
    <p:sldId id="592" r:id="rId118"/>
    <p:sldId id="593" r:id="rId119"/>
    <p:sldId id="430" r:id="rId120"/>
    <p:sldId id="431" r:id="rId121"/>
    <p:sldId id="432" r:id="rId122"/>
    <p:sldId id="433" r:id="rId123"/>
    <p:sldId id="566" r:id="rId124"/>
    <p:sldId id="439" r:id="rId125"/>
    <p:sldId id="407" r:id="rId126"/>
    <p:sldId id="443" r:id="rId127"/>
    <p:sldId id="567" r:id="rId128"/>
    <p:sldId id="441" r:id="rId129"/>
    <p:sldId id="568" r:id="rId130"/>
    <p:sldId id="629" r:id="rId131"/>
    <p:sldId id="442" r:id="rId132"/>
    <p:sldId id="630" r:id="rId133"/>
    <p:sldId id="569" r:id="rId134"/>
    <p:sldId id="408" r:id="rId135"/>
    <p:sldId id="570" r:id="rId136"/>
    <p:sldId id="571" r:id="rId137"/>
    <p:sldId id="446" r:id="rId138"/>
    <p:sldId id="447" r:id="rId139"/>
    <p:sldId id="448" r:id="rId140"/>
    <p:sldId id="574" r:id="rId141"/>
    <p:sldId id="575" r:id="rId142"/>
    <p:sldId id="576" r:id="rId143"/>
    <p:sldId id="449" r:id="rId144"/>
    <p:sldId id="596" r:id="rId145"/>
    <p:sldId id="597" r:id="rId146"/>
    <p:sldId id="631" r:id="rId147"/>
    <p:sldId id="598" r:id="rId148"/>
    <p:sldId id="573" r:id="rId149"/>
    <p:sldId id="572" r:id="rId150"/>
    <p:sldId id="289" r:id="rId151"/>
    <p:sldId id="266" r:id="rId152"/>
    <p:sldId id="444" r:id="rId153"/>
    <p:sldId id="445" r:id="rId154"/>
    <p:sldId id="389" r:id="rId155"/>
    <p:sldId id="632" r:id="rId156"/>
    <p:sldId id="355" r:id="rId157"/>
    <p:sldId id="356" r:id="rId158"/>
    <p:sldId id="399" r:id="rId159"/>
    <p:sldId id="400" r:id="rId160"/>
    <p:sldId id="599" r:id="rId161"/>
    <p:sldId id="600" r:id="rId162"/>
    <p:sldId id="601" r:id="rId163"/>
    <p:sldId id="390" r:id="rId164"/>
    <p:sldId id="550" r:id="rId165"/>
    <p:sldId id="401" r:id="rId166"/>
    <p:sldId id="558" r:id="rId167"/>
    <p:sldId id="551" r:id="rId168"/>
    <p:sldId id="393" r:id="rId169"/>
    <p:sldId id="394" r:id="rId170"/>
    <p:sldId id="392" r:id="rId171"/>
    <p:sldId id="402" r:id="rId172"/>
    <p:sldId id="559" r:id="rId173"/>
    <p:sldId id="366" r:id="rId174"/>
    <p:sldId id="410" r:id="rId175"/>
    <p:sldId id="358" r:id="rId176"/>
    <p:sldId id="411" r:id="rId177"/>
    <p:sldId id="367" r:id="rId178"/>
    <p:sldId id="635" r:id="rId179"/>
    <p:sldId id="642" r:id="rId180"/>
    <p:sldId id="636" r:id="rId181"/>
    <p:sldId id="637" r:id="rId182"/>
    <p:sldId id="638" r:id="rId183"/>
    <p:sldId id="639" r:id="rId184"/>
    <p:sldId id="640" r:id="rId185"/>
    <p:sldId id="641" r:id="rId186"/>
    <p:sldId id="643" r:id="rId187"/>
    <p:sldId id="634" r:id="rId188"/>
    <p:sldId id="403" r:id="rId189"/>
    <p:sldId id="405" r:id="rId190"/>
    <p:sldId id="404" r:id="rId191"/>
    <p:sldId id="406" r:id="rId192"/>
    <p:sldId id="527" r:id="rId193"/>
    <p:sldId id="434" r:id="rId194"/>
    <p:sldId id="528" r:id="rId195"/>
    <p:sldId id="435" r:id="rId196"/>
    <p:sldId id="529" r:id="rId197"/>
    <p:sldId id="436" r:id="rId198"/>
    <p:sldId id="603" r:id="rId199"/>
    <p:sldId id="437" r:id="rId200"/>
    <p:sldId id="438" r:id="rId201"/>
    <p:sldId id="602" r:id="rId202"/>
    <p:sldId id="534" r:id="rId203"/>
    <p:sldId id="533" r:id="rId204"/>
    <p:sldId id="451" r:id="rId205"/>
    <p:sldId id="452" r:id="rId206"/>
    <p:sldId id="453" r:id="rId207"/>
    <p:sldId id="454" r:id="rId208"/>
    <p:sldId id="536" r:id="rId209"/>
    <p:sldId id="455" r:id="rId210"/>
    <p:sldId id="537" r:id="rId211"/>
    <p:sldId id="456" r:id="rId212"/>
    <p:sldId id="457" r:id="rId213"/>
    <p:sldId id="541" r:id="rId214"/>
    <p:sldId id="461" r:id="rId215"/>
    <p:sldId id="415" r:id="rId216"/>
    <p:sldId id="458" r:id="rId217"/>
    <p:sldId id="604" r:id="rId218"/>
    <p:sldId id="605" r:id="rId219"/>
    <p:sldId id="606" r:id="rId220"/>
    <p:sldId id="607" r:id="rId221"/>
    <p:sldId id="608" r:id="rId222"/>
    <p:sldId id="609" r:id="rId223"/>
    <p:sldId id="610" r:id="rId224"/>
    <p:sldId id="617" r:id="rId225"/>
    <p:sldId id="612" r:id="rId226"/>
    <p:sldId id="613" r:id="rId227"/>
    <p:sldId id="614" r:id="rId228"/>
    <p:sldId id="616" r:id="rId229"/>
    <p:sldId id="618" r:id="rId230"/>
    <p:sldId id="483" r:id="rId231"/>
    <p:sldId id="545" r:id="rId232"/>
    <p:sldId id="620" r:id="rId233"/>
    <p:sldId id="546" r:id="rId234"/>
    <p:sldId id="416" r:id="rId235"/>
    <p:sldId id="460" r:id="rId236"/>
    <p:sldId id="547" r:id="rId237"/>
    <p:sldId id="621" r:id="rId238"/>
    <p:sldId id="477" r:id="rId239"/>
    <p:sldId id="548" r:id="rId240"/>
    <p:sldId id="622" r:id="rId241"/>
    <p:sldId id="417" r:id="rId242"/>
    <p:sldId id="418" r:id="rId243"/>
    <p:sldId id="373" r:id="rId244"/>
    <p:sldId id="538" r:id="rId245"/>
    <p:sldId id="475" r:id="rId246"/>
    <p:sldId id="474" r:id="rId247"/>
    <p:sldId id="476" r:id="rId248"/>
    <p:sldId id="422" r:id="rId249"/>
    <p:sldId id="467" r:id="rId250"/>
    <p:sldId id="539" r:id="rId251"/>
    <p:sldId id="468" r:id="rId252"/>
    <p:sldId id="469" r:id="rId253"/>
    <p:sldId id="470" r:id="rId254"/>
    <p:sldId id="471" r:id="rId255"/>
    <p:sldId id="540" r:id="rId256"/>
    <p:sldId id="472" r:id="rId257"/>
    <p:sldId id="473" r:id="rId258"/>
    <p:sldId id="270" r:id="rId259"/>
    <p:sldId id="644" r:id="rId26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81979" autoAdjust="0"/>
  </p:normalViewPr>
  <p:slideViewPr>
    <p:cSldViewPr>
      <p:cViewPr varScale="1">
        <p:scale>
          <a:sx n="79" d="100"/>
          <a:sy n="79" d="100"/>
        </p:scale>
        <p:origin x="822"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5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notesMaster" Target="notesMasters/notes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6D6CB1-C28C-4AC0-9E57-7AED4F13BECC}" type="datetimeFigureOut">
              <a:rPr lang="zh-CN" altLang="en-US" smtClean="0"/>
              <a:pPr/>
              <a:t>2024/4/24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E67A7B-7D8A-4E03-B174-B3300045038D}" type="slidenum">
              <a:rPr lang="zh-CN" altLang="en-US" smtClean="0"/>
              <a:pPr/>
              <a:t>‹#›</a:t>
            </a:fld>
            <a:endParaRPr lang="zh-CN" altLang="en-US"/>
          </a:p>
        </p:txBody>
      </p:sp>
    </p:spTree>
    <p:extLst>
      <p:ext uri="{BB962C8B-B14F-4D97-AF65-F5344CB8AC3E}">
        <p14:creationId xmlns:p14="http://schemas.microsoft.com/office/powerpoint/2010/main" val="1913361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linuxcool.co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aike.baidu.com/item/%E6%96%87%E4%BB%B6%E7%AE%A1%E7%90%86%E7%B3%BB%E7%BB%9F/8164847"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aike.baidu.com/item/%E6%96%87%E4%BB%B6%E7%AE%A1%E7%90%86%E7%B3%BB%E7%BB%9F/8164847"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Shell</a:t>
            </a:r>
            <a:r>
              <a:rPr lang="zh-CN" altLang="en-US" dirty="0"/>
              <a:t>是系统的用户界面，提供了用户与内核之间进行交互操作的接口，将接受到的用户输入命令，送入到内核去执行，相当于是一个命令的解释器。他的作用主要是协调用户与系统的一致性，在用户与系统之间进行交互，</a:t>
            </a:r>
            <a:r>
              <a:rPr lang="en-US" altLang="zh-CN" dirty="0"/>
              <a:t>shell</a:t>
            </a:r>
            <a:r>
              <a:rPr lang="zh-CN" altLang="en-US" dirty="0"/>
              <a:t>在</a:t>
            </a:r>
            <a:r>
              <a:rPr lang="en-US" altLang="zh-CN" dirty="0"/>
              <a:t>Linux</a:t>
            </a:r>
            <a:r>
              <a:rPr lang="zh-CN" altLang="en-US" dirty="0"/>
              <a:t>系统的重要地位如图所示是处于了系统内核和应用程序之间。只要能够操作应用程序的软件都能够称为壳程序。</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3</a:t>
            </a:fld>
            <a:endParaRPr lang="zh-CN" altLang="en-US"/>
          </a:p>
        </p:txBody>
      </p:sp>
    </p:spTree>
    <p:extLst>
      <p:ext uri="{BB962C8B-B14F-4D97-AF65-F5344CB8AC3E}">
        <p14:creationId xmlns:p14="http://schemas.microsoft.com/office/powerpoint/2010/main" val="2933477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Dd</a:t>
            </a:r>
            <a:r>
              <a:rPr lang="zh-CN" altLang="en-US" dirty="0"/>
              <a:t>命令</a:t>
            </a:r>
            <a:r>
              <a:rPr lang="zh-CN" altLang="en-US" b="0" i="0" dirty="0">
                <a:solidFill>
                  <a:srgbClr val="333333"/>
                </a:solidFill>
                <a:effectLst/>
                <a:latin typeface="Helvetica Neue"/>
              </a:rPr>
              <a:t>用于读取、转换并输出数据。 将</a:t>
            </a:r>
            <a:r>
              <a:rPr lang="en-US" altLang="zh-CN" b="0" i="0" dirty="0" err="1">
                <a:solidFill>
                  <a:srgbClr val="333333"/>
                </a:solidFill>
                <a:effectLst/>
                <a:latin typeface="Helvetica Neue"/>
              </a:rPr>
              <a:t>testfile</a:t>
            </a:r>
            <a:r>
              <a:rPr lang="zh-CN" altLang="en-US" b="0" i="0" dirty="0">
                <a:solidFill>
                  <a:srgbClr val="333333"/>
                </a:solidFill>
                <a:effectLst/>
                <a:latin typeface="Helvetica Neue"/>
              </a:rPr>
              <a:t>文件中的所有英文字母转换为大写，然后转成为</a:t>
            </a:r>
            <a:r>
              <a:rPr lang="en-US" altLang="zh-CN" b="0" i="0" dirty="0">
                <a:solidFill>
                  <a:srgbClr val="333333"/>
                </a:solidFill>
                <a:effectLst/>
                <a:latin typeface="Helvetica Neue"/>
              </a:rPr>
              <a:t>testfile_1</a:t>
            </a:r>
            <a:r>
              <a:rPr lang="zh-CN" altLang="en-US" b="0" i="0" dirty="0">
                <a:solidFill>
                  <a:srgbClr val="333333"/>
                </a:solidFill>
                <a:effectLst/>
                <a:latin typeface="Helvetica Neue"/>
              </a:rPr>
              <a:t>文件转换</a:t>
            </a:r>
            <a:r>
              <a:rPr lang="zh-CN" altLang="en-US" b="1" i="0" dirty="0">
                <a:solidFill>
                  <a:srgbClr val="333333"/>
                </a:solidFill>
                <a:effectLst/>
                <a:latin typeface="Arial" panose="020B0604020202020204" pitchFamily="34" charset="0"/>
              </a:rPr>
              <a:t>用来在指定目录下查找文件</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12</a:t>
            </a:fld>
            <a:endParaRPr lang="zh-CN" altLang="en-US"/>
          </a:p>
        </p:txBody>
      </p:sp>
    </p:spTree>
    <p:extLst>
      <p:ext uri="{BB962C8B-B14F-4D97-AF65-F5344CB8AC3E}">
        <p14:creationId xmlns:p14="http://schemas.microsoft.com/office/powerpoint/2010/main" val="15611928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新细明体"/>
              </a:rPr>
              <a:t>我们登录</a:t>
            </a:r>
            <a:r>
              <a:rPr lang="en-US" altLang="zh-CN" b="0" i="0" dirty="0">
                <a:solidFill>
                  <a:srgbClr val="000000"/>
                </a:solidFill>
                <a:effectLst/>
                <a:latin typeface="新细明体"/>
              </a:rPr>
              <a:t>bash</a:t>
            </a:r>
            <a:r>
              <a:rPr lang="zh-CN" altLang="en-US" b="0" i="0" dirty="0">
                <a:solidFill>
                  <a:srgbClr val="000000"/>
                </a:solidFill>
                <a:effectLst/>
                <a:latin typeface="新细明体"/>
              </a:rPr>
              <a:t>之后会发现很多工作环境属性都已经配置好了，实质上是已经读取了已有的配置文件。来看一下两种不同登录情况下的</a:t>
            </a:r>
            <a:r>
              <a:rPr lang="en-US" altLang="zh-CN" b="0" i="0" dirty="0">
                <a:solidFill>
                  <a:srgbClr val="000000"/>
                </a:solidFill>
                <a:effectLst/>
                <a:latin typeface="新细明体"/>
              </a:rPr>
              <a:t>shell</a:t>
            </a:r>
            <a:r>
              <a:rPr lang="zh-CN" altLang="en-US" b="0" i="0" dirty="0">
                <a:solidFill>
                  <a:srgbClr val="000000"/>
                </a:solidFill>
                <a:effectLst/>
                <a:latin typeface="新细明体"/>
              </a:rPr>
              <a:t>启动过程。实线的的方向是主线流程，虚线的方向则是被呼叫的配置文件。</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257</a:t>
            </a:fld>
            <a:endParaRPr lang="zh-CN" altLang="en-US"/>
          </a:p>
        </p:txBody>
      </p:sp>
    </p:spTree>
    <p:extLst>
      <p:ext uri="{BB962C8B-B14F-4D97-AF65-F5344CB8AC3E}">
        <p14:creationId xmlns:p14="http://schemas.microsoft.com/office/powerpoint/2010/main" val="231756340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5E67A7B-7D8A-4E03-B174-B3300045038D}" type="slidenum">
              <a:rPr lang="zh-CN" altLang="en-US" smtClean="0"/>
              <a:pPr/>
              <a:t>258</a:t>
            </a:fld>
            <a:endParaRPr lang="zh-CN" altLang="en-US"/>
          </a:p>
        </p:txBody>
      </p:sp>
    </p:spTree>
    <p:extLst>
      <p:ext uri="{BB962C8B-B14F-4D97-AF65-F5344CB8AC3E}">
        <p14:creationId xmlns:p14="http://schemas.microsoft.com/office/powerpoint/2010/main" val="1135588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3D4450"/>
                </a:solidFill>
                <a:effectLst/>
                <a:latin typeface="Microsoft Yahei" panose="020B0503020204020204" pitchFamily="34" charset="-122"/>
                <a:ea typeface="Microsoft Yahei" panose="020B0503020204020204" pitchFamily="34" charset="-122"/>
              </a:rPr>
              <a:t>su</a:t>
            </a:r>
            <a:r>
              <a:rPr lang="zh-CN" altLang="en-US" b="0" i="0" dirty="0">
                <a:solidFill>
                  <a:srgbClr val="3D4450"/>
                </a:solidFill>
                <a:effectLst/>
                <a:latin typeface="Microsoft Yahei" panose="020B0503020204020204" pitchFamily="34" charset="-122"/>
                <a:ea typeface="Microsoft Yahei" panose="020B0503020204020204" pitchFamily="34" charset="-122"/>
              </a:rPr>
              <a:t>命令和</a:t>
            </a:r>
            <a:r>
              <a:rPr lang="en-US" altLang="zh-CN" b="0" i="0" dirty="0" err="1">
                <a:solidFill>
                  <a:srgbClr val="3D4450"/>
                </a:solidFill>
                <a:effectLst/>
                <a:latin typeface="Microsoft Yahei" panose="020B0503020204020204" pitchFamily="34" charset="-122"/>
                <a:ea typeface="Microsoft Yahei" panose="020B0503020204020204" pitchFamily="34" charset="-122"/>
              </a:rPr>
              <a:t>su</a:t>
            </a:r>
            <a:r>
              <a:rPr lang="en-US" altLang="zh-CN" b="0" i="0" dirty="0">
                <a:solidFill>
                  <a:srgbClr val="3D4450"/>
                </a:solidFill>
                <a:effectLst/>
                <a:latin typeface="Microsoft Yahei" panose="020B0503020204020204" pitchFamily="34" charset="-122"/>
                <a:ea typeface="Microsoft Yahei" panose="020B0503020204020204" pitchFamily="34" charset="-122"/>
              </a:rPr>
              <a:t> -</a:t>
            </a:r>
            <a:r>
              <a:rPr lang="zh-CN" altLang="en-US" b="0" i="0" dirty="0">
                <a:solidFill>
                  <a:srgbClr val="3D4450"/>
                </a:solidFill>
                <a:effectLst/>
                <a:latin typeface="Microsoft Yahei" panose="020B0503020204020204" pitchFamily="34" charset="-122"/>
                <a:ea typeface="Microsoft Yahei" panose="020B0503020204020204" pitchFamily="34" charset="-122"/>
              </a:rPr>
              <a:t>命令最大的本质区别就是：前者只是切换了</a:t>
            </a:r>
            <a:r>
              <a:rPr lang="en-US" altLang="zh-CN" b="0" i="0" dirty="0">
                <a:solidFill>
                  <a:srgbClr val="3D4450"/>
                </a:solidFill>
                <a:effectLst/>
                <a:latin typeface="Microsoft Yahei" panose="020B0503020204020204" pitchFamily="34" charset="-122"/>
                <a:ea typeface="Microsoft Yahei" panose="020B0503020204020204" pitchFamily="34" charset="-122"/>
              </a:rPr>
              <a:t>root</a:t>
            </a:r>
            <a:r>
              <a:rPr lang="zh-CN" altLang="en-US" b="0" i="0" dirty="0">
                <a:solidFill>
                  <a:srgbClr val="3D4450"/>
                </a:solidFill>
                <a:effectLst/>
                <a:latin typeface="Microsoft Yahei" panose="020B0503020204020204" pitchFamily="34" charset="-122"/>
                <a:ea typeface="Microsoft Yahei" panose="020B0503020204020204" pitchFamily="34" charset="-122"/>
              </a:rPr>
              <a:t>身份，但</a:t>
            </a:r>
            <a:r>
              <a:rPr lang="en-US" altLang="zh-CN" b="0" i="0" u="none" strike="noStrike" dirty="0">
                <a:solidFill>
                  <a:srgbClr val="D2322D"/>
                </a:solidFill>
                <a:effectLst/>
                <a:latin typeface="Microsoft Yahei" panose="020B0503020204020204" pitchFamily="34" charset="-122"/>
                <a:ea typeface="Microsoft Yahei" panose="020B0503020204020204" pitchFamily="34" charset="-122"/>
                <a:hlinkClick r:id="rId3" tooltip="shell"/>
              </a:rPr>
              <a:t>Shell</a:t>
            </a:r>
            <a:r>
              <a:rPr lang="zh-CN" altLang="en-US" b="0" i="0" dirty="0">
                <a:solidFill>
                  <a:srgbClr val="3D4450"/>
                </a:solidFill>
                <a:effectLst/>
                <a:latin typeface="Microsoft Yahei" panose="020B0503020204020204" pitchFamily="34" charset="-122"/>
                <a:ea typeface="Microsoft Yahei" panose="020B0503020204020204" pitchFamily="34" charset="-122"/>
              </a:rPr>
              <a:t>环境仍然是普通用户的</a:t>
            </a:r>
            <a:r>
              <a:rPr lang="en-US" altLang="zh-CN" b="0" i="0" dirty="0">
                <a:solidFill>
                  <a:srgbClr val="3D4450"/>
                </a:solidFill>
                <a:effectLst/>
                <a:latin typeface="Microsoft Yahei" panose="020B0503020204020204" pitchFamily="34" charset="-122"/>
                <a:ea typeface="Microsoft Yahei" panose="020B0503020204020204" pitchFamily="34" charset="-122"/>
              </a:rPr>
              <a:t>Shell</a:t>
            </a:r>
            <a:r>
              <a:rPr lang="zh-CN" altLang="en-US" b="0" i="0" dirty="0">
                <a:solidFill>
                  <a:srgbClr val="3D4450"/>
                </a:solidFill>
                <a:effectLst/>
                <a:latin typeface="Microsoft Yahei" panose="020B0503020204020204" pitchFamily="34" charset="-122"/>
                <a:ea typeface="Microsoft Yahei" panose="020B0503020204020204" pitchFamily="34" charset="-122"/>
              </a:rPr>
              <a:t>；而后者连用户和</a:t>
            </a:r>
            <a:r>
              <a:rPr lang="en-US" altLang="zh-CN" b="0" i="0" dirty="0">
                <a:solidFill>
                  <a:srgbClr val="3D4450"/>
                </a:solidFill>
                <a:effectLst/>
                <a:latin typeface="Microsoft Yahei" panose="020B0503020204020204" pitchFamily="34" charset="-122"/>
                <a:ea typeface="Microsoft Yahei" panose="020B0503020204020204" pitchFamily="34" charset="-122"/>
              </a:rPr>
              <a:t>Shell</a:t>
            </a:r>
            <a:r>
              <a:rPr lang="zh-CN" altLang="en-US" b="0" i="0" dirty="0">
                <a:solidFill>
                  <a:srgbClr val="3D4450"/>
                </a:solidFill>
                <a:effectLst/>
                <a:latin typeface="Microsoft Yahei" panose="020B0503020204020204" pitchFamily="34" charset="-122"/>
                <a:ea typeface="Microsoft Yahei" panose="020B0503020204020204" pitchFamily="34" charset="-122"/>
              </a:rPr>
              <a:t>环境一起切换成</a:t>
            </a:r>
            <a:r>
              <a:rPr lang="en-US" altLang="zh-CN" b="0" i="0" dirty="0">
                <a:solidFill>
                  <a:srgbClr val="3D4450"/>
                </a:solidFill>
                <a:effectLst/>
                <a:latin typeface="Microsoft Yahei" panose="020B0503020204020204" pitchFamily="34" charset="-122"/>
                <a:ea typeface="Microsoft Yahei" panose="020B0503020204020204" pitchFamily="34" charset="-122"/>
              </a:rPr>
              <a:t>root</a:t>
            </a:r>
            <a:r>
              <a:rPr lang="zh-CN" altLang="en-US" b="0" i="0" dirty="0">
                <a:solidFill>
                  <a:srgbClr val="3D4450"/>
                </a:solidFill>
                <a:effectLst/>
                <a:latin typeface="Microsoft Yahei" panose="020B0503020204020204" pitchFamily="34" charset="-122"/>
                <a:ea typeface="Microsoft Yahei" panose="020B0503020204020204" pitchFamily="34" charset="-122"/>
              </a:rPr>
              <a:t>身份了。只有切换了</a:t>
            </a:r>
            <a:r>
              <a:rPr lang="en-US" altLang="zh-CN" b="0" i="0" dirty="0">
                <a:solidFill>
                  <a:srgbClr val="3D4450"/>
                </a:solidFill>
                <a:effectLst/>
                <a:latin typeface="Microsoft Yahei" panose="020B0503020204020204" pitchFamily="34" charset="-122"/>
                <a:ea typeface="Microsoft Yahei" panose="020B0503020204020204" pitchFamily="34" charset="-122"/>
              </a:rPr>
              <a:t>Shell</a:t>
            </a:r>
            <a:r>
              <a:rPr lang="zh-CN" altLang="en-US" b="0" i="0" dirty="0">
                <a:solidFill>
                  <a:srgbClr val="3D4450"/>
                </a:solidFill>
                <a:effectLst/>
                <a:latin typeface="Microsoft Yahei" panose="020B0503020204020204" pitchFamily="34" charset="-122"/>
                <a:ea typeface="Microsoft Yahei" panose="020B0503020204020204" pitchFamily="34" charset="-122"/>
              </a:rPr>
              <a:t>环境才不会出现</a:t>
            </a:r>
            <a:r>
              <a:rPr lang="en-US" altLang="zh-CN" b="0" i="0" dirty="0">
                <a:solidFill>
                  <a:srgbClr val="3D4450"/>
                </a:solidFill>
                <a:effectLst/>
                <a:latin typeface="Microsoft Yahei" panose="020B0503020204020204" pitchFamily="34" charset="-122"/>
                <a:ea typeface="Microsoft Yahei" panose="020B0503020204020204" pitchFamily="34" charset="-122"/>
              </a:rPr>
              <a:t>PATH</a:t>
            </a:r>
            <a:r>
              <a:rPr lang="zh-CN" altLang="en-US" b="0" i="0" dirty="0">
                <a:solidFill>
                  <a:srgbClr val="3D4450"/>
                </a:solidFill>
                <a:effectLst/>
                <a:latin typeface="Microsoft Yahei" panose="020B0503020204020204" pitchFamily="34" charset="-122"/>
                <a:ea typeface="Microsoft Yahei" panose="020B0503020204020204" pitchFamily="34" charset="-122"/>
              </a:rPr>
              <a:t>环境变量错误。</a:t>
            </a:r>
            <a:r>
              <a:rPr lang="en-US" altLang="zh-CN" b="0" i="0" dirty="0" err="1">
                <a:solidFill>
                  <a:srgbClr val="3D4450"/>
                </a:solidFill>
                <a:effectLst/>
                <a:latin typeface="Microsoft Yahei" panose="020B0503020204020204" pitchFamily="34" charset="-122"/>
                <a:ea typeface="Microsoft Yahei" panose="020B0503020204020204" pitchFamily="34" charset="-122"/>
              </a:rPr>
              <a:t>su</a:t>
            </a:r>
            <a:r>
              <a:rPr lang="zh-CN" altLang="en-US" b="0" i="0" dirty="0">
                <a:solidFill>
                  <a:srgbClr val="3D4450"/>
                </a:solidFill>
                <a:effectLst/>
                <a:latin typeface="Microsoft Yahei" panose="020B0503020204020204" pitchFamily="34" charset="-122"/>
                <a:ea typeface="Microsoft Yahei" panose="020B0503020204020204" pitchFamily="34" charset="-122"/>
              </a:rPr>
              <a:t>切换成</a:t>
            </a:r>
            <a:r>
              <a:rPr lang="en-US" altLang="zh-CN" b="0" i="0" dirty="0">
                <a:solidFill>
                  <a:srgbClr val="3D4450"/>
                </a:solidFill>
                <a:effectLst/>
                <a:latin typeface="Microsoft Yahei" panose="020B0503020204020204" pitchFamily="34" charset="-122"/>
                <a:ea typeface="Microsoft Yahei" panose="020B0503020204020204" pitchFamily="34" charset="-122"/>
              </a:rPr>
              <a:t>root</a:t>
            </a:r>
            <a:r>
              <a:rPr lang="zh-CN" altLang="en-US" b="0" i="0" dirty="0">
                <a:solidFill>
                  <a:srgbClr val="3D4450"/>
                </a:solidFill>
                <a:effectLst/>
                <a:latin typeface="Microsoft Yahei" panose="020B0503020204020204" pitchFamily="34" charset="-122"/>
                <a:ea typeface="Microsoft Yahei" panose="020B0503020204020204" pitchFamily="34" charset="-122"/>
              </a:rPr>
              <a:t>用户以后，</a:t>
            </a:r>
            <a:r>
              <a:rPr lang="en-US" altLang="zh-CN" b="0" i="0" dirty="0" err="1">
                <a:solidFill>
                  <a:srgbClr val="3D4450"/>
                </a:solidFill>
                <a:effectLst/>
                <a:latin typeface="Microsoft Yahei" panose="020B0503020204020204" pitchFamily="34" charset="-122"/>
                <a:ea typeface="Microsoft Yahei" panose="020B0503020204020204" pitchFamily="34" charset="-122"/>
              </a:rPr>
              <a:t>pwd</a:t>
            </a:r>
            <a:r>
              <a:rPr lang="zh-CN" altLang="en-US" b="0" i="0" dirty="0">
                <a:solidFill>
                  <a:srgbClr val="3D4450"/>
                </a:solidFill>
                <a:effectLst/>
                <a:latin typeface="Microsoft Yahei" panose="020B0503020204020204" pitchFamily="34" charset="-122"/>
                <a:ea typeface="Microsoft Yahei" panose="020B0503020204020204" pitchFamily="34" charset="-122"/>
              </a:rPr>
              <a:t>一下，发现工作目录仍然是普通用户的工作目录；而用</a:t>
            </a:r>
            <a:r>
              <a:rPr lang="en-US" altLang="zh-CN" b="0" i="0" dirty="0" err="1">
                <a:solidFill>
                  <a:srgbClr val="3D4450"/>
                </a:solidFill>
                <a:effectLst/>
                <a:latin typeface="Microsoft Yahei" panose="020B0503020204020204" pitchFamily="34" charset="-122"/>
                <a:ea typeface="Microsoft Yahei" panose="020B0503020204020204" pitchFamily="34" charset="-122"/>
              </a:rPr>
              <a:t>su</a:t>
            </a:r>
            <a:r>
              <a:rPr lang="en-US" altLang="zh-CN" b="0" i="0" dirty="0">
                <a:solidFill>
                  <a:srgbClr val="3D4450"/>
                </a:solidFill>
                <a:effectLst/>
                <a:latin typeface="Microsoft Yahei" panose="020B0503020204020204" pitchFamily="34" charset="-122"/>
                <a:ea typeface="Microsoft Yahei" panose="020B0503020204020204" pitchFamily="34" charset="-122"/>
              </a:rPr>
              <a:t> -</a:t>
            </a:r>
            <a:r>
              <a:rPr lang="zh-CN" altLang="en-US" b="0" i="0" dirty="0">
                <a:solidFill>
                  <a:srgbClr val="3D4450"/>
                </a:solidFill>
                <a:effectLst/>
                <a:latin typeface="Microsoft Yahei" panose="020B0503020204020204" pitchFamily="34" charset="-122"/>
                <a:ea typeface="Microsoft Yahei" panose="020B0503020204020204" pitchFamily="34" charset="-122"/>
              </a:rPr>
              <a:t>命令切换以后，工作目录变成</a:t>
            </a:r>
            <a:r>
              <a:rPr lang="en-US" altLang="zh-CN" b="0" i="0" dirty="0">
                <a:solidFill>
                  <a:srgbClr val="3D4450"/>
                </a:solidFill>
                <a:effectLst/>
                <a:latin typeface="Microsoft Yahei" panose="020B0503020204020204" pitchFamily="34" charset="-122"/>
                <a:ea typeface="Microsoft Yahei" panose="020B0503020204020204" pitchFamily="34" charset="-122"/>
              </a:rPr>
              <a:t>root</a:t>
            </a:r>
            <a:r>
              <a:rPr lang="zh-CN" altLang="en-US" b="0" i="0" dirty="0">
                <a:solidFill>
                  <a:srgbClr val="3D4450"/>
                </a:solidFill>
                <a:effectLst/>
                <a:latin typeface="Microsoft Yahei" panose="020B0503020204020204" pitchFamily="34" charset="-122"/>
                <a:ea typeface="Microsoft Yahei" panose="020B0503020204020204" pitchFamily="34" charset="-122"/>
              </a:rPr>
              <a:t>的工作目录了。</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13</a:t>
            </a:fld>
            <a:endParaRPr lang="zh-CN" altLang="en-US"/>
          </a:p>
        </p:txBody>
      </p:sp>
    </p:spTree>
    <p:extLst>
      <p:ext uri="{BB962C8B-B14F-4D97-AF65-F5344CB8AC3E}">
        <p14:creationId xmlns:p14="http://schemas.microsoft.com/office/powerpoint/2010/main" val="3582427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PWD print working directory</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14</a:t>
            </a:fld>
            <a:endParaRPr lang="zh-CN" altLang="en-US"/>
          </a:p>
        </p:txBody>
      </p:sp>
    </p:spTree>
    <p:extLst>
      <p:ext uri="{BB962C8B-B14F-4D97-AF65-F5344CB8AC3E}">
        <p14:creationId xmlns:p14="http://schemas.microsoft.com/office/powerpoint/2010/main" val="564887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操作系统中负责管理和存储文件信息的软件机构称为</a:t>
            </a:r>
            <a:r>
              <a:rPr lang="zh-CN" altLang="en-US" b="0" i="0" u="none" strike="noStrike" dirty="0">
                <a:solidFill>
                  <a:srgbClr val="136EC2"/>
                </a:solidFill>
                <a:effectLst/>
                <a:latin typeface="Helvetica Neue"/>
                <a:hlinkClick r:id="rId3"/>
              </a:rPr>
              <a:t>文件管理系统</a:t>
            </a:r>
            <a:r>
              <a:rPr lang="zh-CN" altLang="en-US" b="0" i="0" dirty="0">
                <a:solidFill>
                  <a:srgbClr val="333333"/>
                </a:solidFill>
                <a:effectLst/>
                <a:latin typeface="Helvetica Neue"/>
              </a:rPr>
              <a:t>，简称文件系统。文件系统的模型如图所示，其关联的对象包括文件，目录和磁盘空间，负责做的事情就包括文件目录的管理，文件的读写管理、文件逻辑地址转换、以及文件的共享和保护等，另外还包括了对文件存储空间的管理。在</a:t>
            </a:r>
            <a:r>
              <a:rPr lang="en-US" altLang="zh-CN" b="0" i="0" dirty="0" err="1">
                <a:solidFill>
                  <a:srgbClr val="333333"/>
                </a:solidFill>
                <a:effectLst/>
                <a:latin typeface="Helvetica Neue"/>
              </a:rPr>
              <a:t>linux</a:t>
            </a:r>
            <a:r>
              <a:rPr lang="zh-CN" altLang="en-US" b="0" i="0" dirty="0">
                <a:solidFill>
                  <a:srgbClr val="333333"/>
                </a:solidFill>
                <a:effectLst/>
                <a:latin typeface="Helvetica Neue"/>
              </a:rPr>
              <a:t>操作系统中，磁盘上的文件系统采用的则是一种层级结构。</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15</a:t>
            </a:fld>
            <a:endParaRPr lang="zh-CN" altLang="en-US"/>
          </a:p>
        </p:txBody>
      </p:sp>
    </p:spTree>
    <p:extLst>
      <p:ext uri="{BB962C8B-B14F-4D97-AF65-F5344CB8AC3E}">
        <p14:creationId xmlns:p14="http://schemas.microsoft.com/office/powerpoint/2010/main" val="3442445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操作系统中负责管理和存储文件信息的软件机构称为</a:t>
            </a:r>
            <a:r>
              <a:rPr lang="zh-CN" altLang="en-US" b="0" i="0" u="none" strike="noStrike" dirty="0">
                <a:solidFill>
                  <a:srgbClr val="136EC2"/>
                </a:solidFill>
                <a:effectLst/>
                <a:latin typeface="Helvetica Neue"/>
                <a:hlinkClick r:id="rId3"/>
              </a:rPr>
              <a:t>文件管理系统</a:t>
            </a:r>
            <a:r>
              <a:rPr lang="zh-CN" altLang="en-US" b="0" i="0" dirty="0">
                <a:solidFill>
                  <a:srgbClr val="333333"/>
                </a:solidFill>
                <a:effectLst/>
                <a:latin typeface="Helvetica Neue"/>
              </a:rPr>
              <a:t>，简称文件系统。</a:t>
            </a:r>
            <a:r>
              <a:rPr lang="en-US" altLang="zh-CN" b="0" i="0" dirty="0">
                <a:solidFill>
                  <a:srgbClr val="333333"/>
                </a:solidFill>
                <a:effectLst/>
                <a:latin typeface="Helvetica Neue"/>
              </a:rPr>
              <a:t>@</a:t>
            </a:r>
            <a:r>
              <a:rPr lang="zh-CN" altLang="en-US" b="0" i="0" dirty="0">
                <a:solidFill>
                  <a:srgbClr val="333333"/>
                </a:solidFill>
                <a:effectLst/>
                <a:latin typeface="Helvetica Neue"/>
              </a:rPr>
              <a:t>在第十章</a:t>
            </a:r>
            <a:r>
              <a:rPr lang="en-US" altLang="zh-CN" b="0" i="0" dirty="0">
                <a:solidFill>
                  <a:srgbClr val="333333"/>
                </a:solidFill>
                <a:effectLst/>
                <a:latin typeface="Helvetica Neue"/>
              </a:rPr>
              <a:t>shell</a:t>
            </a:r>
            <a:r>
              <a:rPr lang="zh-CN" altLang="en-US" b="0" i="0" dirty="0">
                <a:solidFill>
                  <a:srgbClr val="333333"/>
                </a:solidFill>
                <a:effectLst/>
                <a:latin typeface="Helvetica Neue"/>
              </a:rPr>
              <a:t>变成部分，讲变量操作中会用到 </a:t>
            </a:r>
            <a:r>
              <a:rPr lang="en-US" altLang="zh-CN" b="0" i="0" dirty="0">
                <a:solidFill>
                  <a:srgbClr val="333333"/>
                </a:solidFill>
                <a:effectLst/>
                <a:latin typeface="Helvetica Neue"/>
              </a:rPr>
              <a:t>+ -</a:t>
            </a:r>
            <a:r>
              <a:rPr lang="zh-CN" altLang="en-US" b="0" i="0" dirty="0">
                <a:solidFill>
                  <a:srgbClr val="333333"/>
                </a:solidFill>
                <a:effectLst/>
                <a:latin typeface="Helvetica Neue"/>
              </a:rPr>
              <a:t>在</a:t>
            </a:r>
            <a:r>
              <a:rPr lang="en-US" altLang="zh-CN" b="0" i="0" dirty="0">
                <a:solidFill>
                  <a:srgbClr val="333333"/>
                </a:solidFill>
                <a:effectLst/>
                <a:latin typeface="Helvetica Neue"/>
              </a:rPr>
              <a:t>Linux</a:t>
            </a:r>
            <a:r>
              <a:rPr lang="zh-CN" altLang="en-US" b="0" i="0" dirty="0">
                <a:solidFill>
                  <a:srgbClr val="333333"/>
                </a:solidFill>
                <a:effectLst/>
                <a:latin typeface="Helvetica Neue"/>
              </a:rPr>
              <a:t>操作系统中是开关某些参数的标志，</a:t>
            </a:r>
            <a:r>
              <a:rPr lang="en-US" altLang="zh-CN" b="0" i="0" dirty="0">
                <a:solidFill>
                  <a:srgbClr val="333333"/>
                </a:solidFill>
                <a:effectLst/>
                <a:latin typeface="Helvetica Neue"/>
              </a:rPr>
              <a:t>.</a:t>
            </a:r>
            <a:r>
              <a:rPr lang="zh-CN" altLang="en-US" b="0" i="0" dirty="0">
                <a:solidFill>
                  <a:srgbClr val="333333"/>
                </a:solidFill>
                <a:effectLst/>
                <a:latin typeface="Helvetica Neue"/>
              </a:rPr>
              <a:t>是隐藏文件</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16</a:t>
            </a:fld>
            <a:endParaRPr lang="zh-CN" altLang="en-US"/>
          </a:p>
        </p:txBody>
      </p:sp>
    </p:spTree>
    <p:extLst>
      <p:ext uri="{BB962C8B-B14F-4D97-AF65-F5344CB8AC3E}">
        <p14:creationId xmlns:p14="http://schemas.microsoft.com/office/powerpoint/2010/main" val="823862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fontAlgn="base" latinLnBrk="1"/>
            <a:r>
              <a:rPr lang="en-US" altLang="zh-CN" dirty="0"/>
              <a:t>Linux</a:t>
            </a:r>
            <a:r>
              <a:rPr lang="zh-CN" altLang="en-US" dirty="0"/>
              <a:t>中的文件类型有很多，主要可以分为普通文件、目录文件、链接文件、设备文件（其中设备文件又可以分为字符设备文件和块设备文件）、套接字文件和管道文件。如果我们在文件目录下使用</a:t>
            </a:r>
            <a:r>
              <a:rPr lang="en-US" altLang="zh-CN" dirty="0"/>
              <a:t>ls –l</a:t>
            </a:r>
            <a:r>
              <a:rPr lang="zh-CN" altLang="en-US" dirty="0"/>
              <a:t>命令来查看文件详细信息时，所反馈的结果中的第一个字符代表了文件的类型，那么对应关系则为</a:t>
            </a:r>
            <a:r>
              <a:rPr lang="en-US" altLang="zh-CN" dirty="0"/>
              <a:t>-</a:t>
            </a:r>
            <a:r>
              <a:rPr lang="zh-CN" altLang="en-US" dirty="0"/>
              <a:t>为普通文件，</a:t>
            </a:r>
            <a:r>
              <a:rPr lang="en-US" altLang="zh-CN" dirty="0"/>
              <a:t>d</a:t>
            </a:r>
            <a:r>
              <a:rPr lang="zh-CN" altLang="en-US" dirty="0"/>
              <a:t>为目录文，</a:t>
            </a:r>
            <a:r>
              <a:rPr lang="en-US" altLang="zh-CN" dirty="0"/>
              <a:t>l</a:t>
            </a:r>
            <a:r>
              <a:rPr lang="zh-CN" altLang="en-US" dirty="0"/>
              <a:t>为链接文件，</a:t>
            </a:r>
            <a:r>
              <a:rPr lang="en-US" altLang="zh-CN" dirty="0"/>
              <a:t>c</a:t>
            </a:r>
            <a:r>
              <a:rPr lang="zh-CN" altLang="en-US" dirty="0"/>
              <a:t>为字符设备文件，</a:t>
            </a:r>
            <a:r>
              <a:rPr lang="en-US" altLang="zh-CN" dirty="0"/>
              <a:t>b</a:t>
            </a:r>
            <a:r>
              <a:rPr lang="zh-CN" altLang="en-US" dirty="0"/>
              <a:t>为块设备文件，</a:t>
            </a:r>
            <a:r>
              <a:rPr lang="en-US" altLang="zh-CN" dirty="0"/>
              <a:t>s</a:t>
            </a:r>
            <a:r>
              <a:rPr lang="zh-CN" altLang="en-US" dirty="0"/>
              <a:t>为套接字文件，</a:t>
            </a:r>
            <a:r>
              <a:rPr lang="en-US" altLang="zh-CN" dirty="0"/>
              <a:t>p</a:t>
            </a:r>
            <a:r>
              <a:rPr lang="zh-CN" altLang="en-US" dirty="0"/>
              <a:t>为管道文件。</a:t>
            </a:r>
            <a:r>
              <a:rPr lang="zh-CN" altLang="en-US" b="0" i="0" dirty="0">
                <a:solidFill>
                  <a:srgbClr val="333333"/>
                </a:solidFill>
                <a:effectLst/>
                <a:latin typeface="Helvetica Neue"/>
              </a:rPr>
              <a:t>字符设备是指在</a:t>
            </a:r>
            <a:r>
              <a:rPr lang="en-US" altLang="zh-CN" b="0" i="0" dirty="0">
                <a:solidFill>
                  <a:srgbClr val="333333"/>
                </a:solidFill>
                <a:effectLst/>
                <a:latin typeface="Helvetica Neue"/>
              </a:rPr>
              <a:t>I/O</a:t>
            </a:r>
            <a:r>
              <a:rPr lang="zh-CN" altLang="en-US" b="0" i="0" dirty="0">
                <a:solidFill>
                  <a:srgbClr val="333333"/>
                </a:solidFill>
                <a:effectLst/>
                <a:latin typeface="Helvetica Neue"/>
              </a:rPr>
              <a:t>传输过程中以字符为单位进行传输的设备，例如键盘，打印机等。块设备是将信息存储在固定大小的块中，每个块都有自己的地址，还可以在设备的任意位置读取一定长度的数据，例如硬盘</a:t>
            </a:r>
            <a:r>
              <a:rPr lang="en-US" altLang="zh-CN" b="0" i="0" dirty="0">
                <a:solidFill>
                  <a:srgbClr val="333333"/>
                </a:solidFill>
                <a:effectLst/>
                <a:latin typeface="Helvetica Neue"/>
              </a:rPr>
              <a:t>,U</a:t>
            </a:r>
            <a:r>
              <a:rPr lang="zh-CN" altLang="en-US" b="0" i="0" dirty="0">
                <a:solidFill>
                  <a:srgbClr val="333333"/>
                </a:solidFill>
                <a:effectLst/>
                <a:latin typeface="Helvetica Neue"/>
              </a:rPr>
              <a:t>盘。</a:t>
            </a:r>
            <a:r>
              <a:rPr lang="zh-CN" altLang="en-US" b="0" i="0" dirty="0">
                <a:solidFill>
                  <a:srgbClr val="999999"/>
                </a:solidFill>
                <a:effectLst/>
                <a:latin typeface="Gotham-Book"/>
              </a:rPr>
              <a:t>块设备和字符设备的区别：字符设备只能顺序读取，块设备可以随机读取；块设备通过系统缓存进行读取，不是直接和物理磁盘读取。字符设备可以直接读取物理磁盘，不经过系统缓存。</a:t>
            </a:r>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17</a:t>
            </a:fld>
            <a:endParaRPr lang="zh-CN" altLang="en-US"/>
          </a:p>
        </p:txBody>
      </p:sp>
    </p:spTree>
    <p:extLst>
      <p:ext uri="{BB962C8B-B14F-4D97-AF65-F5344CB8AC3E}">
        <p14:creationId xmlns:p14="http://schemas.microsoft.com/office/powerpoint/2010/main" val="3046784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普通文件可以是程序代码、可执行文件、图片、声音等。</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18</a:t>
            </a:fld>
            <a:endParaRPr lang="zh-CN" altLang="en-US"/>
          </a:p>
        </p:txBody>
      </p:sp>
    </p:spTree>
    <p:extLst>
      <p:ext uri="{BB962C8B-B14F-4D97-AF65-F5344CB8AC3E}">
        <p14:creationId xmlns:p14="http://schemas.microsoft.com/office/powerpoint/2010/main" val="3169202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Windows</a:t>
            </a:r>
            <a:r>
              <a:rPr lang="zh-CN" altLang="en-US" dirty="0"/>
              <a:t>系统中，文件后缀表示文件类型，比如</a:t>
            </a:r>
            <a:r>
              <a:rPr lang="en-US" altLang="zh-CN" dirty="0"/>
              <a:t>.exe</a:t>
            </a:r>
            <a:r>
              <a:rPr lang="zh-CN" altLang="en-US" dirty="0"/>
              <a:t>为可执行文件，但在</a:t>
            </a:r>
            <a:r>
              <a:rPr lang="en-US" altLang="zh-CN" dirty="0"/>
              <a:t>Linux</a:t>
            </a:r>
            <a:r>
              <a:rPr lang="zh-CN" altLang="en-US" dirty="0"/>
              <a:t>操作系统中文件类型并不能从文件名</a:t>
            </a:r>
            <a:r>
              <a:rPr lang="en-US" altLang="zh-CN" dirty="0"/>
              <a:t>.exe</a:t>
            </a:r>
            <a:r>
              <a:rPr lang="zh-CN" altLang="en-US" dirty="0"/>
              <a:t>中看出来。</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19</a:t>
            </a:fld>
            <a:endParaRPr lang="zh-CN" altLang="en-US"/>
          </a:p>
        </p:txBody>
      </p:sp>
    </p:spTree>
    <p:extLst>
      <p:ext uri="{BB962C8B-B14F-4D97-AF65-F5344CB8AC3E}">
        <p14:creationId xmlns:p14="http://schemas.microsoft.com/office/powerpoint/2010/main" val="1214167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FF0000"/>
                </a:solidFill>
              </a:rPr>
              <a:t>存放</a:t>
            </a:r>
            <a:r>
              <a:rPr lang="zh-CN" altLang="en-US" dirty="0"/>
              <a:t>目录中的</a:t>
            </a:r>
            <a:r>
              <a:rPr lang="zh-CN" altLang="en-US" dirty="0">
                <a:solidFill>
                  <a:srgbClr val="FF0000"/>
                </a:solidFill>
              </a:rPr>
              <a:t>文件名</a:t>
            </a:r>
            <a:r>
              <a:rPr lang="zh-CN" altLang="en-US" dirty="0"/>
              <a:t>和</a:t>
            </a:r>
            <a:r>
              <a:rPr lang="zh-CN" altLang="en-US" dirty="0">
                <a:solidFill>
                  <a:srgbClr val="FF0000"/>
                </a:solidFill>
              </a:rPr>
              <a:t>子目录，可以是对其他文件的指向，也可以是其下字母的指向。</a:t>
            </a:r>
            <a:r>
              <a:rPr lang="zh-CN" altLang="en-US" b="0" i="0" dirty="0">
                <a:solidFill>
                  <a:srgbClr val="4D4D4D"/>
                </a:solidFill>
                <a:effectLst/>
                <a:latin typeface="arial" panose="020B0604020202020204" pitchFamily="34" charset="0"/>
              </a:rPr>
              <a:t>操作系统自动将硬盘分成两个区域。一个是数据区，存放文件数据；另一个是</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区（</a:t>
            </a:r>
            <a:r>
              <a:rPr lang="en-US" altLang="zh-CN" b="0" i="0" dirty="0" err="1">
                <a:solidFill>
                  <a:srgbClr val="4D4D4D"/>
                </a:solidFill>
                <a:effectLst/>
                <a:latin typeface="arial" panose="020B0604020202020204" pitchFamily="34" charset="0"/>
              </a:rPr>
              <a:t>inode</a:t>
            </a:r>
            <a:r>
              <a:rPr lang="en-US" altLang="zh-CN" b="0" i="0" dirty="0">
                <a:solidFill>
                  <a:srgbClr val="4D4D4D"/>
                </a:solidFill>
                <a:effectLst/>
                <a:latin typeface="arial" panose="020B0604020202020204" pitchFamily="34" charset="0"/>
              </a:rPr>
              <a:t> table</a:t>
            </a:r>
            <a:r>
              <a:rPr lang="zh-CN" altLang="en-US" b="0" i="0" dirty="0">
                <a:solidFill>
                  <a:srgbClr val="4D4D4D"/>
                </a:solidFill>
                <a:effectLst/>
                <a:latin typeface="arial" panose="020B0604020202020204" pitchFamily="34" charset="0"/>
              </a:rPr>
              <a:t>），存放</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所包含的信息，如权限和文件的创建日期、文件的大小等等。</a:t>
            </a:r>
            <a:r>
              <a:rPr lang="en-US" altLang="zh-CN" dirty="0"/>
              <a:t>I</a:t>
            </a:r>
            <a:r>
              <a:rPr lang="zh-CN" altLang="en-US" dirty="0"/>
              <a:t>节点（中文译为索引节点）可以理解为文件的指针</a:t>
            </a:r>
            <a:r>
              <a:rPr lang="zh-CN" altLang="en-US" b="0" i="0" dirty="0">
                <a:solidFill>
                  <a:srgbClr val="4D4D4D"/>
                </a:solidFill>
                <a:effectLst/>
                <a:latin typeface="arial" panose="020B0604020202020204" pitchFamily="34" charset="0"/>
              </a:rPr>
              <a:t>。每个文件都有一个</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，每个</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都有一个号码，操作系统用</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号码来识别不同的文件。</a:t>
            </a:r>
            <a:r>
              <a:rPr lang="en-US" altLang="zh-CN" b="0" i="0" dirty="0">
                <a:solidFill>
                  <a:srgbClr val="4D4D4D"/>
                </a:solidFill>
                <a:effectLst/>
                <a:latin typeface="arial" panose="020B0604020202020204" pitchFamily="34" charset="0"/>
              </a:rPr>
              <a:t>Linux</a:t>
            </a:r>
            <a:r>
              <a:rPr lang="zh-CN" altLang="en-US" b="0" i="0" dirty="0">
                <a:solidFill>
                  <a:srgbClr val="4D4D4D"/>
                </a:solidFill>
                <a:effectLst/>
                <a:latin typeface="arial" panose="020B0604020202020204" pitchFamily="34" charset="0"/>
              </a:rPr>
              <a:t>系统内部不使用文件名，而使用</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号码来识别文件。对于系统来说，文件名只是</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号码便于识别的别称或者绰号。表面上，用户通过文件名，打开文件。实际上，系统内部这个过程分成三步：首先，系统找到这个文件名对应的</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号码；其次，通过</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号码，获取</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信息；最后，根据</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信息，找到文件数据所在的</a:t>
            </a:r>
            <a:r>
              <a:rPr lang="en-US" altLang="zh-CN" b="0" i="0" dirty="0">
                <a:solidFill>
                  <a:srgbClr val="4D4D4D"/>
                </a:solidFill>
                <a:effectLst/>
                <a:latin typeface="arial" panose="020B0604020202020204" pitchFamily="34" charset="0"/>
              </a:rPr>
              <a:t>block</a:t>
            </a:r>
            <a:r>
              <a:rPr lang="zh-CN" altLang="en-US" b="0" i="0" dirty="0">
                <a:solidFill>
                  <a:srgbClr val="4D4D4D"/>
                </a:solidFill>
                <a:effectLst/>
                <a:latin typeface="arial" panose="020B0604020202020204" pitchFamily="34" charset="0"/>
              </a:rPr>
              <a:t>，读出数据。目录文件的结构非常简单，就是一系列目录项（</a:t>
            </a:r>
            <a:r>
              <a:rPr lang="en-US" altLang="zh-CN" b="0" i="0" dirty="0" err="1">
                <a:solidFill>
                  <a:srgbClr val="4D4D4D"/>
                </a:solidFill>
                <a:effectLst/>
                <a:latin typeface="arial" panose="020B0604020202020204" pitchFamily="34" charset="0"/>
              </a:rPr>
              <a:t>dirent</a:t>
            </a:r>
            <a:r>
              <a:rPr lang="zh-CN" altLang="en-US" b="0" i="0" dirty="0">
                <a:solidFill>
                  <a:srgbClr val="4D4D4D"/>
                </a:solidFill>
                <a:effectLst/>
                <a:latin typeface="arial" panose="020B0604020202020204" pitchFamily="34" charset="0"/>
              </a:rPr>
              <a:t>）的列表。每个目录项，由两部分组成：所包含文件的文件名，以及该文件名对应的</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号码。</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20</a:t>
            </a:fld>
            <a:endParaRPr lang="zh-CN" altLang="en-US"/>
          </a:p>
        </p:txBody>
      </p:sp>
    </p:spTree>
    <p:extLst>
      <p:ext uri="{BB962C8B-B14F-4D97-AF65-F5344CB8AC3E}">
        <p14:creationId xmlns:p14="http://schemas.microsoft.com/office/powerpoint/2010/main" val="1807189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默认情况下 </a:t>
            </a:r>
            <a:r>
              <a:rPr lang="en-US" altLang="zh-CN" dirty="0"/>
              <a:t>RHEL/CentOS </a:t>
            </a:r>
            <a:r>
              <a:rPr lang="zh-CN" altLang="en-US" dirty="0"/>
              <a:t>在创建用户的同时会创建一个和用户同名的私有组。</a:t>
            </a:r>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21</a:t>
            </a:fld>
            <a:endParaRPr lang="zh-CN" altLang="en-US"/>
          </a:p>
        </p:txBody>
      </p:sp>
    </p:spTree>
    <p:extLst>
      <p:ext uri="{BB962C8B-B14F-4D97-AF65-F5344CB8AC3E}">
        <p14:creationId xmlns:p14="http://schemas.microsoft.com/office/powerpoint/2010/main" val="1134465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Shell</a:t>
            </a:r>
            <a:r>
              <a:rPr lang="zh-CN" altLang="en-US" dirty="0"/>
              <a:t>的功能中最重要的是命令行解释的功能。简单地说，重定向操作符</a:t>
            </a:r>
            <a:r>
              <a:rPr lang="en-US" altLang="zh-CN" dirty="0"/>
              <a:t>&gt;</a:t>
            </a:r>
            <a:r>
              <a:rPr lang="zh-CN" altLang="en-US" dirty="0"/>
              <a:t>将命令与文件连接起来，用文件来接收命令的输出；而管道符</a:t>
            </a:r>
            <a:r>
              <a:rPr lang="en-US" altLang="zh-CN" dirty="0"/>
              <a:t>|</a:t>
            </a:r>
            <a:r>
              <a:rPr lang="zh-CN" altLang="en-US" dirty="0"/>
              <a:t>将命令与命令连接起来，用第二个命令来接收第一个命令的输出。如下所示：</a:t>
            </a:r>
            <a:r>
              <a:rPr lang="en-US" altLang="zh-CN" dirty="0"/>
              <a:t>command &gt; filecommand1 | command1</a:t>
            </a:r>
            <a:r>
              <a:rPr lang="zh-CN" altLang="en-US" dirty="0"/>
              <a:t>；命令替换是指将命令的标准输出作为值赋给某个变量，</a:t>
            </a:r>
            <a:r>
              <a:rPr lang="en-US" altLang="zh-CN" dirty="0"/>
              <a:t>bash shell</a:t>
            </a:r>
            <a:r>
              <a:rPr lang="zh-CN" altLang="en-US" dirty="0"/>
              <a:t>定义了两种语法进行命令替换。一种是使用反引号，另一种是利用</a:t>
            </a:r>
            <a:r>
              <a:rPr lang="en-US" altLang="zh-CN" dirty="0"/>
              <a:t>$()</a:t>
            </a:r>
            <a:r>
              <a:rPr lang="zh-CN" altLang="en-US" dirty="0"/>
              <a:t>，</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4</a:t>
            </a:fld>
            <a:endParaRPr lang="zh-CN" altLang="en-US"/>
          </a:p>
        </p:txBody>
      </p:sp>
    </p:spTree>
    <p:extLst>
      <p:ext uri="{BB962C8B-B14F-4D97-AF65-F5344CB8AC3E}">
        <p14:creationId xmlns:p14="http://schemas.microsoft.com/office/powerpoint/2010/main" val="3484240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22</a:t>
            </a:fld>
            <a:endParaRPr lang="zh-CN" altLang="en-US"/>
          </a:p>
        </p:txBody>
      </p:sp>
    </p:spTree>
    <p:extLst>
      <p:ext uri="{BB962C8B-B14F-4D97-AF65-F5344CB8AC3E}">
        <p14:creationId xmlns:p14="http://schemas.microsoft.com/office/powerpoint/2010/main" val="3787189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这种符号链接的关系由 </a:t>
            </a:r>
            <a:r>
              <a:rPr lang="en-US" altLang="zh-CN" dirty="0"/>
              <a:t>ln -s </a:t>
            </a:r>
            <a:r>
              <a:rPr lang="zh-CN" altLang="en-US" dirty="0"/>
              <a:t>命令行来建立，硬</a:t>
            </a:r>
            <a:r>
              <a:rPr lang="zh-CN" altLang="en-US" sz="1200" dirty="0"/>
              <a:t>链接关系由 </a:t>
            </a:r>
            <a:r>
              <a:rPr lang="en-US" altLang="zh-CN" sz="1200" dirty="0"/>
              <a:t>ln </a:t>
            </a:r>
            <a:r>
              <a:rPr lang="zh-CN" altLang="en-US" sz="1200" dirty="0"/>
              <a:t>命令行来建立。 硬链接的文件类型为普通文件</a:t>
            </a:r>
            <a:r>
              <a:rPr lang="en-US" altLang="zh-CN" sz="1200"/>
              <a:t>-</a:t>
            </a:r>
            <a:r>
              <a:rPr lang="zh-CN" altLang="en-US" sz="1200"/>
              <a:t>，</a:t>
            </a:r>
            <a:r>
              <a:rPr lang="zh-CN" altLang="en-US" sz="1200" dirty="0"/>
              <a:t>而软链接的文件类型为</a:t>
            </a:r>
            <a:r>
              <a:rPr lang="en-US" altLang="zh-CN" sz="1200" dirty="0"/>
              <a:t>l</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23</a:t>
            </a:fld>
            <a:endParaRPr lang="zh-CN" altLang="en-US"/>
          </a:p>
        </p:txBody>
      </p:sp>
    </p:spTree>
    <p:extLst>
      <p:ext uri="{BB962C8B-B14F-4D97-AF65-F5344CB8AC3E}">
        <p14:creationId xmlns:p14="http://schemas.microsoft.com/office/powerpoint/2010/main" val="1801147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关于软链接和硬链接的例子和查看方法可以看一下</a:t>
            </a:r>
            <a:r>
              <a:rPr lang="en-US" altLang="zh-CN" dirty="0"/>
              <a:t>P32-34</a:t>
            </a:r>
            <a:r>
              <a:rPr lang="zh-CN" altLang="en-US" dirty="0"/>
              <a:t>，硬链接是通过文件系统的</a:t>
            </a:r>
            <a:r>
              <a:rPr lang="en-US" altLang="zh-CN" dirty="0" err="1"/>
              <a:t>inode</a:t>
            </a:r>
            <a:r>
              <a:rPr lang="zh-CN" altLang="en-US" dirty="0"/>
              <a:t>链接来产生新文件名，而不是产生新文件。每个文件会占用一个</a:t>
            </a:r>
            <a:r>
              <a:rPr lang="en-US" altLang="zh-CN" dirty="0" err="1"/>
              <a:t>inode</a:t>
            </a:r>
            <a:r>
              <a:rPr lang="zh-CN" altLang="en-US" dirty="0"/>
              <a:t>，文件内容由</a:t>
            </a:r>
            <a:r>
              <a:rPr lang="en-US" altLang="zh-CN" dirty="0" err="1"/>
              <a:t>inode</a:t>
            </a:r>
            <a:r>
              <a:rPr lang="zh-CN" altLang="en-US" dirty="0"/>
              <a:t>的记录来指向，想要读取该文件，必须要经过目录记录的文件名来指向正确的</a:t>
            </a:r>
            <a:r>
              <a:rPr lang="en-US" altLang="zh-CN" dirty="0" err="1"/>
              <a:t>inode</a:t>
            </a:r>
            <a:r>
              <a:rPr lang="zh-CN" altLang="en-US" dirty="0"/>
              <a:t>号码才能读取。也就是说文件名只与目录有关，但文件内容则与</a:t>
            </a:r>
            <a:r>
              <a:rPr lang="en-US" altLang="zh-CN" dirty="0" err="1"/>
              <a:t>inode</a:t>
            </a:r>
            <a:r>
              <a:rPr lang="zh-CN" altLang="en-US" dirty="0"/>
              <a:t>有关。是否有可能多个文件名对应同一个</a:t>
            </a:r>
            <a:r>
              <a:rPr lang="en-US" altLang="zh-CN" dirty="0" err="1"/>
              <a:t>inode</a:t>
            </a:r>
            <a:r>
              <a:rPr lang="zh-CN" altLang="en-US" dirty="0"/>
              <a:t>号码？有的，那就是硬链接。及硬链接只是在某个目录下新增一条文件名链接到某</a:t>
            </a:r>
            <a:r>
              <a:rPr lang="en-US" altLang="zh-CN" dirty="0" err="1"/>
              <a:t>inode</a:t>
            </a:r>
            <a:r>
              <a:rPr lang="zh-CN" altLang="en-US" dirty="0"/>
              <a:t>号码的关联记录而已。</a:t>
            </a:r>
            <a:r>
              <a:rPr lang="en-US" altLang="zh-CN" dirty="0"/>
              <a:t>1</a:t>
            </a:r>
            <a:r>
              <a:rPr lang="zh-CN" altLang="en-US" dirty="0"/>
              <a:t>和</a:t>
            </a:r>
            <a:r>
              <a:rPr lang="en-US" altLang="zh-CN" dirty="0"/>
              <a:t>2</a:t>
            </a:r>
            <a:r>
              <a:rPr lang="zh-CN" altLang="en-US" dirty="0"/>
              <a:t>是文件名的</a:t>
            </a:r>
            <a:r>
              <a:rPr lang="en-US" altLang="zh-CN" dirty="0" err="1"/>
              <a:t>iNode</a:t>
            </a:r>
            <a:r>
              <a:rPr lang="zh-CN" altLang="en-US" dirty="0"/>
              <a:t>号，根据</a:t>
            </a:r>
            <a:r>
              <a:rPr lang="en-US" altLang="zh-CN" dirty="0"/>
              <a:t>1</a:t>
            </a:r>
            <a:r>
              <a:rPr lang="zh-CN" altLang="en-US" dirty="0"/>
              <a:t>和</a:t>
            </a:r>
            <a:r>
              <a:rPr lang="en-US" altLang="zh-CN" dirty="0"/>
              <a:t>2</a:t>
            </a:r>
            <a:r>
              <a:rPr lang="zh-CN" altLang="en-US" dirty="0"/>
              <a:t>能找到两个文件名，两个文件名指向同一个</a:t>
            </a:r>
            <a:r>
              <a:rPr lang="en-US" altLang="zh-CN" dirty="0" err="1"/>
              <a:t>iNode</a:t>
            </a:r>
            <a:r>
              <a:rPr lang="zh-CN" altLang="en-US" dirty="0"/>
              <a:t>号码，</a:t>
            </a:r>
            <a:r>
              <a:rPr lang="en-US" altLang="zh-CN" dirty="0"/>
              <a:t>262147 </a:t>
            </a:r>
            <a:r>
              <a:rPr lang="zh-CN" altLang="en-US" dirty="0"/>
              <a:t>指向</a:t>
            </a:r>
            <a:r>
              <a:rPr lang="en-US" altLang="zh-CN" dirty="0"/>
              <a:t>real</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24</a:t>
            </a:fld>
            <a:endParaRPr lang="zh-CN" altLang="en-US"/>
          </a:p>
        </p:txBody>
      </p:sp>
    </p:spTree>
    <p:extLst>
      <p:ext uri="{BB962C8B-B14F-4D97-AF65-F5344CB8AC3E}">
        <p14:creationId xmlns:p14="http://schemas.microsoft.com/office/powerpoint/2010/main" val="2712356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设备文件是</a:t>
            </a:r>
            <a:r>
              <a:rPr lang="en-US" altLang="zh-CN" dirty="0" err="1"/>
              <a:t>linux</a:t>
            </a:r>
            <a:r>
              <a:rPr lang="zh-CN" altLang="en-US" dirty="0"/>
              <a:t>操作系统的一个重要特色，</a:t>
            </a:r>
            <a:r>
              <a:rPr lang="en-US" altLang="zh-CN" dirty="0" err="1"/>
              <a:t>linux</a:t>
            </a:r>
            <a:r>
              <a:rPr lang="zh-CN" altLang="en-US" dirty="0"/>
              <a:t>操作系统把每个</a:t>
            </a:r>
            <a:r>
              <a:rPr lang="en-US" altLang="zh-CN" dirty="0"/>
              <a:t>I/o</a:t>
            </a:r>
            <a:r>
              <a:rPr lang="zh-CN" altLang="en-US" dirty="0"/>
              <a:t>设备都看成一个文件，与普通文件一样处理，这样可以使文件和设备的操作尽可能的统一。</a:t>
            </a:r>
            <a:r>
              <a:rPr lang="zh-CN" altLang="en-US" b="0" i="0" dirty="0">
                <a:solidFill>
                  <a:srgbClr val="4D4D4D"/>
                </a:solidFill>
                <a:effectLst/>
                <a:latin typeface="arial" panose="020B0604020202020204" pitchFamily="34" charset="0"/>
              </a:rPr>
              <a:t>硬盘的最小存储单位叫做</a:t>
            </a:r>
            <a:r>
              <a:rPr lang="en-US" altLang="zh-CN" b="0" i="0" dirty="0">
                <a:solidFill>
                  <a:srgbClr val="4D4D4D"/>
                </a:solidFill>
                <a:effectLst/>
                <a:latin typeface="arial" panose="020B0604020202020204" pitchFamily="34" charset="0"/>
              </a:rPr>
              <a:t>"</a:t>
            </a:r>
            <a:r>
              <a:rPr lang="zh-CN" altLang="en-US" b="0" i="0" dirty="0">
                <a:solidFill>
                  <a:srgbClr val="4D4D4D"/>
                </a:solidFill>
                <a:effectLst/>
                <a:latin typeface="arial" panose="020B0604020202020204" pitchFamily="34" charset="0"/>
              </a:rPr>
              <a:t>扇区</a:t>
            </a:r>
            <a:r>
              <a:rPr lang="en-US" altLang="zh-CN" b="0" i="0" dirty="0">
                <a:solidFill>
                  <a:srgbClr val="4D4D4D"/>
                </a:solidFill>
                <a:effectLst/>
                <a:latin typeface="arial" panose="020B0604020202020204" pitchFamily="34" charset="0"/>
              </a:rPr>
              <a:t>"</a:t>
            </a:r>
            <a:r>
              <a:rPr lang="zh-CN" altLang="en-US" b="0" i="0" dirty="0">
                <a:solidFill>
                  <a:srgbClr val="4D4D4D"/>
                </a:solidFill>
                <a:effectLst/>
                <a:latin typeface="arial" panose="020B0604020202020204" pitchFamily="34" charset="0"/>
              </a:rPr>
              <a:t>（</a:t>
            </a:r>
            <a:r>
              <a:rPr lang="en-US" altLang="zh-CN" b="0" i="0" dirty="0">
                <a:solidFill>
                  <a:srgbClr val="4D4D4D"/>
                </a:solidFill>
                <a:effectLst/>
                <a:latin typeface="arial" panose="020B0604020202020204" pitchFamily="34" charset="0"/>
              </a:rPr>
              <a:t>Sector</a:t>
            </a:r>
            <a:r>
              <a:rPr lang="zh-CN" altLang="en-US" b="0" i="0" dirty="0">
                <a:solidFill>
                  <a:srgbClr val="4D4D4D"/>
                </a:solidFill>
                <a:effectLst/>
                <a:latin typeface="arial" panose="020B0604020202020204" pitchFamily="34" charset="0"/>
              </a:rPr>
              <a:t>）。每个扇区储存</a:t>
            </a:r>
            <a:r>
              <a:rPr lang="en-US" altLang="zh-CN" b="0" i="0" dirty="0">
                <a:solidFill>
                  <a:srgbClr val="4D4D4D"/>
                </a:solidFill>
                <a:effectLst/>
                <a:latin typeface="arial" panose="020B0604020202020204" pitchFamily="34" charset="0"/>
              </a:rPr>
              <a:t>512</a:t>
            </a:r>
            <a:r>
              <a:rPr lang="zh-CN" altLang="en-US" b="0" i="0" dirty="0">
                <a:solidFill>
                  <a:srgbClr val="4D4D4D"/>
                </a:solidFill>
                <a:effectLst/>
                <a:latin typeface="arial" panose="020B0604020202020204" pitchFamily="34" charset="0"/>
              </a:rPr>
              <a:t>字节（相当于</a:t>
            </a:r>
            <a:r>
              <a:rPr lang="en-US" altLang="zh-CN" b="0" i="0" dirty="0">
                <a:solidFill>
                  <a:srgbClr val="4D4D4D"/>
                </a:solidFill>
                <a:effectLst/>
                <a:latin typeface="arial" panose="020B0604020202020204" pitchFamily="34" charset="0"/>
              </a:rPr>
              <a:t>0.5KB</a:t>
            </a:r>
            <a:r>
              <a:rPr lang="zh-CN" altLang="en-US" b="0" i="0" dirty="0">
                <a:solidFill>
                  <a:srgbClr val="4D4D4D"/>
                </a:solidFill>
                <a:effectLst/>
                <a:latin typeface="arial" panose="020B0604020202020204" pitchFamily="34" charset="0"/>
              </a:rPr>
              <a:t>）。操作系统读取硬盘的时候，不会一个个扇区地读取，这样效率太低，而是一次性连续读取多个扇区，即一次性读取一个</a:t>
            </a:r>
            <a:r>
              <a:rPr lang="en-US" altLang="zh-CN" b="0" i="0" dirty="0">
                <a:solidFill>
                  <a:srgbClr val="4D4D4D"/>
                </a:solidFill>
                <a:effectLst/>
                <a:latin typeface="arial" panose="020B0604020202020204" pitchFamily="34" charset="0"/>
              </a:rPr>
              <a:t>"</a:t>
            </a:r>
            <a:r>
              <a:rPr lang="zh-CN" altLang="en-US" b="0" i="0" dirty="0">
                <a:solidFill>
                  <a:srgbClr val="4D4D4D"/>
                </a:solidFill>
                <a:effectLst/>
                <a:latin typeface="arial" panose="020B0604020202020204" pitchFamily="34" charset="0"/>
              </a:rPr>
              <a:t>块</a:t>
            </a:r>
            <a:r>
              <a:rPr lang="en-US" altLang="zh-CN" b="0" i="0" dirty="0">
                <a:solidFill>
                  <a:srgbClr val="4D4D4D"/>
                </a:solidFill>
                <a:effectLst/>
                <a:latin typeface="arial" panose="020B0604020202020204" pitchFamily="34" charset="0"/>
              </a:rPr>
              <a:t>"</a:t>
            </a:r>
            <a:r>
              <a:rPr lang="zh-CN" altLang="en-US" b="0" i="0" dirty="0">
                <a:solidFill>
                  <a:srgbClr val="4D4D4D"/>
                </a:solidFill>
                <a:effectLst/>
                <a:latin typeface="arial" panose="020B0604020202020204" pitchFamily="34" charset="0"/>
              </a:rPr>
              <a:t>（</a:t>
            </a:r>
            <a:r>
              <a:rPr lang="en-US" altLang="zh-CN" b="0" i="0" dirty="0">
                <a:solidFill>
                  <a:srgbClr val="4D4D4D"/>
                </a:solidFill>
                <a:effectLst/>
                <a:latin typeface="arial" panose="020B0604020202020204" pitchFamily="34" charset="0"/>
              </a:rPr>
              <a:t>block</a:t>
            </a:r>
            <a:r>
              <a:rPr lang="zh-CN" altLang="en-US" b="0" i="0" dirty="0">
                <a:solidFill>
                  <a:srgbClr val="4D4D4D"/>
                </a:solidFill>
                <a:effectLst/>
                <a:latin typeface="arial" panose="020B0604020202020204" pitchFamily="34" charset="0"/>
              </a:rPr>
              <a:t>）。这种由多个扇区组成的</a:t>
            </a:r>
            <a:r>
              <a:rPr lang="en-US" altLang="zh-CN" b="0" i="0" dirty="0">
                <a:solidFill>
                  <a:srgbClr val="4D4D4D"/>
                </a:solidFill>
                <a:effectLst/>
                <a:latin typeface="arial" panose="020B0604020202020204" pitchFamily="34" charset="0"/>
              </a:rPr>
              <a:t>"</a:t>
            </a:r>
            <a:r>
              <a:rPr lang="zh-CN" altLang="en-US" b="0" i="0" dirty="0">
                <a:solidFill>
                  <a:srgbClr val="4D4D4D"/>
                </a:solidFill>
                <a:effectLst/>
                <a:latin typeface="arial" panose="020B0604020202020204" pitchFamily="34" charset="0"/>
              </a:rPr>
              <a:t>块</a:t>
            </a:r>
            <a:r>
              <a:rPr lang="en-US" altLang="zh-CN" b="0" i="0" dirty="0">
                <a:solidFill>
                  <a:srgbClr val="4D4D4D"/>
                </a:solidFill>
                <a:effectLst/>
                <a:latin typeface="arial" panose="020B0604020202020204" pitchFamily="34" charset="0"/>
              </a:rPr>
              <a:t>"</a:t>
            </a:r>
            <a:r>
              <a:rPr lang="zh-CN" altLang="en-US" b="0" i="0" dirty="0">
                <a:solidFill>
                  <a:srgbClr val="4D4D4D"/>
                </a:solidFill>
                <a:effectLst/>
                <a:latin typeface="arial" panose="020B0604020202020204" pitchFamily="34" charset="0"/>
              </a:rPr>
              <a:t>，是文件存取的最小单位。</a:t>
            </a:r>
            <a:r>
              <a:rPr lang="en-US" altLang="zh-CN" b="0" i="0" dirty="0">
                <a:solidFill>
                  <a:srgbClr val="4D4D4D"/>
                </a:solidFill>
                <a:effectLst/>
                <a:latin typeface="arial" panose="020B0604020202020204" pitchFamily="34" charset="0"/>
              </a:rPr>
              <a:t>"</a:t>
            </a:r>
            <a:r>
              <a:rPr lang="zh-CN" altLang="en-US" b="0" i="0" dirty="0">
                <a:solidFill>
                  <a:srgbClr val="4D4D4D"/>
                </a:solidFill>
                <a:effectLst/>
                <a:latin typeface="arial" panose="020B0604020202020204" pitchFamily="34" charset="0"/>
              </a:rPr>
              <a:t>块</a:t>
            </a:r>
            <a:r>
              <a:rPr lang="en-US" altLang="zh-CN" b="0" i="0" dirty="0">
                <a:solidFill>
                  <a:srgbClr val="4D4D4D"/>
                </a:solidFill>
                <a:effectLst/>
                <a:latin typeface="arial" panose="020B0604020202020204" pitchFamily="34" charset="0"/>
              </a:rPr>
              <a:t>"</a:t>
            </a:r>
            <a:r>
              <a:rPr lang="zh-CN" altLang="en-US" b="0" i="0" dirty="0">
                <a:solidFill>
                  <a:srgbClr val="4D4D4D"/>
                </a:solidFill>
                <a:effectLst/>
                <a:latin typeface="arial" panose="020B0604020202020204" pitchFamily="34" charset="0"/>
              </a:rPr>
              <a:t>的大小，最常见的是</a:t>
            </a:r>
            <a:r>
              <a:rPr lang="en-US" altLang="zh-CN" b="0" i="0" dirty="0">
                <a:solidFill>
                  <a:srgbClr val="4D4D4D"/>
                </a:solidFill>
                <a:effectLst/>
                <a:latin typeface="arial" panose="020B0604020202020204" pitchFamily="34" charset="0"/>
              </a:rPr>
              <a:t>4KB</a:t>
            </a:r>
            <a:r>
              <a:rPr lang="zh-CN" altLang="en-US" b="0" i="0" dirty="0">
                <a:solidFill>
                  <a:srgbClr val="4D4D4D"/>
                </a:solidFill>
                <a:effectLst/>
                <a:latin typeface="arial" panose="020B0604020202020204" pitchFamily="34" charset="0"/>
              </a:rPr>
              <a:t>，即连续八个 </a:t>
            </a:r>
            <a:r>
              <a:rPr lang="en-US" altLang="zh-CN" b="0" i="0" dirty="0">
                <a:solidFill>
                  <a:srgbClr val="4D4D4D"/>
                </a:solidFill>
                <a:effectLst/>
                <a:latin typeface="arial" panose="020B0604020202020204" pitchFamily="34" charset="0"/>
              </a:rPr>
              <a:t>sector</a:t>
            </a:r>
            <a:r>
              <a:rPr lang="zh-CN" altLang="en-US" b="0" i="0" dirty="0">
                <a:solidFill>
                  <a:srgbClr val="4D4D4D"/>
                </a:solidFill>
                <a:effectLst/>
                <a:latin typeface="arial" panose="020B0604020202020204" pitchFamily="34" charset="0"/>
              </a:rPr>
              <a:t>组成一个 </a:t>
            </a:r>
            <a:r>
              <a:rPr lang="en-US" altLang="zh-CN" b="0" i="0" dirty="0">
                <a:solidFill>
                  <a:srgbClr val="4D4D4D"/>
                </a:solidFill>
                <a:effectLst/>
                <a:latin typeface="arial" panose="020B0604020202020204" pitchFamily="34" charset="0"/>
              </a:rPr>
              <a:t>block</a:t>
            </a:r>
            <a:r>
              <a:rPr lang="zh-CN" altLang="en-US" b="0" i="0" dirty="0">
                <a:solidFill>
                  <a:srgbClr val="4D4D4D"/>
                </a:solidFill>
                <a:effectLst/>
                <a:latin typeface="arial" panose="020B0604020202020204" pitchFamily="34" charset="0"/>
              </a:rPr>
              <a:t>。</a:t>
            </a:r>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25</a:t>
            </a:fld>
            <a:endParaRPr lang="zh-CN" altLang="en-US"/>
          </a:p>
        </p:txBody>
      </p:sp>
    </p:spTree>
    <p:extLst>
      <p:ext uri="{BB962C8B-B14F-4D97-AF65-F5344CB8AC3E}">
        <p14:creationId xmlns:p14="http://schemas.microsoft.com/office/powerpoint/2010/main" val="2664721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3200" dirty="0"/>
              <a:t>将</a:t>
            </a:r>
            <a:r>
              <a:rPr lang="en-US" altLang="zh-CN" sz="3200" dirty="0"/>
              <a:t>P34</a:t>
            </a:r>
            <a:r>
              <a:rPr lang="zh-CN" altLang="en-US" sz="3200" dirty="0"/>
              <a:t>表格</a:t>
            </a:r>
            <a:r>
              <a:rPr lang="en-US" altLang="zh-CN" sz="3200" dirty="0"/>
              <a:t>2-7</a:t>
            </a:r>
            <a:r>
              <a:rPr lang="zh-CN" altLang="en-US" sz="3200" dirty="0"/>
              <a:t>常用的设备文件说明。</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26</a:t>
            </a:fld>
            <a:endParaRPr lang="zh-CN" altLang="en-US"/>
          </a:p>
        </p:txBody>
      </p:sp>
    </p:spTree>
    <p:extLst>
      <p:ext uri="{BB962C8B-B14F-4D97-AF65-F5344CB8AC3E}">
        <p14:creationId xmlns:p14="http://schemas.microsoft.com/office/powerpoint/2010/main" val="4109966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管道是将命令进行链接</a:t>
            </a:r>
            <a:r>
              <a:rPr lang="en-US" altLang="zh-CN" dirty="0"/>
              <a:t>| </a:t>
            </a:r>
            <a:r>
              <a:rPr lang="zh-CN" altLang="en-US" dirty="0"/>
              <a:t>，形式为</a:t>
            </a:r>
            <a:r>
              <a:rPr lang="en-US" altLang="zh-CN" dirty="0"/>
              <a:t>cmd1|cmd2|cmd3</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27</a:t>
            </a:fld>
            <a:endParaRPr lang="zh-CN" altLang="en-US"/>
          </a:p>
        </p:txBody>
      </p:sp>
    </p:spTree>
    <p:extLst>
      <p:ext uri="{BB962C8B-B14F-4D97-AF65-F5344CB8AC3E}">
        <p14:creationId xmlns:p14="http://schemas.microsoft.com/office/powerpoint/2010/main" val="2589111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操作系统中包含大量的文件，如何有效的组织和管理文件来为用户提供一个方便使用的接口？</a:t>
            </a:r>
            <a:r>
              <a:rPr lang="en-US" altLang="zh-CN" dirty="0"/>
              <a:t>Linux</a:t>
            </a:r>
            <a:r>
              <a:rPr lang="zh-CN" altLang="en-US" dirty="0"/>
              <a:t>操作系统采用遵从文件系统层次结构标准的文件目录结构的方式来组织和管理系统。</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28</a:t>
            </a:fld>
            <a:endParaRPr lang="zh-CN" altLang="en-US"/>
          </a:p>
        </p:txBody>
      </p:sp>
    </p:spTree>
    <p:extLst>
      <p:ext uri="{BB962C8B-B14F-4D97-AF65-F5344CB8AC3E}">
        <p14:creationId xmlns:p14="http://schemas.microsoft.com/office/powerpoint/2010/main" val="4070265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/boot</a:t>
            </a:r>
            <a:r>
              <a:rPr lang="zh-CN" altLang="en-US" dirty="0"/>
              <a:t>：与启动系统有关；</a:t>
            </a:r>
            <a:r>
              <a:rPr lang="en-US" altLang="zh-CN" dirty="0"/>
              <a:t>/</a:t>
            </a:r>
            <a:r>
              <a:rPr lang="en-US" altLang="zh-CN" dirty="0" err="1"/>
              <a:t>usr</a:t>
            </a:r>
            <a:r>
              <a:rPr lang="en-US" altLang="zh-CN" dirty="0"/>
              <a:t>(</a:t>
            </a:r>
            <a:r>
              <a:rPr lang="en-US" altLang="zh-CN" dirty="0" err="1"/>
              <a:t>unix</a:t>
            </a:r>
            <a:r>
              <a:rPr lang="en-US" altLang="zh-CN" dirty="0"/>
              <a:t> software resource):</a:t>
            </a:r>
            <a:r>
              <a:rPr lang="zh-CN" altLang="en-US" dirty="0"/>
              <a:t>与软件安装执行有关；</a:t>
            </a:r>
            <a:r>
              <a:rPr lang="en-US" altLang="zh-CN" dirty="0"/>
              <a:t>/var(variable):</a:t>
            </a:r>
            <a:r>
              <a:rPr lang="zh-CN" altLang="en-US" dirty="0"/>
              <a:t>与系统运行过程有关。</a:t>
            </a:r>
            <a:r>
              <a:rPr lang="en-US" altLang="zh-CN" sz="1600" dirty="0"/>
              <a:t>P35</a:t>
            </a:r>
            <a:r>
              <a:rPr lang="zh-CN" altLang="en-US" sz="1600" dirty="0"/>
              <a:t>表格</a:t>
            </a:r>
            <a:r>
              <a:rPr lang="en-US" altLang="zh-CN" sz="1600" dirty="0"/>
              <a:t>2-8</a:t>
            </a:r>
            <a:r>
              <a:rPr lang="zh-CN" altLang="en-US" sz="1600" dirty="0"/>
              <a:t>。</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29</a:t>
            </a:fld>
            <a:endParaRPr lang="zh-CN" altLang="en-US"/>
          </a:p>
        </p:txBody>
      </p:sp>
    </p:spTree>
    <p:extLst>
      <p:ext uri="{BB962C8B-B14F-4D97-AF65-F5344CB8AC3E}">
        <p14:creationId xmlns:p14="http://schemas.microsoft.com/office/powerpoint/2010/main" val="3995579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自己的主目录</a:t>
            </a:r>
            <a:r>
              <a:rPr lang="en-US" altLang="zh-CN" dirty="0"/>
              <a:t>/home/lily(</a:t>
            </a:r>
            <a:r>
              <a:rPr lang="zh-CN" altLang="en-US" dirty="0"/>
              <a:t>用户名），当前目录在</a:t>
            </a:r>
            <a:r>
              <a:rPr lang="en-US" altLang="zh-CN" dirty="0"/>
              <a:t>/home/lily/doc</a:t>
            </a:r>
            <a:r>
              <a:rPr lang="zh-CN" altLang="en-US" dirty="0"/>
              <a:t>下，相当于用于</a:t>
            </a:r>
            <a:r>
              <a:rPr lang="en-US" altLang="zh-CN" dirty="0"/>
              <a:t>cd ../man</a:t>
            </a:r>
            <a:r>
              <a:rPr lang="zh-CN" altLang="en-US" dirty="0"/>
              <a:t>相对路径的方式来指定一下进入新的目录</a:t>
            </a:r>
            <a:r>
              <a:rPr lang="en-US" altLang="zh-CN" dirty="0"/>
              <a:t>/home/lily/man</a:t>
            </a:r>
            <a:r>
              <a:rPr lang="zh-CN" altLang="en-US" dirty="0"/>
              <a:t>下</a:t>
            </a:r>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30</a:t>
            </a:fld>
            <a:endParaRPr lang="zh-CN" altLang="en-US"/>
          </a:p>
        </p:txBody>
      </p:sp>
    </p:spTree>
    <p:extLst>
      <p:ext uri="{BB962C8B-B14F-4D97-AF65-F5344CB8AC3E}">
        <p14:creationId xmlns:p14="http://schemas.microsoft.com/office/powerpoint/2010/main" val="2363622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31</a:t>
            </a:fld>
            <a:endParaRPr lang="zh-CN" altLang="en-US"/>
          </a:p>
        </p:txBody>
      </p:sp>
    </p:spTree>
    <p:extLst>
      <p:ext uri="{BB962C8B-B14F-4D97-AF65-F5344CB8AC3E}">
        <p14:creationId xmlns:p14="http://schemas.microsoft.com/office/powerpoint/2010/main" val="2923148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内置命令由</a:t>
            </a:r>
            <a:r>
              <a:rPr lang="en-US" altLang="zh-CN" dirty="0"/>
              <a:t>shell</a:t>
            </a:r>
            <a:r>
              <a:rPr lang="zh-CN" altLang="en-US" dirty="0"/>
              <a:t>自身负责解释，外部命令则需要先查找命令文件并将命令文件调入内存后对其进行解释，解释为内核中的系统功能调用，再交由内核执行。查找文件的路径有两种，一种是用户给出的命令路径，另一种则是环境变量</a:t>
            </a:r>
            <a:r>
              <a:rPr lang="en-US" altLang="zh-CN" dirty="0"/>
              <a:t>PATH</a:t>
            </a:r>
            <a:r>
              <a:rPr lang="zh-CN" altLang="en-US" dirty="0"/>
              <a:t>所制定的路径。</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a:t>
            </a:fld>
            <a:endParaRPr lang="zh-CN" altLang="en-US"/>
          </a:p>
        </p:txBody>
      </p:sp>
    </p:spTree>
    <p:extLst>
      <p:ext uri="{BB962C8B-B14F-4D97-AF65-F5344CB8AC3E}">
        <p14:creationId xmlns:p14="http://schemas.microsoft.com/office/powerpoint/2010/main" val="3002510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Stat</a:t>
            </a:r>
            <a:r>
              <a:rPr lang="zh-CN" altLang="en-US" dirty="0"/>
              <a:t>命令可以查看文件的</a:t>
            </a:r>
            <a:r>
              <a:rPr lang="en-US" altLang="zh-CN" dirty="0"/>
              <a:t>I</a:t>
            </a:r>
            <a:r>
              <a:rPr lang="zh-CN" altLang="en-US" dirty="0"/>
              <a:t>节点编号 </a:t>
            </a:r>
            <a:r>
              <a:rPr lang="en-US" altLang="zh-CN" dirty="0"/>
              <a:t>stat filename</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32</a:t>
            </a:fld>
            <a:endParaRPr lang="zh-CN" altLang="en-US"/>
          </a:p>
        </p:txBody>
      </p:sp>
    </p:spTree>
    <p:extLst>
      <p:ext uri="{BB962C8B-B14F-4D97-AF65-F5344CB8AC3E}">
        <p14:creationId xmlns:p14="http://schemas.microsoft.com/office/powerpoint/2010/main" val="2559568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/boot</a:t>
            </a:r>
            <a:r>
              <a:rPr lang="zh-CN" altLang="en-US" dirty="0"/>
              <a:t>：与启动系统有关；</a:t>
            </a:r>
            <a:r>
              <a:rPr lang="en-US" altLang="zh-CN" dirty="0"/>
              <a:t>/</a:t>
            </a:r>
            <a:r>
              <a:rPr lang="en-US" altLang="zh-CN" dirty="0" err="1"/>
              <a:t>usr</a:t>
            </a:r>
            <a:r>
              <a:rPr lang="en-US" altLang="zh-CN" dirty="0"/>
              <a:t>(</a:t>
            </a:r>
            <a:r>
              <a:rPr lang="en-US" altLang="zh-CN" dirty="0" err="1"/>
              <a:t>unix</a:t>
            </a:r>
            <a:r>
              <a:rPr lang="en-US" altLang="zh-CN" dirty="0"/>
              <a:t> software resource):</a:t>
            </a:r>
            <a:r>
              <a:rPr lang="zh-CN" altLang="en-US" dirty="0"/>
              <a:t>与软件安装执行有关；</a:t>
            </a:r>
            <a:r>
              <a:rPr lang="en-US" altLang="zh-CN" dirty="0"/>
              <a:t>/var(variable):</a:t>
            </a:r>
            <a:r>
              <a:rPr lang="zh-CN" altLang="en-US" dirty="0"/>
              <a:t>与系统运行过程有关。</a:t>
            </a:r>
            <a:r>
              <a:rPr lang="en-US" altLang="zh-CN" sz="1600" dirty="0"/>
              <a:t>P35</a:t>
            </a:r>
            <a:r>
              <a:rPr lang="zh-CN" altLang="en-US" sz="1600" dirty="0"/>
              <a:t>表格</a:t>
            </a:r>
            <a:r>
              <a:rPr lang="en-US" altLang="zh-CN" sz="1600" dirty="0"/>
              <a:t>2-8</a:t>
            </a:r>
            <a:r>
              <a:rPr lang="zh-CN" altLang="en-US" sz="1600" dirty="0"/>
              <a:t>。</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40</a:t>
            </a:fld>
            <a:endParaRPr lang="zh-CN" altLang="en-US"/>
          </a:p>
        </p:txBody>
      </p:sp>
    </p:spTree>
    <p:extLst>
      <p:ext uri="{BB962C8B-B14F-4D97-AF65-F5344CB8AC3E}">
        <p14:creationId xmlns:p14="http://schemas.microsoft.com/office/powerpoint/2010/main" val="552866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P36</a:t>
            </a:r>
            <a:r>
              <a:rPr lang="zh-CN" altLang="en-US" dirty="0"/>
              <a:t>表格</a:t>
            </a:r>
            <a:r>
              <a:rPr lang="en-US" altLang="zh-CN" dirty="0"/>
              <a:t>2-9</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42</a:t>
            </a:fld>
            <a:endParaRPr lang="zh-CN" altLang="en-US"/>
          </a:p>
        </p:txBody>
      </p:sp>
    </p:spTree>
    <p:extLst>
      <p:ext uri="{BB962C8B-B14F-4D97-AF65-F5344CB8AC3E}">
        <p14:creationId xmlns:p14="http://schemas.microsoft.com/office/powerpoint/2010/main" val="2465752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但不列出 </a:t>
            </a:r>
            <a:r>
              <a:rPr lang="en-US" altLang="zh-CN" b="0" i="0" dirty="0">
                <a:solidFill>
                  <a:srgbClr val="333333"/>
                </a:solidFill>
                <a:effectLst/>
                <a:latin typeface="Helvetica Neue"/>
              </a:rPr>
              <a:t>"." (</a:t>
            </a:r>
            <a:r>
              <a:rPr lang="zh-CN" altLang="en-US" b="0" i="0" dirty="0">
                <a:solidFill>
                  <a:srgbClr val="333333"/>
                </a:solidFill>
                <a:effectLst/>
                <a:latin typeface="Helvetica Neue"/>
              </a:rPr>
              <a:t>目前目录</a:t>
            </a:r>
            <a:r>
              <a:rPr lang="en-US" altLang="zh-CN" b="0" i="0" dirty="0">
                <a:solidFill>
                  <a:srgbClr val="333333"/>
                </a:solidFill>
                <a:effectLst/>
                <a:latin typeface="Helvetica Neue"/>
              </a:rPr>
              <a:t>) </a:t>
            </a:r>
            <a:r>
              <a:rPr lang="zh-CN" altLang="en-US" b="0" i="0" dirty="0">
                <a:solidFill>
                  <a:srgbClr val="333333"/>
                </a:solidFill>
                <a:effectLst/>
                <a:latin typeface="Helvetica Neue"/>
              </a:rPr>
              <a:t>及 </a:t>
            </a:r>
            <a:r>
              <a:rPr lang="en-US" altLang="zh-CN" b="0" i="0" dirty="0">
                <a:solidFill>
                  <a:srgbClr val="333333"/>
                </a:solidFill>
                <a:effectLst/>
                <a:latin typeface="Helvetica Neue"/>
              </a:rPr>
              <a:t>".." (</a:t>
            </a:r>
            <a:r>
              <a:rPr lang="zh-CN" altLang="en-US" b="0" i="0" dirty="0">
                <a:solidFill>
                  <a:srgbClr val="333333"/>
                </a:solidFill>
                <a:effectLst/>
                <a:latin typeface="Helvetica Neue"/>
              </a:rPr>
              <a:t>父目录</a:t>
            </a:r>
            <a:r>
              <a:rPr lang="en-US" altLang="zh-CN"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44</a:t>
            </a:fld>
            <a:endParaRPr lang="zh-CN" altLang="en-US"/>
          </a:p>
        </p:txBody>
      </p:sp>
    </p:spTree>
    <p:extLst>
      <p:ext uri="{BB962C8B-B14F-4D97-AF65-F5344CB8AC3E}">
        <p14:creationId xmlns:p14="http://schemas.microsoft.com/office/powerpoint/2010/main" val="2278466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333"/>
                </a:solidFill>
                <a:effectLst/>
                <a:latin typeface="Helvetica Neue"/>
              </a:rPr>
              <a:t>Linux mkdir</a:t>
            </a:r>
            <a:r>
              <a:rPr lang="zh-CN" altLang="en-US" b="0" i="0" dirty="0">
                <a:solidFill>
                  <a:srgbClr val="333333"/>
                </a:solidFill>
                <a:effectLst/>
                <a:latin typeface="Helvetica Neue"/>
              </a:rPr>
              <a:t>（英文全拼：</a:t>
            </a:r>
            <a:r>
              <a:rPr lang="en-US" altLang="zh-CN" b="0" i="0" dirty="0">
                <a:solidFill>
                  <a:srgbClr val="333333"/>
                </a:solidFill>
                <a:effectLst/>
                <a:latin typeface="Helvetica Neue"/>
              </a:rPr>
              <a:t>make directory</a:t>
            </a:r>
            <a:r>
              <a:rPr lang="zh-CN" altLang="en-US" b="0" i="0" dirty="0">
                <a:solidFill>
                  <a:srgbClr val="333333"/>
                </a:solidFill>
                <a:effectLst/>
                <a:latin typeface="Helvetica Neue"/>
              </a:rPr>
              <a:t>）命令用于创建目录。</a:t>
            </a:r>
            <a:r>
              <a:rPr lang="en-US" altLang="zh-CN" b="0" i="0" dirty="0">
                <a:solidFill>
                  <a:srgbClr val="333333"/>
                </a:solidFill>
                <a:effectLst/>
                <a:latin typeface="Helvetica Neue"/>
              </a:rPr>
              <a:t>-p </a:t>
            </a:r>
            <a:r>
              <a:rPr lang="zh-CN" altLang="en-US" b="0" i="0" dirty="0">
                <a:solidFill>
                  <a:srgbClr val="333333"/>
                </a:solidFill>
                <a:effectLst/>
                <a:latin typeface="Helvetica Neue"/>
              </a:rPr>
              <a:t>确保目录名称存在，不存在的就建一个。举例说明一下</a:t>
            </a:r>
            <a:r>
              <a:rPr lang="en-US" altLang="zh-CN" b="0" i="0" dirty="0">
                <a:solidFill>
                  <a:srgbClr val="333333"/>
                </a:solidFill>
                <a:effectLst/>
                <a:latin typeface="Helvetica Neue"/>
              </a:rPr>
              <a:t>-p</a:t>
            </a:r>
            <a:r>
              <a:rPr lang="zh-CN" altLang="en-US" b="0" i="0" dirty="0">
                <a:solidFill>
                  <a:srgbClr val="333333"/>
                </a:solidFill>
                <a:effectLst/>
                <a:latin typeface="Helvetica Neue"/>
              </a:rPr>
              <a:t>选项的作用，假设当前工作目录下没有</a:t>
            </a:r>
            <a:r>
              <a:rPr lang="en-US" altLang="zh-CN" b="0" i="0" dirty="0" err="1">
                <a:solidFill>
                  <a:srgbClr val="333333"/>
                </a:solidFill>
                <a:effectLst/>
                <a:latin typeface="Helvetica Neue"/>
              </a:rPr>
              <a:t>mydoc</a:t>
            </a:r>
            <a:r>
              <a:rPr lang="zh-CN" altLang="en-US" b="0" i="0" dirty="0">
                <a:solidFill>
                  <a:srgbClr val="333333"/>
                </a:solidFill>
                <a:effectLst/>
                <a:latin typeface="Helvetica Neue"/>
              </a:rPr>
              <a:t>的目录，使用</a:t>
            </a:r>
            <a:r>
              <a:rPr lang="en-US" altLang="zh-CN" b="0" i="0" dirty="0">
                <a:solidFill>
                  <a:srgbClr val="333333"/>
                </a:solidFill>
                <a:effectLst/>
                <a:latin typeface="Helvetica Neue"/>
              </a:rPr>
              <a:t>mkdir </a:t>
            </a:r>
            <a:r>
              <a:rPr lang="en-US" altLang="zh-CN" sz="1200" dirty="0" err="1"/>
              <a:t>mydoc</a:t>
            </a:r>
            <a:r>
              <a:rPr lang="en-US" altLang="zh-CN" sz="1200" dirty="0"/>
              <a:t>/FAQ</a:t>
            </a:r>
            <a:r>
              <a:rPr lang="zh-CN" altLang="en-US" sz="1200" dirty="0"/>
              <a:t>创建目录会提示无法创建</a:t>
            </a:r>
            <a:r>
              <a:rPr lang="en-US" altLang="zh-CN" sz="1200" dirty="0" err="1"/>
              <a:t>mydoc</a:t>
            </a:r>
            <a:r>
              <a:rPr lang="en-US" altLang="zh-CN" sz="1200" dirty="0"/>
              <a:t>/FAQ</a:t>
            </a:r>
            <a:r>
              <a:rPr lang="zh-CN" altLang="en-US" sz="1200" dirty="0"/>
              <a:t>目录，没有那个文件或目录，但使用</a:t>
            </a:r>
            <a:r>
              <a:rPr lang="en-US" altLang="zh-CN" b="0" i="0" dirty="0">
                <a:solidFill>
                  <a:srgbClr val="333333"/>
                </a:solidFill>
                <a:effectLst/>
                <a:latin typeface="Helvetica Neue"/>
              </a:rPr>
              <a:t>mkdir –p </a:t>
            </a:r>
            <a:r>
              <a:rPr lang="en-US" altLang="zh-CN" sz="1200" dirty="0" err="1"/>
              <a:t>mydoc</a:t>
            </a:r>
            <a:r>
              <a:rPr lang="en-US" altLang="zh-CN" sz="1200" dirty="0"/>
              <a:t>/FAQ</a:t>
            </a:r>
            <a:r>
              <a:rPr lang="zh-CN" altLang="en-US" sz="1200" dirty="0"/>
              <a:t>则可以在当前目录下成功创建一个</a:t>
            </a:r>
            <a:r>
              <a:rPr lang="en-US" altLang="zh-CN" sz="1200" dirty="0" err="1"/>
              <a:t>mydoc</a:t>
            </a:r>
            <a:r>
              <a:rPr lang="en-US" altLang="zh-CN" sz="1200" dirty="0"/>
              <a:t>/FAQ</a:t>
            </a:r>
            <a:r>
              <a:rPr lang="zh-CN" altLang="en-US" sz="1200" dirty="0"/>
              <a:t>目录。</a:t>
            </a:r>
            <a:endParaRPr lang="zh-CN" altLang="en-US" b="0" i="0" dirty="0">
              <a:solidFill>
                <a:srgbClr val="333333"/>
              </a:solidFill>
              <a:effectLst/>
              <a:latin typeface="Helvetica Neue"/>
            </a:endParaRPr>
          </a:p>
          <a:p>
            <a:r>
              <a:rPr lang="zh-CN" altLang="en-US" dirty="0"/>
              <a:t> </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46</a:t>
            </a:fld>
            <a:endParaRPr lang="zh-CN" altLang="en-US"/>
          </a:p>
        </p:txBody>
      </p:sp>
    </p:spTree>
    <p:extLst>
      <p:ext uri="{BB962C8B-B14F-4D97-AF65-F5344CB8AC3E}">
        <p14:creationId xmlns:p14="http://schemas.microsoft.com/office/powerpoint/2010/main" val="1968437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333"/>
                </a:solidFill>
                <a:effectLst/>
                <a:latin typeface="Helvetica Neue"/>
              </a:rPr>
              <a:t>Linux </a:t>
            </a:r>
            <a:r>
              <a:rPr lang="en-US" altLang="zh-CN" b="0" i="0" dirty="0" err="1">
                <a:solidFill>
                  <a:srgbClr val="333333"/>
                </a:solidFill>
                <a:effectLst/>
                <a:latin typeface="Helvetica Neue"/>
              </a:rPr>
              <a:t>rmdir</a:t>
            </a:r>
            <a:r>
              <a:rPr lang="zh-CN" altLang="en-US" b="0" i="0" dirty="0">
                <a:solidFill>
                  <a:srgbClr val="333333"/>
                </a:solidFill>
                <a:effectLst/>
                <a:latin typeface="Helvetica Neue"/>
              </a:rPr>
              <a:t>（英文全拼：</a:t>
            </a:r>
            <a:r>
              <a:rPr lang="en-US" altLang="zh-CN" b="0" i="0" dirty="0">
                <a:solidFill>
                  <a:srgbClr val="333333"/>
                </a:solidFill>
                <a:effectLst/>
                <a:latin typeface="Helvetica Neue"/>
              </a:rPr>
              <a:t>remove directory</a:t>
            </a:r>
            <a:r>
              <a:rPr lang="zh-CN" altLang="en-US" b="0" i="0" dirty="0">
                <a:solidFill>
                  <a:srgbClr val="333333"/>
                </a:solidFill>
                <a:effectLst/>
                <a:latin typeface="Helvetica Neue"/>
              </a:rPr>
              <a:t>）命令用于删除空目录。</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47</a:t>
            </a:fld>
            <a:endParaRPr lang="zh-CN" altLang="en-US"/>
          </a:p>
        </p:txBody>
      </p:sp>
    </p:spTree>
    <p:extLst>
      <p:ext uri="{BB962C8B-B14F-4D97-AF65-F5344CB8AC3E}">
        <p14:creationId xmlns:p14="http://schemas.microsoft.com/office/powerpoint/2010/main" val="598717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latinLnBrk="1">
              <a:buFont typeface="Arial" panose="020B0604020202020204" pitchFamily="34" charset="0"/>
              <a:buNone/>
            </a:pPr>
            <a:r>
              <a:rPr lang="en-US" altLang="zh-CN" b="0" i="0" dirty="0" err="1">
                <a:solidFill>
                  <a:srgbClr val="333333"/>
                </a:solidFill>
                <a:effectLst/>
                <a:latin typeface="Helvetica Neue"/>
              </a:rPr>
              <a:t>Pwd</a:t>
            </a:r>
            <a:r>
              <a:rPr lang="en-US" altLang="zh-CN" b="0" i="0" dirty="0">
                <a:solidFill>
                  <a:srgbClr val="333333"/>
                </a:solidFill>
                <a:effectLst/>
                <a:latin typeface="Helvetica Neue"/>
              </a:rPr>
              <a:t> </a:t>
            </a:r>
            <a:r>
              <a:rPr lang="zh-CN" altLang="en-US" b="0" i="0" dirty="0">
                <a:solidFill>
                  <a:srgbClr val="333333"/>
                </a:solidFill>
                <a:effectLst/>
                <a:latin typeface="Helvetica Neue"/>
              </a:rPr>
              <a:t>英文全拼：</a:t>
            </a:r>
            <a:r>
              <a:rPr lang="en-US" altLang="zh-CN" b="0" i="0" dirty="0">
                <a:solidFill>
                  <a:srgbClr val="333333"/>
                </a:solidFill>
                <a:effectLst/>
                <a:latin typeface="Helvetica Neue"/>
              </a:rPr>
              <a:t>print work director</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48</a:t>
            </a:fld>
            <a:endParaRPr lang="zh-CN" altLang="en-US"/>
          </a:p>
        </p:txBody>
      </p:sp>
    </p:spTree>
    <p:extLst>
      <p:ext uri="{BB962C8B-B14F-4D97-AF65-F5344CB8AC3E}">
        <p14:creationId xmlns:p14="http://schemas.microsoft.com/office/powerpoint/2010/main" val="36316975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Cd</a:t>
            </a:r>
            <a:r>
              <a:rPr lang="zh-CN" altLang="en-US" dirty="0"/>
              <a:t>的英文全称</a:t>
            </a:r>
            <a:r>
              <a:rPr lang="en-US" altLang="zh-CN" dirty="0"/>
              <a:t>change directory</a:t>
            </a:r>
            <a:r>
              <a:rPr lang="zh-CN" altLang="en-US" dirty="0"/>
              <a:t>；</a:t>
            </a:r>
            <a:r>
              <a:rPr lang="en-US" altLang="zh-CN" dirty="0" err="1"/>
              <a:t>Pwd</a:t>
            </a:r>
            <a:r>
              <a:rPr lang="zh-CN" altLang="en-US" dirty="0"/>
              <a:t>的英文全称为，</a:t>
            </a:r>
            <a:r>
              <a:rPr lang="en-US" altLang="zh-CN" dirty="0"/>
              <a:t>print working directory</a:t>
            </a:r>
            <a:r>
              <a:rPr lang="zh-CN" altLang="en-US" dirty="0"/>
              <a:t>，作用是显示目前所在工作目录的绝对路径名称</a:t>
            </a:r>
            <a:endParaRPr lang="en-US" altLang="zh-CN" sz="1200" dirty="0">
              <a:ea typeface="黑体"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49</a:t>
            </a:fld>
            <a:endParaRPr lang="zh-CN" altLang="en-US"/>
          </a:p>
        </p:txBody>
      </p:sp>
    </p:spTree>
    <p:extLst>
      <p:ext uri="{BB962C8B-B14F-4D97-AF65-F5344CB8AC3E}">
        <p14:creationId xmlns:p14="http://schemas.microsoft.com/office/powerpoint/2010/main" val="3930905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STAMP</a:t>
            </a:r>
            <a:r>
              <a:rPr lang="zh-CN" altLang="en-US" dirty="0"/>
              <a:t>的格式为</a:t>
            </a:r>
            <a:r>
              <a:rPr lang="en-US" altLang="zh-CN" sz="1200" dirty="0"/>
              <a:t>[[CC]YY]</a:t>
            </a:r>
            <a:r>
              <a:rPr lang="en-US" altLang="zh-CN" sz="1200" dirty="0" err="1"/>
              <a:t>MMDDhhmm</a:t>
            </a:r>
            <a:r>
              <a:rPr lang="en-US" altLang="zh-CN" sz="1200" dirty="0"/>
              <a:t>[.ss]</a:t>
            </a:r>
            <a:r>
              <a:rPr lang="zh-CN" altLang="en-US" sz="1200" dirty="0"/>
              <a:t>，</a:t>
            </a:r>
            <a:r>
              <a:rPr lang="en-US" altLang="zh-CN" sz="1200" dirty="0"/>
              <a:t>CC</a:t>
            </a:r>
            <a:r>
              <a:rPr lang="zh-CN" altLang="en-US" sz="1200" dirty="0"/>
              <a:t>为年份的前两位，</a:t>
            </a:r>
            <a:r>
              <a:rPr lang="en-US" altLang="zh-CN" sz="1200" dirty="0"/>
              <a:t>YY</a:t>
            </a:r>
            <a:r>
              <a:rPr lang="zh-CN" altLang="en-US" sz="1200" dirty="0"/>
              <a:t>为年份的后两位，</a:t>
            </a:r>
            <a:r>
              <a:rPr lang="en-US" altLang="zh-CN" sz="1200" dirty="0"/>
              <a:t>MM</a:t>
            </a:r>
            <a:r>
              <a:rPr lang="zh-CN" altLang="en-US" sz="1200" dirty="0"/>
              <a:t>为月份，</a:t>
            </a:r>
            <a:r>
              <a:rPr lang="en-US" altLang="zh-CN" sz="1200" dirty="0"/>
              <a:t>DD</a:t>
            </a:r>
            <a:r>
              <a:rPr lang="zh-CN" altLang="en-US" sz="1200" dirty="0"/>
              <a:t>为日期，</a:t>
            </a:r>
            <a:r>
              <a:rPr lang="en-US" altLang="zh-CN" sz="1200" dirty="0" err="1"/>
              <a:t>hh</a:t>
            </a:r>
            <a:r>
              <a:rPr lang="zh-CN" altLang="en-US" sz="1200" dirty="0"/>
              <a:t>为小时，</a:t>
            </a:r>
            <a:r>
              <a:rPr lang="en-US" altLang="zh-CN" sz="1200" dirty="0"/>
              <a:t>mm</a:t>
            </a:r>
            <a:r>
              <a:rPr lang="zh-CN" altLang="en-US" sz="1200" dirty="0"/>
              <a:t>为分钟，</a:t>
            </a:r>
            <a:r>
              <a:rPr lang="en-US" altLang="zh-CN" sz="1200" dirty="0"/>
              <a:t>ss</a:t>
            </a:r>
            <a:r>
              <a:rPr lang="zh-CN" altLang="en-US" sz="1200" dirty="0"/>
              <a:t>为秒。</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51</a:t>
            </a:fld>
            <a:endParaRPr lang="zh-CN" altLang="en-US"/>
          </a:p>
        </p:txBody>
      </p:sp>
    </p:spTree>
    <p:extLst>
      <p:ext uri="{BB962C8B-B14F-4D97-AF65-F5344CB8AC3E}">
        <p14:creationId xmlns:p14="http://schemas.microsoft.com/office/powerpoint/2010/main" val="2780246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mtime</a:t>
            </a:r>
            <a:r>
              <a:rPr lang="en-US" altLang="zh-CN" dirty="0"/>
              <a:t> </a:t>
            </a:r>
            <a:r>
              <a:rPr lang="zh-CN" altLang="en-US" dirty="0"/>
              <a:t>为</a:t>
            </a:r>
            <a:r>
              <a:rPr lang="en-US" altLang="zh-CN" dirty="0"/>
              <a:t>modification time</a:t>
            </a:r>
            <a:r>
              <a:rPr lang="zh-CN" altLang="en-US" dirty="0"/>
              <a:t>，内容修改时间，文件目前的内容被最后修改的时间。而并非文件的权限和属性。 </a:t>
            </a:r>
            <a:r>
              <a:rPr lang="en-US" altLang="zh-CN" dirty="0" err="1"/>
              <a:t>ctime</a:t>
            </a:r>
            <a:r>
              <a:rPr lang="en-US" altLang="zh-CN" dirty="0"/>
              <a:t> </a:t>
            </a:r>
            <a:r>
              <a:rPr lang="zh-CN" altLang="en-US" dirty="0"/>
              <a:t>为</a:t>
            </a:r>
            <a:r>
              <a:rPr lang="en-US" altLang="zh-CN" dirty="0"/>
              <a:t>status time</a:t>
            </a:r>
            <a:r>
              <a:rPr lang="zh-CN" altLang="en-US" dirty="0"/>
              <a:t>，文件状态改变的时间。</a:t>
            </a:r>
            <a:r>
              <a:rPr lang="en-US" altLang="zh-CN" dirty="0" err="1"/>
              <a:t>atime</a:t>
            </a:r>
            <a:r>
              <a:rPr lang="zh-CN" altLang="en-US" dirty="0"/>
              <a:t>为</a:t>
            </a:r>
            <a:r>
              <a:rPr lang="en-US" altLang="zh-CN" dirty="0"/>
              <a:t>access time</a:t>
            </a:r>
            <a:r>
              <a:rPr lang="zh-CN" altLang="en-US" dirty="0"/>
              <a:t>，文件内容被最后访问的时间。</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52</a:t>
            </a:fld>
            <a:endParaRPr lang="zh-CN" altLang="en-US"/>
          </a:p>
        </p:txBody>
      </p:sp>
    </p:spTree>
    <p:extLst>
      <p:ext uri="{BB962C8B-B14F-4D97-AF65-F5344CB8AC3E}">
        <p14:creationId xmlns:p14="http://schemas.microsoft.com/office/powerpoint/2010/main" val="1995004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000000"/>
                </a:solidFill>
                <a:ea typeface="楷体_GB2312" pitchFamily="49" charset="-122"/>
              </a:rPr>
              <a:t>出于效率的考虑，我们会将一些常用命令的解释程序构造在</a:t>
            </a:r>
            <a:r>
              <a:rPr lang="en-US" altLang="zh-CN" dirty="0">
                <a:solidFill>
                  <a:srgbClr val="000000"/>
                </a:solidFill>
                <a:ea typeface="楷体_GB2312" pitchFamily="49" charset="-122"/>
              </a:rPr>
              <a:t>Shell</a:t>
            </a:r>
            <a:r>
              <a:rPr lang="zh-CN" altLang="en-US" dirty="0">
                <a:solidFill>
                  <a:srgbClr val="000000"/>
                </a:solidFill>
                <a:ea typeface="楷体_GB2312" pitchFamily="49" charset="-122"/>
              </a:rPr>
              <a:t>内部，这部分命令呢我们称为内置命令。</a:t>
            </a:r>
            <a:r>
              <a:rPr lang="en-US" altLang="zh-CN" dirty="0">
                <a:solidFill>
                  <a:srgbClr val="000000"/>
                </a:solidFill>
                <a:ea typeface="楷体_GB2312" pitchFamily="49" charset="-122"/>
              </a:rPr>
              <a:t>1.</a:t>
            </a:r>
            <a:r>
              <a:rPr lang="zh-CN" altLang="en-US" dirty="0">
                <a:solidFill>
                  <a:srgbClr val="000000"/>
                </a:solidFill>
                <a:ea typeface="楷体_GB2312" pitchFamily="49" charset="-122"/>
              </a:rPr>
              <a:t>内部命令内部命令指的是集成在</a:t>
            </a:r>
            <a:r>
              <a:rPr lang="en-US" altLang="zh-CN" dirty="0">
                <a:solidFill>
                  <a:srgbClr val="000000"/>
                </a:solidFill>
                <a:ea typeface="楷体_GB2312" pitchFamily="49" charset="-122"/>
              </a:rPr>
              <a:t>Shell</a:t>
            </a:r>
            <a:r>
              <a:rPr lang="zh-CN" altLang="en-US" dirty="0">
                <a:solidFill>
                  <a:srgbClr val="000000"/>
                </a:solidFill>
                <a:ea typeface="楷体_GB2312" pitchFamily="49" charset="-122"/>
              </a:rPr>
              <a:t>里面的命令，属于</a:t>
            </a:r>
            <a:r>
              <a:rPr lang="en-US" altLang="zh-CN" dirty="0">
                <a:solidFill>
                  <a:srgbClr val="000000"/>
                </a:solidFill>
                <a:ea typeface="楷体_GB2312" pitchFamily="49" charset="-122"/>
              </a:rPr>
              <a:t>Shell</a:t>
            </a:r>
            <a:r>
              <a:rPr lang="zh-CN" altLang="en-US" dirty="0">
                <a:solidFill>
                  <a:srgbClr val="000000"/>
                </a:solidFill>
                <a:ea typeface="楷体_GB2312" pitchFamily="49" charset="-122"/>
              </a:rPr>
              <a:t>的一部分。只要</a:t>
            </a:r>
            <a:r>
              <a:rPr lang="en-US" altLang="zh-CN" dirty="0">
                <a:solidFill>
                  <a:srgbClr val="000000"/>
                </a:solidFill>
                <a:ea typeface="楷体_GB2312" pitchFamily="49" charset="-122"/>
              </a:rPr>
              <a:t>Shell</a:t>
            </a:r>
            <a:r>
              <a:rPr lang="zh-CN" altLang="en-US" dirty="0">
                <a:solidFill>
                  <a:srgbClr val="000000"/>
                </a:solidFill>
                <a:ea typeface="楷体_GB2312" pitchFamily="49" charset="-122"/>
              </a:rPr>
              <a:t>被执行，内部命令就自动载入内存，用户可以直接使用，比如</a:t>
            </a:r>
            <a:r>
              <a:rPr lang="en-US" altLang="zh-CN" dirty="0">
                <a:solidFill>
                  <a:srgbClr val="000000"/>
                </a:solidFill>
                <a:ea typeface="楷体_GB2312" pitchFamily="49" charset="-122"/>
              </a:rPr>
              <a:t>cd</a:t>
            </a:r>
            <a:r>
              <a:rPr lang="zh-CN" altLang="en-US" dirty="0">
                <a:solidFill>
                  <a:srgbClr val="000000"/>
                </a:solidFill>
                <a:ea typeface="楷体_GB2312" pitchFamily="49" charset="-122"/>
              </a:rPr>
              <a:t>命令等</a:t>
            </a:r>
            <a:r>
              <a:rPr lang="en-US" altLang="zh-CN" dirty="0">
                <a:solidFill>
                  <a:srgbClr val="000000"/>
                </a:solidFill>
                <a:ea typeface="楷体_GB2312" pitchFamily="49" charset="-122"/>
              </a:rPr>
              <a:t>2.</a:t>
            </a:r>
            <a:r>
              <a:rPr lang="zh-CN" altLang="en-US" dirty="0">
                <a:solidFill>
                  <a:srgbClr val="000000"/>
                </a:solidFill>
                <a:ea typeface="楷体_GB2312" pitchFamily="49" charset="-122"/>
              </a:rPr>
              <a:t>外部命令考虑到运行效率等原因，不可能把所有的命令都集成在</a:t>
            </a:r>
            <a:r>
              <a:rPr lang="en-US" altLang="zh-CN" dirty="0">
                <a:solidFill>
                  <a:srgbClr val="000000"/>
                </a:solidFill>
                <a:ea typeface="楷体_GB2312" pitchFamily="49" charset="-122"/>
              </a:rPr>
              <a:t>Shell</a:t>
            </a:r>
            <a:r>
              <a:rPr lang="zh-CN" altLang="en-US" dirty="0">
                <a:solidFill>
                  <a:srgbClr val="000000"/>
                </a:solidFill>
                <a:ea typeface="楷体_GB2312" pitchFamily="49" charset="-122"/>
              </a:rPr>
              <a:t>里面，更多的 </a:t>
            </a:r>
            <a:r>
              <a:rPr lang="en-US" altLang="zh-CN" dirty="0">
                <a:solidFill>
                  <a:srgbClr val="000000"/>
                </a:solidFill>
                <a:ea typeface="楷体_GB2312" pitchFamily="49" charset="-122"/>
              </a:rPr>
              <a:t>Linux</a:t>
            </a:r>
            <a:r>
              <a:rPr lang="zh-CN" altLang="en-US" dirty="0">
                <a:solidFill>
                  <a:srgbClr val="000000"/>
                </a:solidFill>
                <a:ea typeface="楷体_GB2312" pitchFamily="49" charset="-122"/>
              </a:rPr>
              <a:t>命令是独立于</a:t>
            </a:r>
            <a:r>
              <a:rPr lang="en-US" altLang="zh-CN" dirty="0">
                <a:solidFill>
                  <a:srgbClr val="000000"/>
                </a:solidFill>
                <a:ea typeface="楷体_GB2312" pitchFamily="49" charset="-122"/>
              </a:rPr>
              <a:t>Shell</a:t>
            </a:r>
            <a:r>
              <a:rPr lang="zh-CN" altLang="en-US" dirty="0">
                <a:solidFill>
                  <a:srgbClr val="000000"/>
                </a:solidFill>
                <a:ea typeface="楷体_GB2312" pitchFamily="49" charset="-122"/>
              </a:rPr>
              <a:t>之外的，这些就叫做外部命令，比如</a:t>
            </a:r>
            <a:r>
              <a:rPr lang="en-US" altLang="zh-CN" dirty="0">
                <a:solidFill>
                  <a:srgbClr val="000000"/>
                </a:solidFill>
                <a:ea typeface="楷体_GB2312" pitchFamily="49" charset="-122"/>
              </a:rPr>
              <a:t>cp</a:t>
            </a:r>
            <a:r>
              <a:rPr lang="zh-CN" altLang="en-US" dirty="0">
                <a:solidFill>
                  <a:srgbClr val="000000"/>
                </a:solidFill>
                <a:ea typeface="楷体_GB2312" pitchFamily="49" charset="-122"/>
              </a:rPr>
              <a:t>、</a:t>
            </a:r>
            <a:r>
              <a:rPr lang="en-US" altLang="zh-CN" dirty="0">
                <a:solidFill>
                  <a:srgbClr val="000000"/>
                </a:solidFill>
                <a:ea typeface="楷体_GB2312" pitchFamily="49" charset="-122"/>
              </a:rPr>
              <a:t>Is</a:t>
            </a:r>
            <a:r>
              <a:rPr lang="zh-CN" altLang="en-US" dirty="0">
                <a:solidFill>
                  <a:srgbClr val="000000"/>
                </a:solidFill>
                <a:ea typeface="楷体_GB2312" pitchFamily="49" charset="-122"/>
              </a:rPr>
              <a:t>等命令。每个外部命令都对应系统中的一个可执行的二进制程序文件。对于外部命令，其实就是二进制文件或者可执行程序，但为什么可以直接输入命令就能运行呢。那是因为</a:t>
            </a:r>
            <a:r>
              <a:rPr lang="en-US" altLang="zh-CN" dirty="0">
                <a:solidFill>
                  <a:srgbClr val="000000"/>
                </a:solidFill>
                <a:ea typeface="楷体_GB2312" pitchFamily="49" charset="-122"/>
              </a:rPr>
              <a:t>Linux</a:t>
            </a:r>
            <a:r>
              <a:rPr lang="zh-CN" altLang="en-US" dirty="0">
                <a:solidFill>
                  <a:srgbClr val="000000"/>
                </a:solidFill>
                <a:ea typeface="楷体_GB2312" pitchFamily="49" charset="-122"/>
              </a:rPr>
              <a:t>系统自带的环境变量中包含了这些外部命令的路径，每次在</a:t>
            </a:r>
            <a:r>
              <a:rPr lang="en-US" altLang="zh-CN" dirty="0">
                <a:solidFill>
                  <a:srgbClr val="000000"/>
                </a:solidFill>
                <a:ea typeface="楷体_GB2312" pitchFamily="49" charset="-122"/>
              </a:rPr>
              <a:t>Shell</a:t>
            </a:r>
            <a:r>
              <a:rPr lang="zh-CN" altLang="en-US" dirty="0">
                <a:solidFill>
                  <a:srgbClr val="000000"/>
                </a:solidFill>
                <a:ea typeface="楷体_GB2312" pitchFamily="49" charset="-122"/>
              </a:rPr>
              <a:t>中输入外部命令，系统就会自动在环境变量中依次查找环境变量是否含有这些命令，如果有那么直接输入即可运行，否则则应该输入命令所对应的完整路径才能运行。</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6</a:t>
            </a:fld>
            <a:endParaRPr lang="zh-CN" altLang="en-US"/>
          </a:p>
        </p:txBody>
      </p:sp>
    </p:spTree>
    <p:extLst>
      <p:ext uri="{BB962C8B-B14F-4D97-AF65-F5344CB8AC3E}">
        <p14:creationId xmlns:p14="http://schemas.microsoft.com/office/powerpoint/2010/main" val="38783320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ls -</a:t>
            </a:r>
            <a:r>
              <a:rPr lang="en-US" altLang="zh-CN" dirty="0" err="1"/>
              <a:t>lt</a:t>
            </a:r>
            <a:r>
              <a:rPr lang="en-US" altLang="zh-CN" dirty="0"/>
              <a:t> --full-time 1.txt; ls -</a:t>
            </a:r>
            <a:r>
              <a:rPr lang="en-US" altLang="zh-CN" dirty="0" err="1"/>
              <a:t>lu</a:t>
            </a:r>
            <a:r>
              <a:rPr lang="en-US" altLang="zh-CN" dirty="0"/>
              <a:t> --full-time 1.txt; ls -lc --full-time 1.txt</a:t>
            </a:r>
            <a:r>
              <a:rPr lang="zh-CN" altLang="en-US" dirty="0"/>
              <a:t>。分别用于显示修改时间，访问时间，状态时间，；用于间隔命令，同时执行。</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53</a:t>
            </a:fld>
            <a:endParaRPr lang="zh-CN" altLang="en-US"/>
          </a:p>
        </p:txBody>
      </p:sp>
    </p:spTree>
    <p:extLst>
      <p:ext uri="{BB962C8B-B14F-4D97-AF65-F5344CB8AC3E}">
        <p14:creationId xmlns:p14="http://schemas.microsoft.com/office/powerpoint/2010/main" val="7804669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我们前边将文件类型的时候说过有普通文件、目录文件、设备文件、符号链接文件、命名管道文件和套接字文件。而且还说了普通文件有三种类型：文本文件、二进制文件、数据文件。我们想了解文件类型可以用</a:t>
            </a:r>
            <a:r>
              <a:rPr lang="en-US" altLang="zh-CN" dirty="0"/>
              <a:t>ls –l</a:t>
            </a:r>
            <a:r>
              <a:rPr lang="zh-CN" altLang="en-US" dirty="0"/>
              <a:t>命令判断一个大的归类，但是我们如何进一步的去确定文件具体属于什么类型，包含什么类型的数据，改选用什么命令或程序进行查看和使用呢？下面我们来看一下</a:t>
            </a:r>
            <a:r>
              <a:rPr lang="en-US" altLang="zh-CN" dirty="0"/>
              <a:t>file</a:t>
            </a:r>
            <a:r>
              <a:rPr lang="zh-CN" altLang="en-US" dirty="0"/>
              <a:t>命令。</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54</a:t>
            </a:fld>
            <a:endParaRPr lang="zh-CN" altLang="en-US"/>
          </a:p>
        </p:txBody>
      </p:sp>
    </p:spTree>
    <p:extLst>
      <p:ext uri="{BB962C8B-B14F-4D97-AF65-F5344CB8AC3E}">
        <p14:creationId xmlns:p14="http://schemas.microsoft.com/office/powerpoint/2010/main" val="337762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stat </a:t>
            </a:r>
            <a:r>
              <a:rPr lang="zh-CN" altLang="en-US" b="0" i="0" dirty="0">
                <a:solidFill>
                  <a:srgbClr val="333333"/>
                </a:solidFill>
                <a:effectLst/>
                <a:latin typeface="Helvetica Neue"/>
              </a:rPr>
              <a:t>以文字的格式来显示 </a:t>
            </a:r>
            <a:r>
              <a:rPr lang="en-US" altLang="zh-CN" b="0" i="0" dirty="0" err="1">
                <a:solidFill>
                  <a:srgbClr val="333333"/>
                </a:solidFill>
                <a:effectLst/>
                <a:latin typeface="Helvetica Neue"/>
              </a:rPr>
              <a:t>inode</a:t>
            </a:r>
            <a:r>
              <a:rPr lang="en-US" altLang="zh-CN" b="0" i="0" dirty="0">
                <a:solidFill>
                  <a:srgbClr val="333333"/>
                </a:solidFill>
                <a:effectLst/>
                <a:latin typeface="Helvetica Neue"/>
              </a:rPr>
              <a:t> </a:t>
            </a:r>
            <a:r>
              <a:rPr lang="zh-CN" altLang="en-US" b="0" i="0" dirty="0">
                <a:solidFill>
                  <a:srgbClr val="333333"/>
                </a:solidFill>
                <a:effectLst/>
                <a:latin typeface="Helvetica Neue"/>
              </a:rPr>
              <a:t>的内容。块：为文件所占</a:t>
            </a:r>
            <a:r>
              <a:rPr lang="en-US" altLang="zh-CN" b="0" i="0" dirty="0">
                <a:solidFill>
                  <a:srgbClr val="333333"/>
                </a:solidFill>
                <a:effectLst/>
                <a:latin typeface="Helvetica Neue"/>
              </a:rPr>
              <a:t>512</a:t>
            </a:r>
            <a:r>
              <a:rPr lang="zh-CN" altLang="en-US" b="0" i="0" dirty="0">
                <a:solidFill>
                  <a:srgbClr val="333333"/>
                </a:solidFill>
                <a:effectLst/>
                <a:latin typeface="Helvetica Neue"/>
              </a:rPr>
              <a:t>字节的块数；</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55</a:t>
            </a:fld>
            <a:endParaRPr lang="zh-CN" altLang="en-US"/>
          </a:p>
        </p:txBody>
      </p:sp>
    </p:spTree>
    <p:extLst>
      <p:ext uri="{BB962C8B-B14F-4D97-AF65-F5344CB8AC3E}">
        <p14:creationId xmlns:p14="http://schemas.microsoft.com/office/powerpoint/2010/main" val="293904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cp</a:t>
            </a:r>
            <a:r>
              <a:rPr lang="zh-CN" altLang="en-US" dirty="0"/>
              <a:t>对应</a:t>
            </a:r>
            <a:r>
              <a:rPr lang="en-US" altLang="zh-CN" dirty="0"/>
              <a:t>copy</a:t>
            </a:r>
            <a:r>
              <a:rPr lang="zh-CN" altLang="en-US" dirty="0"/>
              <a:t>，</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56</a:t>
            </a:fld>
            <a:endParaRPr lang="zh-CN" altLang="en-US"/>
          </a:p>
        </p:txBody>
      </p:sp>
    </p:spTree>
    <p:extLst>
      <p:ext uri="{BB962C8B-B14F-4D97-AF65-F5344CB8AC3E}">
        <p14:creationId xmlns:p14="http://schemas.microsoft.com/office/powerpoint/2010/main" val="28950773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rm</a:t>
            </a:r>
            <a:r>
              <a:rPr lang="zh-CN" altLang="en-US" dirty="0"/>
              <a:t> </a:t>
            </a:r>
            <a:r>
              <a:rPr lang="en-US" altLang="zh-CN" dirty="0"/>
              <a:t>remove, f force,</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59</a:t>
            </a:fld>
            <a:endParaRPr lang="zh-CN" altLang="en-US"/>
          </a:p>
        </p:txBody>
      </p:sp>
    </p:spTree>
    <p:extLst>
      <p:ext uri="{BB962C8B-B14F-4D97-AF65-F5344CB8AC3E}">
        <p14:creationId xmlns:p14="http://schemas.microsoft.com/office/powerpoint/2010/main" val="23992480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mv move</a:t>
            </a:r>
            <a:r>
              <a:rPr lang="zh-CN" altLang="en-US" dirty="0"/>
              <a:t>，使用</a:t>
            </a:r>
            <a:r>
              <a:rPr lang="en-US" altLang="zh-CN" dirty="0"/>
              <a:t>mv</a:t>
            </a:r>
            <a:r>
              <a:rPr lang="zh-CN" altLang="en-US" dirty="0"/>
              <a:t>命令可以进行重命名，还有一个可以进行重命名的命令，即</a:t>
            </a:r>
            <a:r>
              <a:rPr lang="zh-CN" altLang="en-US" b="0" i="0" dirty="0">
                <a:solidFill>
                  <a:srgbClr val="000000"/>
                </a:solidFill>
                <a:effectLst/>
                <a:latin typeface="Noto Sans TC"/>
              </a:rPr>
              <a:t> </a:t>
            </a:r>
            <a:r>
              <a:rPr lang="en-US" altLang="zh-CN" b="0" i="0" dirty="0">
                <a:solidFill>
                  <a:srgbClr val="000000"/>
                </a:solidFill>
                <a:effectLst/>
                <a:latin typeface="Noto Sans TC"/>
              </a:rPr>
              <a:t>rename </a:t>
            </a:r>
            <a:r>
              <a:rPr lang="zh-CN" altLang="en-US" b="0" i="0" dirty="0">
                <a:solidFill>
                  <a:srgbClr val="000000"/>
                </a:solidFill>
                <a:effectLst/>
                <a:latin typeface="Noto Sans TC"/>
              </a:rPr>
              <a:t>， </a:t>
            </a:r>
            <a:r>
              <a:rPr lang="en-US" altLang="zh-CN" b="0" i="0" dirty="0">
                <a:solidFill>
                  <a:srgbClr val="000000"/>
                </a:solidFill>
                <a:effectLst/>
                <a:latin typeface="Noto Sans TC"/>
              </a:rPr>
              <a:t>rename</a:t>
            </a:r>
            <a:r>
              <a:rPr lang="zh-CN" altLang="en-US" b="0" i="0" dirty="0">
                <a:solidFill>
                  <a:srgbClr val="000000"/>
                </a:solidFill>
                <a:effectLst/>
                <a:latin typeface="Noto Sans TC"/>
              </a:rPr>
              <a:t>命令专门用于对多个文件同时进行命名更改，并非对单一文件名进行修改。</a:t>
            </a:r>
            <a:r>
              <a:rPr lang="en-US" altLang="zh-CN" b="0" i="0" dirty="0">
                <a:solidFill>
                  <a:srgbClr val="000000"/>
                </a:solidFill>
                <a:effectLst/>
                <a:latin typeface="Noto Sans TC"/>
              </a:rPr>
              <a:t>mv</a:t>
            </a:r>
            <a:r>
              <a:rPr lang="zh-CN" altLang="en-US" b="0" i="0" dirty="0">
                <a:solidFill>
                  <a:srgbClr val="000000"/>
                </a:solidFill>
                <a:effectLst/>
                <a:latin typeface="Noto Sans TC"/>
              </a:rPr>
              <a:t>命令是移动到不是复制到，移动之后原来的文件被删除。</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60</a:t>
            </a:fld>
            <a:endParaRPr lang="zh-CN" altLang="en-US"/>
          </a:p>
        </p:txBody>
      </p:sp>
    </p:spTree>
    <p:extLst>
      <p:ext uri="{BB962C8B-B14F-4D97-AF65-F5344CB8AC3E}">
        <p14:creationId xmlns:p14="http://schemas.microsoft.com/office/powerpoint/2010/main" val="2104729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Stat</a:t>
            </a:r>
            <a:r>
              <a:rPr lang="zh-CN" altLang="en-US" dirty="0"/>
              <a:t>命令可以查看文件的</a:t>
            </a:r>
            <a:r>
              <a:rPr lang="en-US" altLang="zh-CN" dirty="0"/>
              <a:t>I</a:t>
            </a:r>
            <a:r>
              <a:rPr lang="zh-CN" altLang="en-US" dirty="0"/>
              <a:t>节点编号 </a:t>
            </a:r>
            <a:r>
              <a:rPr lang="en-US" altLang="zh-CN" dirty="0"/>
              <a:t>stat filename</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62</a:t>
            </a:fld>
            <a:endParaRPr lang="zh-CN" altLang="en-US"/>
          </a:p>
        </p:txBody>
      </p:sp>
    </p:spTree>
    <p:extLst>
      <p:ext uri="{BB962C8B-B14F-4D97-AF65-F5344CB8AC3E}">
        <p14:creationId xmlns:p14="http://schemas.microsoft.com/office/powerpoint/2010/main" val="5621897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文件查找很重要，因为有时候我们可能会忘记了文件存放的位置。有多种文件查找的命令，</a:t>
            </a:r>
            <a:r>
              <a:rPr lang="en-US" altLang="zh-CN" dirty="0"/>
              <a:t>which</a:t>
            </a:r>
            <a:r>
              <a:rPr lang="zh-CN" altLang="en-US" dirty="0"/>
              <a:t>是根据</a:t>
            </a:r>
            <a:r>
              <a:rPr lang="en-US" altLang="zh-CN" dirty="0"/>
              <a:t>PATH</a:t>
            </a:r>
            <a:r>
              <a:rPr lang="zh-CN" altLang="en-US" dirty="0"/>
              <a:t>这个环境变量所规定的路径内去查找执行文件的文件名。</a:t>
            </a:r>
            <a:r>
              <a:rPr lang="en-US" altLang="zh-CN" dirty="0" err="1"/>
              <a:t>whereis</a:t>
            </a:r>
            <a:r>
              <a:rPr lang="zh-CN" altLang="en-US" dirty="0"/>
              <a:t>是在一些特定的目录中查找文件，特定目录可以指定，否则主要针对</a:t>
            </a:r>
            <a:r>
              <a:rPr lang="en-US" altLang="zh-CN" dirty="0"/>
              <a:t>/bin/</a:t>
            </a:r>
            <a:r>
              <a:rPr lang="en-US" altLang="zh-CN" dirty="0" err="1"/>
              <a:t>sbin</a:t>
            </a:r>
            <a:r>
              <a:rPr lang="zh-CN" altLang="en-US" dirty="0"/>
              <a:t>和</a:t>
            </a:r>
            <a:r>
              <a:rPr lang="en-US" altLang="zh-CN" dirty="0"/>
              <a:t>/</a:t>
            </a:r>
            <a:r>
              <a:rPr lang="en-US" altLang="zh-CN" dirty="0" err="1"/>
              <a:t>usr</a:t>
            </a:r>
            <a:r>
              <a:rPr lang="en-US" altLang="zh-CN" dirty="0"/>
              <a:t>/share/man</a:t>
            </a:r>
            <a:r>
              <a:rPr lang="zh-CN" altLang="en-US" dirty="0"/>
              <a:t>中找。</a:t>
            </a:r>
            <a:r>
              <a:rPr lang="en-US" altLang="zh-CN" dirty="0"/>
              <a:t>locate</a:t>
            </a:r>
            <a:r>
              <a:rPr lang="zh-CN" altLang="en-US" dirty="0"/>
              <a:t>命令的搜索范围是</a:t>
            </a:r>
            <a:r>
              <a:rPr lang="en-US" altLang="zh-CN" dirty="0"/>
              <a:t>/var/lib/</a:t>
            </a:r>
            <a:r>
              <a:rPr lang="en-US" altLang="zh-CN" dirty="0" err="1"/>
              <a:t>mlocate</a:t>
            </a:r>
            <a:r>
              <a:rPr lang="zh-CN" altLang="en-US" dirty="0"/>
              <a:t>。</a:t>
            </a:r>
            <a:r>
              <a:rPr lang="en-US" altLang="zh-CN" dirty="0"/>
              <a:t>find</a:t>
            </a:r>
            <a:r>
              <a:rPr lang="zh-CN" altLang="en-US" dirty="0"/>
              <a:t>命令是在整个磁盘中查找，需要消耗大量时间。</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63</a:t>
            </a:fld>
            <a:endParaRPr lang="zh-CN" altLang="en-US"/>
          </a:p>
        </p:txBody>
      </p:sp>
    </p:spTree>
    <p:extLst>
      <p:ext uri="{BB962C8B-B14F-4D97-AF65-F5344CB8AC3E}">
        <p14:creationId xmlns:p14="http://schemas.microsoft.com/office/powerpoint/2010/main" val="20801310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正则表达式不是一个工具程序，而是一个字符串梳理的标准依据，在许多支持正则表达式的工具中可以使用，例如</a:t>
            </a:r>
            <a:r>
              <a:rPr lang="en-US" altLang="zh-CN" dirty="0"/>
              <a:t>vi grep sed</a:t>
            </a:r>
            <a:r>
              <a:rPr lang="zh-CN" altLang="en-US" dirty="0"/>
              <a:t>等。在过滤分析信息中经常使用，至少要做到能够看懂正则表达式，例如过滤分析邮件、系统日志信息等。</a:t>
            </a:r>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86</a:t>
            </a:fld>
            <a:endParaRPr lang="zh-CN" altLang="en-US"/>
          </a:p>
        </p:txBody>
      </p:sp>
    </p:spTree>
    <p:extLst>
      <p:ext uri="{BB962C8B-B14F-4D97-AF65-F5344CB8AC3E}">
        <p14:creationId xmlns:p14="http://schemas.microsoft.com/office/powerpoint/2010/main" val="24264077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对于支持正则表达式的工具可以使用正则表达式进行匹配，而对于不支持正则表达式的工具则需要使用</a:t>
            </a:r>
            <a:r>
              <a:rPr lang="en-US" altLang="zh-CN" dirty="0"/>
              <a:t>bash</a:t>
            </a:r>
            <a:r>
              <a:rPr lang="zh-CN" altLang="en-US" dirty="0"/>
              <a:t>的通配符进行匹配操作，例如</a:t>
            </a:r>
            <a:r>
              <a:rPr lang="en-US" altLang="zh-CN" dirty="0"/>
              <a:t>cp</a:t>
            </a:r>
            <a:r>
              <a:rPr lang="zh-CN" altLang="en-US" dirty="0"/>
              <a:t>命令等。</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87</a:t>
            </a:fld>
            <a:endParaRPr lang="zh-CN" altLang="en-US"/>
          </a:p>
        </p:txBody>
      </p:sp>
    </p:spTree>
    <p:extLst>
      <p:ext uri="{BB962C8B-B14F-4D97-AF65-F5344CB8AC3E}">
        <p14:creationId xmlns:p14="http://schemas.microsoft.com/office/powerpoint/2010/main" val="1075835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P29 Shell</a:t>
            </a:r>
            <a:r>
              <a:rPr lang="zh-CN" altLang="en-US" dirty="0"/>
              <a:t>有很多的版本，</a:t>
            </a:r>
            <a:r>
              <a:rPr lang="en-US" altLang="zh-CN" dirty="0"/>
              <a:t>centos</a:t>
            </a:r>
            <a:r>
              <a:rPr lang="zh-CN" altLang="en-US" dirty="0"/>
              <a:t>中默认使用的是</a:t>
            </a:r>
            <a:r>
              <a:rPr lang="en-US" altLang="zh-CN" dirty="0"/>
              <a:t>bash</a:t>
            </a:r>
            <a:r>
              <a:rPr lang="zh-CN" altLang="en-US" dirty="0"/>
              <a:t>，你可以检查一下</a:t>
            </a:r>
            <a:r>
              <a:rPr lang="en-US" altLang="zh-CN" dirty="0"/>
              <a:t>/</a:t>
            </a:r>
            <a:r>
              <a:rPr lang="en-US" altLang="zh-CN" dirty="0" err="1"/>
              <a:t>etc</a:t>
            </a:r>
            <a:r>
              <a:rPr lang="en-US" altLang="zh-CN" dirty="0"/>
              <a:t>/shells</a:t>
            </a:r>
            <a:r>
              <a:rPr lang="zh-CN" altLang="en-US" dirty="0"/>
              <a:t>这个文件夹里面可以看到当前系统所支持的</a:t>
            </a:r>
            <a:r>
              <a:rPr lang="en-US" altLang="zh-CN" dirty="0"/>
              <a:t>shell</a:t>
            </a:r>
            <a:r>
              <a:rPr lang="zh-CN" altLang="en-US" dirty="0"/>
              <a:t>版本有哪些。</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7</a:t>
            </a:fld>
            <a:endParaRPr lang="zh-CN" altLang="en-US"/>
          </a:p>
        </p:txBody>
      </p:sp>
    </p:spTree>
    <p:extLst>
      <p:ext uri="{BB962C8B-B14F-4D97-AF65-F5344CB8AC3E}">
        <p14:creationId xmlns:p14="http://schemas.microsoft.com/office/powerpoint/2010/main" val="17819185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a:t>
            </a:r>
            <a:r>
              <a:rPr lang="zh-CN" altLang="en-US" dirty="0"/>
              <a:t>从第一行开始显示，</a:t>
            </a:r>
            <a:r>
              <a:rPr lang="en-US" altLang="zh-CN" dirty="0"/>
              <a:t>tac</a:t>
            </a:r>
            <a:r>
              <a:rPr lang="zh-CN" altLang="en-US" dirty="0"/>
              <a:t>从最后一行开始显示，</a:t>
            </a:r>
            <a:r>
              <a:rPr lang="en-US" altLang="zh-CN" dirty="0"/>
              <a:t>cat</a:t>
            </a:r>
            <a:r>
              <a:rPr lang="zh-CN" altLang="en-US" dirty="0"/>
              <a:t>命令和</a:t>
            </a:r>
            <a:r>
              <a:rPr lang="en-US" altLang="zh-CN" dirty="0"/>
              <a:t>tac</a:t>
            </a:r>
            <a:r>
              <a:rPr lang="zh-CN" altLang="en-US" dirty="0"/>
              <a:t>命令是一口气将内容全部显示到屏幕上，</a:t>
            </a:r>
            <a:r>
              <a:rPr lang="en-US" altLang="zh-CN" dirty="0"/>
              <a:t>more</a:t>
            </a:r>
            <a:r>
              <a:rPr lang="zh-CN" altLang="en-US" dirty="0"/>
              <a:t>是一页一页的显示，</a:t>
            </a:r>
            <a:r>
              <a:rPr lang="en-US" altLang="zh-CN" dirty="0"/>
              <a:t>less</a:t>
            </a:r>
            <a:r>
              <a:rPr lang="zh-CN" altLang="en-US" dirty="0"/>
              <a:t>与</a:t>
            </a:r>
            <a:r>
              <a:rPr lang="en-US" altLang="zh-CN" dirty="0"/>
              <a:t>more</a:t>
            </a:r>
            <a:r>
              <a:rPr lang="zh-CN" altLang="en-US" dirty="0"/>
              <a:t>类似，但</a:t>
            </a:r>
            <a:r>
              <a:rPr lang="en-US" altLang="zh-CN" dirty="0"/>
              <a:t>less</a:t>
            </a:r>
            <a:r>
              <a:rPr lang="zh-CN" altLang="en-US" dirty="0"/>
              <a:t>可以往前翻页。</a:t>
            </a:r>
            <a:r>
              <a:rPr lang="en-US" altLang="zh-CN" dirty="0"/>
              <a:t>head</a:t>
            </a:r>
            <a:r>
              <a:rPr lang="zh-CN" altLang="en-US" dirty="0"/>
              <a:t>只看前几行，</a:t>
            </a:r>
            <a:r>
              <a:rPr lang="en-US" altLang="zh-CN" dirty="0"/>
              <a:t>tail</a:t>
            </a:r>
            <a:r>
              <a:rPr lang="zh-CN" altLang="en-US" dirty="0"/>
              <a:t>只看后几行，</a:t>
            </a:r>
            <a:r>
              <a:rPr lang="en-US" altLang="zh-CN" dirty="0"/>
              <a:t>cut</a:t>
            </a:r>
            <a:r>
              <a:rPr lang="zh-CN" altLang="en-US" dirty="0"/>
              <a:t>和</a:t>
            </a:r>
            <a:r>
              <a:rPr lang="en-US" altLang="zh-CN" dirty="0"/>
              <a:t>grep</a:t>
            </a:r>
            <a:r>
              <a:rPr lang="zh-CN" altLang="en-US" dirty="0"/>
              <a:t>是选取命令，</a:t>
            </a:r>
            <a:r>
              <a:rPr lang="en-US" altLang="zh-CN" dirty="0"/>
              <a:t>cut</a:t>
            </a:r>
            <a:r>
              <a:rPr lang="zh-CN" altLang="en-US" dirty="0"/>
              <a:t>主要提取列内容。</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102</a:t>
            </a:fld>
            <a:endParaRPr lang="zh-CN" altLang="en-US"/>
          </a:p>
        </p:txBody>
      </p:sp>
    </p:spTree>
    <p:extLst>
      <p:ext uri="{BB962C8B-B14F-4D97-AF65-F5344CB8AC3E}">
        <p14:creationId xmlns:p14="http://schemas.microsoft.com/office/powerpoint/2010/main" val="41421928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More</a:t>
            </a:r>
            <a:r>
              <a:rPr lang="zh-CN" altLang="en-US" dirty="0"/>
              <a:t>命令无法向前翻，但</a:t>
            </a:r>
            <a:r>
              <a:rPr lang="en-US" altLang="zh-CN" dirty="0"/>
              <a:t>less</a:t>
            </a:r>
            <a:r>
              <a:rPr lang="zh-CN" altLang="en-US" dirty="0"/>
              <a:t>可以，另外的四个文件显示命令见</a:t>
            </a:r>
            <a:r>
              <a:rPr lang="en-US" altLang="zh-CN" dirty="0"/>
              <a:t>p39</a:t>
            </a:r>
            <a:r>
              <a:rPr lang="zh-CN" altLang="en-US" dirty="0"/>
              <a:t>表</a:t>
            </a:r>
            <a:r>
              <a:rPr lang="en-US" altLang="zh-CN" dirty="0"/>
              <a:t>2-14</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110</a:t>
            </a:fld>
            <a:endParaRPr lang="zh-CN" altLang="en-US"/>
          </a:p>
        </p:txBody>
      </p:sp>
    </p:spTree>
    <p:extLst>
      <p:ext uri="{BB962C8B-B14F-4D97-AF65-F5344CB8AC3E}">
        <p14:creationId xmlns:p14="http://schemas.microsoft.com/office/powerpoint/2010/main" val="6309902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119</a:t>
            </a:fld>
            <a:endParaRPr lang="zh-CN" altLang="en-US"/>
          </a:p>
        </p:txBody>
      </p:sp>
    </p:spTree>
    <p:extLst>
      <p:ext uri="{BB962C8B-B14F-4D97-AF65-F5344CB8AC3E}">
        <p14:creationId xmlns:p14="http://schemas.microsoft.com/office/powerpoint/2010/main" val="28258845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sort 是 Linux 的排序命令，而且可以依据不同的数据类型来进行排序。sort 将文件的每一行作为一个单位，相互比较。比较原则是从首字符向后，依次按 ASCII 码值进行比较，最后将它们按升序输出。</a:t>
            </a:r>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131</a:t>
            </a:fld>
            <a:endParaRPr lang="zh-CN" altLang="en-US"/>
          </a:p>
        </p:txBody>
      </p:sp>
    </p:spTree>
    <p:extLst>
      <p:ext uri="{BB962C8B-B14F-4D97-AF65-F5344CB8AC3E}">
        <p14:creationId xmlns:p14="http://schemas.microsoft.com/office/powerpoint/2010/main" val="5310094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sort 是 Linux 的排序命令，而且可以依据不同的数据类型来进行排序。sort 将文件的每一行作为一个单位，相互比较。比较原则是从首字符向后，依次按 ASCII 码值进行比较，最后将它们按升序输出。</a:t>
            </a:r>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132</a:t>
            </a:fld>
            <a:endParaRPr lang="zh-CN" altLang="en-US"/>
          </a:p>
        </p:txBody>
      </p:sp>
    </p:spTree>
    <p:extLst>
      <p:ext uri="{BB962C8B-B14F-4D97-AF65-F5344CB8AC3E}">
        <p14:creationId xmlns:p14="http://schemas.microsoft.com/office/powerpoint/2010/main" val="36318299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E67A7B-7D8A-4E03-B174-B3300045038D}" type="slidenum">
              <a:rPr lang="zh-CN" altLang="en-US" smtClean="0"/>
              <a:pPr/>
              <a:t>139</a:t>
            </a:fld>
            <a:endParaRPr lang="zh-CN" altLang="en-US"/>
          </a:p>
        </p:txBody>
      </p:sp>
    </p:spTree>
    <p:extLst>
      <p:ext uri="{BB962C8B-B14F-4D97-AF65-F5344CB8AC3E}">
        <p14:creationId xmlns:p14="http://schemas.microsoft.com/office/powerpoint/2010/main" val="30243932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zh-CN" sz="1200" b="1" i="0" u="none" strike="noStrike" cap="none" normalizeH="0" baseline="0" dirty="0">
                <a:ln>
                  <a:noFill/>
                </a:ln>
                <a:solidFill>
                  <a:srgbClr val="FFFF00"/>
                </a:solidFill>
                <a:effectLst/>
                <a:latin typeface="Arial Unicode MS"/>
                <a:ea typeface="细明体"/>
              </a:rPr>
              <a:t>sed [-nefr] [动作]</a:t>
            </a:r>
            <a:r>
              <a:rPr kumimoji="0" lang="zh-CN" altLang="zh-CN" sz="1100" b="0" i="0" u="none" strike="noStrike" cap="none" normalizeH="0" baseline="0" dirty="0">
                <a:ln>
                  <a:noFill/>
                </a:ln>
                <a:solidFill>
                  <a:srgbClr val="FFFFFF"/>
                </a:solidFill>
                <a:effectLst/>
                <a:latin typeface="Arial Unicode MS"/>
              </a:rPr>
              <a:t> </a:t>
            </a:r>
            <a:r>
              <a:rPr kumimoji="0" lang="zh-CN" altLang="zh-CN" sz="1200" b="0" i="0" u="none" strike="noStrike" cap="none" normalizeH="0" baseline="0" dirty="0">
                <a:ln>
                  <a:noFill/>
                </a:ln>
                <a:solidFill>
                  <a:srgbClr val="FF6666"/>
                </a:solidFill>
                <a:effectLst/>
                <a:latin typeface="Arial Unicode MS"/>
                <a:ea typeface="细明体"/>
              </a:rPr>
              <a:t>选项与参数： -n ：使用安静(silent)模式。在一般 sed 的用法中，所有来自 STDIN 的数据一般都会被列出到萤幕上。但如果加上 -n 参数后，则只有经过 sed 特殊处理的那一行(或者动作)才会被列出来。 -e ：直接在命令列模式上进行 sed 的动作编辑； -f ：直接将 sed 的动作写在一个文件内， -f filename 则可以运行 filename 内的 sed 动作； -r ：sed 的动作支持的是延伸型正规表示法的语法。(默认是基础正规表示法语法) -i ：直接修改读取的文件内容，而不是由萤幕输出。 动作说明： [n1[,n2]]function n1, n2 ：不见得会存在，一般代表『选择进行动作的行数』，举例来说，如果我的动作 是需要在 10 到 20 行之间进行的，则『 10,20[动作行为] 』 function 有底下这些咚咚： a ：新增， a 的后面可以接字串，而这些字串会在新的一行出现(目前的下一行)～ c ：取代， c 的后面可以接字串，这些字串可以取代 n1,n2 之间的行！ d ：删除，因为是删除啊，所以 d 后面通常不接任何咚咚； i ：插入， i 的后面可以接字串，而这些字串会在新的一行出现(目前的上一行)； p ：列印，亦即将某个选择的数据印出。通常 p 会与参数 sed -n 一起运行～ s ：取代，可以直接进行取代的工作哩！通常这个 s 的动作可以搭配 正规表示法！例如 1,20s/old/new/g 就是啦！</a:t>
            </a:r>
            <a:r>
              <a:rPr kumimoji="0" lang="zh-CN" altLang="zh-CN" sz="800" b="0" i="0" u="none" strike="noStrike" cap="none" normalizeH="0" baseline="0" dirty="0">
                <a:ln>
                  <a:noFill/>
                </a:ln>
                <a:solidFill>
                  <a:schemeClr val="tx1"/>
                </a:solidFill>
                <a:effectLst/>
              </a:rPr>
              <a:t> </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141</a:t>
            </a:fld>
            <a:endParaRPr lang="zh-CN" altLang="en-US"/>
          </a:p>
        </p:txBody>
      </p:sp>
    </p:spTree>
    <p:extLst>
      <p:ext uri="{BB962C8B-B14F-4D97-AF65-F5344CB8AC3E}">
        <p14:creationId xmlns:p14="http://schemas.microsoft.com/office/powerpoint/2010/main" val="38708817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zh-CN" sz="1200" b="1" i="0" u="none" strike="noStrike" cap="none" normalizeH="0" baseline="0" dirty="0">
                <a:ln>
                  <a:noFill/>
                </a:ln>
                <a:solidFill>
                  <a:srgbClr val="FFFF00"/>
                </a:solidFill>
                <a:effectLst/>
                <a:latin typeface="Arial Unicode MS"/>
                <a:ea typeface="细明体"/>
              </a:rPr>
              <a:t>sed [-nefr] [动作]</a:t>
            </a:r>
            <a:r>
              <a:rPr kumimoji="0" lang="zh-CN" altLang="zh-CN" sz="1100" b="0" i="0" u="none" strike="noStrike" cap="none" normalizeH="0" baseline="0" dirty="0">
                <a:ln>
                  <a:noFill/>
                </a:ln>
                <a:solidFill>
                  <a:srgbClr val="FFFFFF"/>
                </a:solidFill>
                <a:effectLst/>
                <a:latin typeface="Arial Unicode MS"/>
              </a:rPr>
              <a:t> </a:t>
            </a:r>
            <a:r>
              <a:rPr kumimoji="0" lang="zh-CN" altLang="zh-CN" sz="1200" b="0" i="0" u="none" strike="noStrike" cap="none" normalizeH="0" baseline="0" dirty="0">
                <a:ln>
                  <a:noFill/>
                </a:ln>
                <a:solidFill>
                  <a:srgbClr val="FF6666"/>
                </a:solidFill>
                <a:effectLst/>
                <a:latin typeface="Arial Unicode MS"/>
                <a:ea typeface="细明体"/>
              </a:rPr>
              <a:t>选项与参数： -n ：使用安静(silent)模式。在一般 sed 的用法中，所有来自 STDIN 的数据一般都会被列出到萤幕上。但如果加上 -n 参数后，则只有经过 sed 特殊处理的那一行(或者动作)才会被列出来。 -e ：直接在命令列模式上进行 sed 的动作编辑； -f ：直接将 sed 的动作写在一个文件内， -f filename 则可以运行 filename 内的 sed 动作； -r ：sed 的动作支持的是延伸型正规表示法的语法。(默认是基础正规表示法语法) -i ：直接修改读取的文件内容，而不是由萤幕输出。 动作说明： [n1[,n2]]function n1, n2 ：不见得会存在，一般代表『选择进行动作的行数』，举例来说，如果我的动作 是需要在 10 到 20 行之间进行的，则『 10,20[动作行为] 』 function 有底下这些咚咚： a ：新增， a 的后面可以接字串，而这些字串会在新的一行出现(目前的下一行)～ c ：取代， c 的后面可以接字串，这些字串可以取代 n1,n2 之间的行！ d ：删除，因为是删除啊，所以 d 后面通常不接任何咚咚； i ：插入， i 的后面可以接字串，而这些字串会在新的一行出现(目前的上一行)； p ：列印，亦即将某个选择的数据印出。通常 p 会与参数 sed -n 一起运行～ s ：取代，可以直接进行取代的工作哩！通常这个 s 的动作可以搭配 正规表示法！例如 1,20s/old/new/g 就是啦！</a:t>
            </a:r>
            <a:r>
              <a:rPr kumimoji="0" lang="zh-CN" altLang="zh-CN" sz="800" b="0" i="0" u="none" strike="noStrike" cap="none" normalizeH="0" baseline="0" dirty="0">
                <a:ln>
                  <a:noFill/>
                </a:ln>
                <a:solidFill>
                  <a:schemeClr val="tx1"/>
                </a:solidFill>
                <a:effectLst/>
              </a:rPr>
              <a:t> </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142</a:t>
            </a:fld>
            <a:endParaRPr lang="zh-CN" altLang="en-US"/>
          </a:p>
        </p:txBody>
      </p:sp>
    </p:spTree>
    <p:extLst>
      <p:ext uri="{BB962C8B-B14F-4D97-AF65-F5344CB8AC3E}">
        <p14:creationId xmlns:p14="http://schemas.microsoft.com/office/powerpoint/2010/main" val="20778342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E67A7B-7D8A-4E03-B174-B3300045038D}" type="slidenum">
              <a:rPr lang="zh-CN" altLang="en-US" smtClean="0"/>
              <a:pPr/>
              <a:t>149</a:t>
            </a:fld>
            <a:endParaRPr lang="zh-CN" altLang="en-US"/>
          </a:p>
        </p:txBody>
      </p:sp>
    </p:spTree>
    <p:extLst>
      <p:ext uri="{BB962C8B-B14F-4D97-AF65-F5344CB8AC3E}">
        <p14:creationId xmlns:p14="http://schemas.microsoft.com/office/powerpoint/2010/main" val="1511394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表中给出了一些常用的</a:t>
            </a:r>
            <a:r>
              <a:rPr lang="en-US" altLang="zh-CN" dirty="0"/>
              <a:t>shell</a:t>
            </a:r>
            <a:r>
              <a:rPr lang="zh-CN" altLang="en-US" dirty="0"/>
              <a:t>元字符和其对应的含义。</a:t>
            </a:r>
            <a:r>
              <a:rPr lang="en-US" altLang="zh-CN" dirty="0"/>
              <a:t>’ ’</a:t>
            </a:r>
            <a:r>
              <a:rPr lang="zh-CN" altLang="en-US" dirty="0"/>
              <a:t>不具有变量替换功能，中间的字符包括</a:t>
            </a:r>
            <a:r>
              <a:rPr lang="en-US" altLang="zh-CN" dirty="0"/>
              <a:t>$</a:t>
            </a:r>
            <a:r>
              <a:rPr lang="zh-CN" altLang="en-US" dirty="0"/>
              <a:t>都被视为文字处理，“ ”</a:t>
            </a:r>
            <a:r>
              <a:rPr lang="en-US" altLang="zh-CN" dirty="0"/>
              <a:t>,</a:t>
            </a:r>
            <a:r>
              <a:rPr lang="zh-CN" altLang="en-US" dirty="0"/>
              <a:t>中间的文字会被当做文字处理，并允许变量值置换</a:t>
            </a:r>
            <a:r>
              <a:rPr lang="en-US" altLang="zh-CN" dirty="0"/>
              <a:t>$</a:t>
            </a:r>
            <a:r>
              <a:rPr lang="zh-CN" altLang="en-US" dirty="0"/>
              <a:t>。</a:t>
            </a:r>
            <a:r>
              <a:rPr lang="en-US" altLang="zh-CN" dirty="0"/>
              <a:t>\</a:t>
            </a:r>
            <a:r>
              <a:rPr lang="zh-CN" altLang="en-US" dirty="0"/>
              <a:t>转义字符，是将特殊字符或者通配符还原成一般字符。*多个任意字符，？单个任意字符</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8</a:t>
            </a:fld>
            <a:endParaRPr lang="zh-CN" altLang="en-US"/>
          </a:p>
        </p:txBody>
      </p:sp>
    </p:spTree>
    <p:extLst>
      <p:ext uri="{BB962C8B-B14F-4D97-AF65-F5344CB8AC3E}">
        <p14:creationId xmlns:p14="http://schemas.microsoft.com/office/powerpoint/2010/main" val="2708897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E67A7B-7D8A-4E03-B174-B3300045038D}" type="slidenum">
              <a:rPr lang="zh-CN" altLang="en-US" smtClean="0"/>
              <a:pPr/>
              <a:t>152</a:t>
            </a:fld>
            <a:endParaRPr lang="zh-CN" altLang="en-US"/>
          </a:p>
        </p:txBody>
      </p:sp>
    </p:spTree>
    <p:extLst>
      <p:ext uri="{BB962C8B-B14F-4D97-AF65-F5344CB8AC3E}">
        <p14:creationId xmlns:p14="http://schemas.microsoft.com/office/powerpoint/2010/main" val="31498657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可以配合</a:t>
            </a:r>
            <a:r>
              <a:rPr lang="en-US" altLang="zh-CN" dirty="0"/>
              <a:t>file</a:t>
            </a:r>
            <a:r>
              <a:rPr lang="zh-CN" altLang="en-US" dirty="0"/>
              <a:t>命令查看文件的编码形式</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153</a:t>
            </a:fld>
            <a:endParaRPr lang="zh-CN" altLang="en-US"/>
          </a:p>
        </p:txBody>
      </p:sp>
    </p:spTree>
    <p:extLst>
      <p:ext uri="{BB962C8B-B14F-4D97-AF65-F5344CB8AC3E}">
        <p14:creationId xmlns:p14="http://schemas.microsoft.com/office/powerpoint/2010/main" val="6598187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网络传输文件，或者磁盘拷贝文件的时候，文件太大操作费时，或无法操作，我们经常用到一种技术就是压缩技术。那么压缩是如何实现的呢？举例来说下一，一个字节</a:t>
            </a:r>
            <a:r>
              <a:rPr lang="en-US" altLang="zh-CN" dirty="0"/>
              <a:t>B=8</a:t>
            </a:r>
            <a:r>
              <a:rPr lang="zh-CN" altLang="en-US" dirty="0"/>
              <a:t>个比特</a:t>
            </a:r>
            <a:r>
              <a:rPr lang="en-US" altLang="zh-CN" dirty="0"/>
              <a:t>bit</a:t>
            </a:r>
            <a:r>
              <a:rPr lang="zh-CN" altLang="en-US" dirty="0"/>
              <a:t>，压缩的实现原理，比如数字</a:t>
            </a:r>
            <a:r>
              <a:rPr lang="en-US" altLang="zh-CN" dirty="0"/>
              <a:t>1</a:t>
            </a:r>
            <a:r>
              <a:rPr lang="zh-CN" altLang="en-US" dirty="0"/>
              <a:t>在存储的时候需要用八个比特位，即</a:t>
            </a:r>
            <a:r>
              <a:rPr lang="en-US" altLang="zh-CN" dirty="0"/>
              <a:t>00000001</a:t>
            </a:r>
            <a:r>
              <a:rPr lang="zh-CN" altLang="en-US" dirty="0"/>
              <a:t>，但前边的七个</a:t>
            </a:r>
            <a:r>
              <a:rPr lang="en-US" altLang="zh-CN" dirty="0"/>
              <a:t>0</a:t>
            </a:r>
            <a:r>
              <a:rPr lang="zh-CN" altLang="en-US" dirty="0"/>
              <a:t>是空位才对，计算机工程师利用负责的计算方式，将未使用的空间释放出来。这是一种方式，当然，另一种就是统计文档中重复的内容，比如你的数据为连续的</a:t>
            </a:r>
            <a:r>
              <a:rPr lang="en-US" altLang="zh-CN" dirty="0"/>
              <a:t>100</a:t>
            </a:r>
            <a:r>
              <a:rPr lang="zh-CN" altLang="en-US" dirty="0"/>
              <a:t>个</a:t>
            </a:r>
            <a:r>
              <a:rPr lang="en-US" altLang="zh-CN" dirty="0"/>
              <a:t>1</a:t>
            </a:r>
            <a:r>
              <a:rPr lang="zh-CN" altLang="en-US" dirty="0"/>
              <a:t>，会占用</a:t>
            </a:r>
            <a:r>
              <a:rPr lang="en-US" altLang="zh-CN" dirty="0"/>
              <a:t>100</a:t>
            </a:r>
            <a:r>
              <a:rPr lang="zh-CN" altLang="en-US" dirty="0"/>
              <a:t>个比特，我们利用压缩技术，统计成</a:t>
            </a:r>
            <a:r>
              <a:rPr lang="en-US" altLang="zh-CN" dirty="0"/>
              <a:t>100</a:t>
            </a:r>
            <a:r>
              <a:rPr lang="zh-CN" altLang="en-US" dirty="0"/>
              <a:t>个</a:t>
            </a:r>
            <a:r>
              <a:rPr lang="en-US" altLang="zh-CN" dirty="0"/>
              <a:t>1</a:t>
            </a:r>
            <a:r>
              <a:rPr lang="zh-CN" altLang="en-US" dirty="0"/>
              <a:t>的 形式，实现精简文档。在读取的时候还需要对压缩文件进行解压缩。文件压缩可以给我们带来的直观好处就是你的磁盘能够容纳更多的东西，另外就是网络传输文件速度变快。</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154</a:t>
            </a:fld>
            <a:endParaRPr lang="zh-CN" altLang="en-US"/>
          </a:p>
        </p:txBody>
      </p:sp>
    </p:spTree>
    <p:extLst>
      <p:ext uri="{BB962C8B-B14F-4D97-AF65-F5344CB8AC3E}">
        <p14:creationId xmlns:p14="http://schemas.microsoft.com/office/powerpoint/2010/main" val="17238546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网络传输文件，或者磁盘拷贝文件的时候，文件太大操作费时，或无法操作，我们经常用到一种技术就是压缩技术。那么压缩是如何实现的呢？举例来说下一，一个字节</a:t>
            </a:r>
            <a:r>
              <a:rPr lang="en-US" altLang="zh-CN" dirty="0"/>
              <a:t>B=8</a:t>
            </a:r>
            <a:r>
              <a:rPr lang="zh-CN" altLang="en-US" dirty="0"/>
              <a:t>个比特</a:t>
            </a:r>
            <a:r>
              <a:rPr lang="en-US" altLang="zh-CN" dirty="0"/>
              <a:t>bit</a:t>
            </a:r>
            <a:r>
              <a:rPr lang="zh-CN" altLang="en-US" dirty="0"/>
              <a:t>，压缩的实现原理，比如数字</a:t>
            </a:r>
            <a:r>
              <a:rPr lang="en-US" altLang="zh-CN" dirty="0"/>
              <a:t>1</a:t>
            </a:r>
            <a:r>
              <a:rPr lang="zh-CN" altLang="en-US" dirty="0"/>
              <a:t>在存储的时候需要用八个比特位，即</a:t>
            </a:r>
            <a:r>
              <a:rPr lang="en-US" altLang="zh-CN" dirty="0"/>
              <a:t>00000001</a:t>
            </a:r>
            <a:r>
              <a:rPr lang="zh-CN" altLang="en-US" dirty="0"/>
              <a:t>，但前边的七个</a:t>
            </a:r>
            <a:r>
              <a:rPr lang="en-US" altLang="zh-CN" dirty="0"/>
              <a:t>0</a:t>
            </a:r>
            <a:r>
              <a:rPr lang="zh-CN" altLang="en-US" dirty="0"/>
              <a:t>是空位才对，计算机工程师利用负责的计算方式，将未使用的空间释放出来。这是一种方式，当然，另一种就是统计文档中重复的内容，比如你的数据为连续的</a:t>
            </a:r>
            <a:r>
              <a:rPr lang="en-US" altLang="zh-CN" dirty="0"/>
              <a:t>100</a:t>
            </a:r>
            <a:r>
              <a:rPr lang="zh-CN" altLang="en-US" dirty="0"/>
              <a:t>个</a:t>
            </a:r>
            <a:r>
              <a:rPr lang="en-US" altLang="zh-CN" dirty="0"/>
              <a:t>1</a:t>
            </a:r>
            <a:r>
              <a:rPr lang="zh-CN" altLang="en-US" dirty="0"/>
              <a:t>，会占用</a:t>
            </a:r>
            <a:r>
              <a:rPr lang="en-US" altLang="zh-CN" dirty="0"/>
              <a:t>100</a:t>
            </a:r>
            <a:r>
              <a:rPr lang="zh-CN" altLang="en-US" dirty="0"/>
              <a:t>个比特，我们利用压缩技术，统计成</a:t>
            </a:r>
            <a:r>
              <a:rPr lang="en-US" altLang="zh-CN" dirty="0"/>
              <a:t>100</a:t>
            </a:r>
            <a:r>
              <a:rPr lang="zh-CN" altLang="en-US" dirty="0"/>
              <a:t>个</a:t>
            </a:r>
            <a:r>
              <a:rPr lang="en-US" altLang="zh-CN" dirty="0"/>
              <a:t>1</a:t>
            </a:r>
            <a:r>
              <a:rPr lang="zh-CN" altLang="en-US" dirty="0"/>
              <a:t>的 形式，实现精简文档。在读取的时候还需要对压缩文件进行解压缩。文件压缩可以给我们带来的直观好处就是你的磁盘能够容纳更多的东西，另外就是网络传输文件速度变快。</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155</a:t>
            </a:fld>
            <a:endParaRPr lang="zh-CN" altLang="en-US"/>
          </a:p>
        </p:txBody>
      </p:sp>
    </p:spTree>
    <p:extLst>
      <p:ext uri="{BB962C8B-B14F-4D97-AF65-F5344CB8AC3E}">
        <p14:creationId xmlns:p14="http://schemas.microsoft.com/office/powerpoint/2010/main" val="26952237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Linux</a:t>
            </a:r>
            <a:r>
              <a:rPr lang="zh-CN" altLang="en-US" dirty="0"/>
              <a:t>支持很多的压缩命令，不同的命令使用的压缩技术不同，不同压缩技术之间不能互通压缩和解压缩文件，需要用不同的压缩文件名进行区分。压缩往往是针对一个文件进行压缩与解压缩，对多个文件进行操作时，就需要用到</a:t>
            </a:r>
            <a:r>
              <a:rPr lang="en-US" altLang="zh-CN" dirty="0"/>
              <a:t>tar</a:t>
            </a:r>
            <a:r>
              <a:rPr lang="zh-CN" altLang="en-US" dirty="0"/>
              <a:t>打包软件。</a:t>
            </a:r>
            <a:r>
              <a:rPr lang="en-US" altLang="zh-CN" dirty="0"/>
              <a:t>tar</a:t>
            </a:r>
            <a:r>
              <a:rPr lang="zh-CN" altLang="en-US" dirty="0"/>
              <a:t>是将多个文件打包成为一个文件，</a:t>
            </a:r>
            <a:r>
              <a:rPr lang="en-US" altLang="zh-CN" dirty="0"/>
              <a:t>tar</a:t>
            </a:r>
            <a:r>
              <a:rPr lang="zh-CN" altLang="en-US" dirty="0"/>
              <a:t>仅仅具有打包功能，不具有压缩功能，将其与压缩功能结合在一起实现打包与压缩。</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156</a:t>
            </a:fld>
            <a:endParaRPr lang="zh-CN" altLang="en-US"/>
          </a:p>
        </p:txBody>
      </p:sp>
    </p:spTree>
    <p:extLst>
      <p:ext uri="{BB962C8B-B14F-4D97-AF65-F5344CB8AC3E}">
        <p14:creationId xmlns:p14="http://schemas.microsoft.com/office/powerpoint/2010/main" val="21685376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目录中的文件是分别压缩的，压缩率 压缩后文件的大小与压缩前文件大小的比值。</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158</a:t>
            </a:fld>
            <a:endParaRPr lang="zh-CN" altLang="en-US"/>
          </a:p>
        </p:txBody>
      </p:sp>
    </p:spTree>
    <p:extLst>
      <p:ext uri="{BB962C8B-B14F-4D97-AF65-F5344CB8AC3E}">
        <p14:creationId xmlns:p14="http://schemas.microsoft.com/office/powerpoint/2010/main" val="8018121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zcat</a:t>
            </a:r>
            <a:r>
              <a:rPr lang="zh-CN" altLang="en-US" dirty="0"/>
              <a:t>命令可以读取</a:t>
            </a:r>
            <a:r>
              <a:rPr lang="en-US" altLang="zh-CN" dirty="0" err="1"/>
              <a:t>gizp</a:t>
            </a:r>
            <a:r>
              <a:rPr lang="zh-CN" altLang="en-US" dirty="0"/>
              <a:t>的压缩文件</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159</a:t>
            </a:fld>
            <a:endParaRPr lang="zh-CN" altLang="en-US"/>
          </a:p>
        </p:txBody>
      </p:sp>
    </p:spTree>
    <p:extLst>
      <p:ext uri="{BB962C8B-B14F-4D97-AF65-F5344CB8AC3E}">
        <p14:creationId xmlns:p14="http://schemas.microsoft.com/office/powerpoint/2010/main" val="1577200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zcat</a:t>
            </a:r>
            <a:r>
              <a:rPr lang="zh-CN" altLang="en-US" dirty="0"/>
              <a:t>命令可以读取</a:t>
            </a:r>
            <a:r>
              <a:rPr lang="en-US" altLang="zh-CN" dirty="0" err="1"/>
              <a:t>gizp</a:t>
            </a:r>
            <a:r>
              <a:rPr lang="zh-CN" altLang="en-US" dirty="0"/>
              <a:t>的压缩文件</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160</a:t>
            </a:fld>
            <a:endParaRPr lang="zh-CN" altLang="en-US"/>
          </a:p>
        </p:txBody>
      </p:sp>
    </p:spTree>
    <p:extLst>
      <p:ext uri="{BB962C8B-B14F-4D97-AF65-F5344CB8AC3E}">
        <p14:creationId xmlns:p14="http://schemas.microsoft.com/office/powerpoint/2010/main" val="36353062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zcat</a:t>
            </a:r>
            <a:r>
              <a:rPr lang="zh-CN" altLang="en-US" dirty="0"/>
              <a:t>命令可以读取</a:t>
            </a:r>
            <a:r>
              <a:rPr lang="en-US" altLang="zh-CN" dirty="0" err="1"/>
              <a:t>gizp</a:t>
            </a:r>
            <a:r>
              <a:rPr lang="zh-CN" altLang="en-US" dirty="0"/>
              <a:t>的压缩文件</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161</a:t>
            </a:fld>
            <a:endParaRPr lang="zh-CN" altLang="en-US"/>
          </a:p>
        </p:txBody>
      </p:sp>
    </p:spTree>
    <p:extLst>
      <p:ext uri="{BB962C8B-B14F-4D97-AF65-F5344CB8AC3E}">
        <p14:creationId xmlns:p14="http://schemas.microsoft.com/office/powerpoint/2010/main" val="38620149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zcat</a:t>
            </a:r>
            <a:r>
              <a:rPr lang="zh-CN" altLang="en-US" dirty="0"/>
              <a:t>命令可以读取</a:t>
            </a:r>
            <a:r>
              <a:rPr lang="en-US" altLang="zh-CN" dirty="0" err="1"/>
              <a:t>gizp</a:t>
            </a:r>
            <a:r>
              <a:rPr lang="zh-CN" altLang="en-US" dirty="0"/>
              <a:t>的压缩文件</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162</a:t>
            </a:fld>
            <a:endParaRPr lang="zh-CN" altLang="en-US"/>
          </a:p>
        </p:txBody>
      </p:sp>
    </p:spTree>
    <p:extLst>
      <p:ext uri="{BB962C8B-B14F-4D97-AF65-F5344CB8AC3E}">
        <p14:creationId xmlns:p14="http://schemas.microsoft.com/office/powerpoint/2010/main" val="22008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首字符为</a:t>
            </a:r>
            <a:r>
              <a:rPr lang="en-US" altLang="zh-CN" dirty="0"/>
              <a:t>.</a:t>
            </a:r>
            <a:r>
              <a:rPr lang="zh-CN" altLang="en-US"/>
              <a:t>的文件是隐藏文件</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9</a:t>
            </a:fld>
            <a:endParaRPr lang="zh-CN" altLang="en-US"/>
          </a:p>
        </p:txBody>
      </p:sp>
    </p:spTree>
    <p:extLst>
      <p:ext uri="{BB962C8B-B14F-4D97-AF65-F5344CB8AC3E}">
        <p14:creationId xmlns:p14="http://schemas.microsoft.com/office/powerpoint/2010/main" val="1992816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默认是</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164</a:t>
            </a:fld>
            <a:endParaRPr lang="zh-CN" altLang="en-US"/>
          </a:p>
        </p:txBody>
      </p:sp>
    </p:spTree>
    <p:extLst>
      <p:ext uri="{BB962C8B-B14F-4D97-AF65-F5344CB8AC3E}">
        <p14:creationId xmlns:p14="http://schemas.microsoft.com/office/powerpoint/2010/main" val="32381602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P40 </a:t>
            </a:r>
            <a:r>
              <a:rPr lang="zh-CN" altLang="en-US" dirty="0"/>
              <a:t>表格</a:t>
            </a:r>
            <a:r>
              <a:rPr lang="en-US" altLang="zh-CN" dirty="0"/>
              <a:t>2-15</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165</a:t>
            </a:fld>
            <a:endParaRPr lang="zh-CN" altLang="en-US"/>
          </a:p>
        </p:txBody>
      </p:sp>
    </p:spTree>
    <p:extLst>
      <p:ext uri="{BB962C8B-B14F-4D97-AF65-F5344CB8AC3E}">
        <p14:creationId xmlns:p14="http://schemas.microsoft.com/office/powerpoint/2010/main" val="33604563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P40 </a:t>
            </a:r>
            <a:r>
              <a:rPr lang="zh-CN" altLang="en-US" dirty="0"/>
              <a:t>表格</a:t>
            </a:r>
            <a:r>
              <a:rPr lang="en-US" altLang="zh-CN" dirty="0"/>
              <a:t>2-15</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166</a:t>
            </a:fld>
            <a:endParaRPr lang="zh-CN" altLang="en-US"/>
          </a:p>
        </p:txBody>
      </p:sp>
    </p:spTree>
    <p:extLst>
      <p:ext uri="{BB962C8B-B14F-4D97-AF65-F5344CB8AC3E}">
        <p14:creationId xmlns:p14="http://schemas.microsoft.com/office/powerpoint/2010/main" val="17561261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167</a:t>
            </a:fld>
            <a:endParaRPr lang="zh-CN" altLang="en-US"/>
          </a:p>
        </p:txBody>
      </p:sp>
    </p:spTree>
    <p:extLst>
      <p:ext uri="{BB962C8B-B14F-4D97-AF65-F5344CB8AC3E}">
        <p14:creationId xmlns:p14="http://schemas.microsoft.com/office/powerpoint/2010/main" val="32474247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将多个文件或者目录打包成一个大文件，同时还可以与</a:t>
            </a:r>
            <a:r>
              <a:rPr lang="en-US" altLang="zh-CN" dirty="0" err="1"/>
              <a:t>gzip</a:t>
            </a:r>
            <a:r>
              <a:rPr lang="zh-CN" altLang="en-US" dirty="0"/>
              <a:t>，</a:t>
            </a:r>
            <a:r>
              <a:rPr lang="en-US" altLang="zh-CN" dirty="0"/>
              <a:t>bzip2</a:t>
            </a:r>
            <a:r>
              <a:rPr lang="zh-CN" altLang="en-US" dirty="0"/>
              <a:t>等配合使用，在打包的同时进行压缩，</a:t>
            </a:r>
            <a:r>
              <a:rPr lang="en-US" altLang="zh-CN" dirty="0"/>
              <a:t>-f</a:t>
            </a:r>
            <a:r>
              <a:rPr lang="zh-CN" altLang="en-US" dirty="0"/>
              <a:t>必须紧跟文件名，所以建议单独写参数，或者放在最后，紧跟上文件名。</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170</a:t>
            </a:fld>
            <a:endParaRPr lang="zh-CN" altLang="en-US"/>
          </a:p>
        </p:txBody>
      </p:sp>
    </p:spTree>
    <p:extLst>
      <p:ext uri="{BB962C8B-B14F-4D97-AF65-F5344CB8AC3E}">
        <p14:creationId xmlns:p14="http://schemas.microsoft.com/office/powerpoint/2010/main" val="27775243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171</a:t>
            </a:fld>
            <a:endParaRPr lang="zh-CN" altLang="en-US"/>
          </a:p>
        </p:txBody>
      </p:sp>
    </p:spTree>
    <p:extLst>
      <p:ext uri="{BB962C8B-B14F-4D97-AF65-F5344CB8AC3E}">
        <p14:creationId xmlns:p14="http://schemas.microsoft.com/office/powerpoint/2010/main" val="23015886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172</a:t>
            </a:fld>
            <a:endParaRPr lang="zh-CN" altLang="en-US"/>
          </a:p>
        </p:txBody>
      </p:sp>
    </p:spTree>
    <p:extLst>
      <p:ext uri="{BB962C8B-B14F-4D97-AF65-F5344CB8AC3E}">
        <p14:creationId xmlns:p14="http://schemas.microsoft.com/office/powerpoint/2010/main" val="19178445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作为系统管理员的一项重要工作就是要修改与设置某些重要软件的配置文件，所以我们至少要学会一种以上的命令行模式下的文本编辑器，在所有的</a:t>
            </a:r>
            <a:r>
              <a:rPr lang="en-US" altLang="zh-CN" dirty="0" err="1"/>
              <a:t>linux</a:t>
            </a:r>
            <a:r>
              <a:rPr lang="zh-CN" altLang="en-US" dirty="0"/>
              <a:t>发行版本上都会有一个文本编辑器，那就是</a:t>
            </a:r>
            <a:r>
              <a:rPr lang="en-US" altLang="zh-CN" dirty="0"/>
              <a:t>vi</a:t>
            </a:r>
            <a:r>
              <a:rPr lang="zh-CN" altLang="en-US" dirty="0"/>
              <a:t>，因此我们这部分内容主要带大家来认识和了解</a:t>
            </a:r>
            <a:r>
              <a:rPr lang="en-US" altLang="zh-CN" dirty="0"/>
              <a:t>vi</a:t>
            </a:r>
            <a:r>
              <a:rPr lang="zh-CN" altLang="en-US" dirty="0"/>
              <a:t>文本编辑器。我们的标题是</a:t>
            </a:r>
            <a:r>
              <a:rPr lang="en-US" altLang="zh-CN" dirty="0"/>
              <a:t>vim</a:t>
            </a:r>
            <a:r>
              <a:rPr lang="zh-CN" altLang="en-US" dirty="0"/>
              <a:t>，那他和</a:t>
            </a:r>
            <a:r>
              <a:rPr lang="en-US" altLang="zh-CN" dirty="0"/>
              <a:t>vi</a:t>
            </a:r>
            <a:r>
              <a:rPr lang="zh-CN" altLang="en-US" dirty="0"/>
              <a:t>编辑器之间是什么关系呢？</a:t>
            </a:r>
            <a:r>
              <a:rPr lang="en-US" altLang="zh-CN" dirty="0"/>
              <a:t>Vim</a:t>
            </a:r>
            <a:r>
              <a:rPr lang="zh-CN" altLang="en-US" dirty="0"/>
              <a:t>是高级版的</a:t>
            </a:r>
            <a:r>
              <a:rPr lang="en-US" altLang="zh-CN" dirty="0"/>
              <a:t>vi</a:t>
            </a:r>
            <a:r>
              <a:rPr lang="zh-CN" altLang="en-US" dirty="0"/>
              <a:t>，</a:t>
            </a:r>
            <a:r>
              <a:rPr lang="en-US" altLang="zh-CN" dirty="0"/>
              <a:t>vim</a:t>
            </a:r>
            <a:r>
              <a:rPr lang="zh-CN" altLang="en-US" dirty="0"/>
              <a:t>不仅可以用不同颜色显示文字内容，还能够进行诸如</a:t>
            </a:r>
            <a:r>
              <a:rPr lang="en-US" altLang="zh-CN" dirty="0"/>
              <a:t>shell</a:t>
            </a:r>
            <a:r>
              <a:rPr lang="zh-CN" altLang="en-US" dirty="0"/>
              <a:t>脚本、</a:t>
            </a:r>
            <a:r>
              <a:rPr lang="en-US" altLang="zh-CN" dirty="0"/>
              <a:t>C</a:t>
            </a:r>
            <a:r>
              <a:rPr lang="zh-CN" altLang="en-US" dirty="0"/>
              <a:t>语言等程序编写。</a:t>
            </a:r>
            <a:r>
              <a:rPr lang="en-US" altLang="zh-CN" dirty="0"/>
              <a:t>Linux</a:t>
            </a:r>
            <a:r>
              <a:rPr lang="zh-CN" altLang="en-US" dirty="0"/>
              <a:t>命令行下的文本编辑器有很多，常听的就有我们</a:t>
            </a:r>
            <a:r>
              <a:rPr lang="en-US" altLang="zh-CN" dirty="0"/>
              <a:t>PPT</a:t>
            </a:r>
            <a:r>
              <a:rPr lang="zh-CN" altLang="en-US" dirty="0"/>
              <a:t>中介绍的这几种。</a:t>
            </a:r>
            <a:endParaRPr lang="en-US" altLang="zh-CN"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187</a:t>
            </a:fld>
            <a:endParaRPr lang="zh-CN" altLang="en-US"/>
          </a:p>
        </p:txBody>
      </p:sp>
    </p:spTree>
    <p:extLst>
      <p:ext uri="{BB962C8B-B14F-4D97-AF65-F5344CB8AC3E}">
        <p14:creationId xmlns:p14="http://schemas.microsoft.com/office/powerpoint/2010/main" val="4474922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从图中我们可以看出普通模式可以与插入模式和命令航模格式切换，但命令行模式与编辑模式之间不可以进行相互切换。</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189</a:t>
            </a:fld>
            <a:endParaRPr lang="zh-CN" altLang="en-US"/>
          </a:p>
        </p:txBody>
      </p:sp>
    </p:spTree>
    <p:extLst>
      <p:ext uri="{BB962C8B-B14F-4D97-AF65-F5344CB8AC3E}">
        <p14:creationId xmlns:p14="http://schemas.microsoft.com/office/powerpoint/2010/main" val="11452529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需要注意的一点是：普通模式下可以进行删除、复制、粘贴、搜索和替换等操作，但无法编辑文件的内容。</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191</a:t>
            </a:fld>
            <a:endParaRPr lang="zh-CN" altLang="en-US"/>
          </a:p>
        </p:txBody>
      </p:sp>
    </p:spTree>
    <p:extLst>
      <p:ext uri="{BB962C8B-B14F-4D97-AF65-F5344CB8AC3E}">
        <p14:creationId xmlns:p14="http://schemas.microsoft.com/office/powerpoint/2010/main" val="720137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大家可以看一下</a:t>
            </a:r>
            <a:r>
              <a:rPr lang="en-US" altLang="zh-CN" dirty="0"/>
              <a:t>P31</a:t>
            </a:r>
            <a:r>
              <a:rPr lang="zh-CN" altLang="en-US" dirty="0"/>
              <a:t>中的表</a:t>
            </a:r>
            <a:r>
              <a:rPr lang="en-US" altLang="zh-CN" dirty="0"/>
              <a:t>2-5</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10</a:t>
            </a:fld>
            <a:endParaRPr lang="zh-CN" altLang="en-US"/>
          </a:p>
        </p:txBody>
      </p:sp>
    </p:spTree>
    <p:extLst>
      <p:ext uri="{BB962C8B-B14F-4D97-AF65-F5344CB8AC3E}">
        <p14:creationId xmlns:p14="http://schemas.microsoft.com/office/powerpoint/2010/main" val="23838296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141</a:t>
            </a:r>
            <a:r>
              <a:rPr lang="zh-CN" altLang="en-US" dirty="0"/>
              <a:t>行，</a:t>
            </a:r>
            <a:r>
              <a:rPr lang="en-US" altLang="zh-CN" dirty="0"/>
              <a:t>4617</a:t>
            </a:r>
            <a:r>
              <a:rPr lang="zh-CN" altLang="en-US" dirty="0"/>
              <a:t>个字符</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192</a:t>
            </a:fld>
            <a:endParaRPr lang="zh-CN" altLang="en-US"/>
          </a:p>
        </p:txBody>
      </p:sp>
    </p:spTree>
    <p:extLst>
      <p:ext uri="{BB962C8B-B14F-4D97-AF65-F5344CB8AC3E}">
        <p14:creationId xmlns:p14="http://schemas.microsoft.com/office/powerpoint/2010/main" val="12784770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键盘上除了</a:t>
            </a:r>
            <a:r>
              <a:rPr lang="en-US" altLang="zh-CN" dirty="0"/>
              <a:t>ESC</a:t>
            </a:r>
            <a:r>
              <a:rPr lang="zh-CN" altLang="en-US" dirty="0"/>
              <a:t>按键之外，其他按键都视为一般的输入按钮。</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194</a:t>
            </a:fld>
            <a:endParaRPr lang="zh-CN" altLang="en-US"/>
          </a:p>
        </p:txBody>
      </p:sp>
    </p:spTree>
    <p:extLst>
      <p:ext uri="{BB962C8B-B14F-4D97-AF65-F5344CB8AC3E}">
        <p14:creationId xmlns:p14="http://schemas.microsoft.com/office/powerpoint/2010/main" val="41726800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键盘上除了</a:t>
            </a:r>
            <a:r>
              <a:rPr lang="en-US" altLang="zh-CN" dirty="0"/>
              <a:t>ESC</a:t>
            </a:r>
            <a:r>
              <a:rPr lang="zh-CN" altLang="en-US" dirty="0"/>
              <a:t>按键之外，其他按键都视为一般的输入按钮。</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196</a:t>
            </a:fld>
            <a:endParaRPr lang="zh-CN" altLang="en-US"/>
          </a:p>
        </p:txBody>
      </p:sp>
    </p:spTree>
    <p:extLst>
      <p:ext uri="{BB962C8B-B14F-4D97-AF65-F5344CB8AC3E}">
        <p14:creationId xmlns:p14="http://schemas.microsoft.com/office/powerpoint/2010/main" val="914981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我再次强调一下编辑模式和命令行模式之间不能相互切换，但编辑模式和命令行模式均可以与普通模式之间进行切换。</a:t>
            </a:r>
            <a:r>
              <a:rPr lang="en-US" altLang="zh-CN" dirty="0"/>
              <a:t>P44</a:t>
            </a:r>
            <a:r>
              <a:rPr lang="zh-CN" altLang="en-US" dirty="0"/>
              <a:t>页表格</a:t>
            </a:r>
            <a:r>
              <a:rPr lang="en-US" altLang="zh-CN" dirty="0"/>
              <a:t>2-21</a:t>
            </a:r>
            <a:r>
              <a:rPr lang="zh-CN" altLang="en-US" dirty="0"/>
              <a:t>到表格</a:t>
            </a:r>
            <a:r>
              <a:rPr lang="en-US" altLang="zh-CN" dirty="0"/>
              <a:t>2-27</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197</a:t>
            </a:fld>
            <a:endParaRPr lang="zh-CN" altLang="en-US"/>
          </a:p>
        </p:txBody>
      </p:sp>
    </p:spTree>
    <p:extLst>
      <p:ext uri="{BB962C8B-B14F-4D97-AF65-F5344CB8AC3E}">
        <p14:creationId xmlns:p14="http://schemas.microsoft.com/office/powerpoint/2010/main" val="22540021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P46</a:t>
            </a:r>
            <a:r>
              <a:rPr lang="zh-CN" altLang="en-US" dirty="0"/>
              <a:t>表格</a:t>
            </a:r>
            <a:r>
              <a:rPr lang="en-US" altLang="zh-CN" dirty="0"/>
              <a:t>2-33</a:t>
            </a:r>
            <a:r>
              <a:rPr lang="zh-CN" altLang="en-US" dirty="0"/>
              <a:t>中的内容，红色的为常用需要记忆的命令</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200</a:t>
            </a:fld>
            <a:endParaRPr lang="zh-CN" altLang="en-US"/>
          </a:p>
        </p:txBody>
      </p:sp>
    </p:spTree>
    <p:extLst>
      <p:ext uri="{BB962C8B-B14F-4D97-AF65-F5344CB8AC3E}">
        <p14:creationId xmlns:p14="http://schemas.microsoft.com/office/powerpoint/2010/main" val="7830805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P46</a:t>
            </a:r>
            <a:r>
              <a:rPr lang="zh-CN" altLang="en-US" dirty="0"/>
              <a:t>表格</a:t>
            </a:r>
            <a:r>
              <a:rPr lang="en-US" altLang="zh-CN" dirty="0"/>
              <a:t>2-33</a:t>
            </a:r>
            <a:r>
              <a:rPr lang="zh-CN" altLang="en-US" dirty="0"/>
              <a:t>中的内容，红色的为常用需要记忆的命令</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201</a:t>
            </a:fld>
            <a:endParaRPr lang="zh-CN" altLang="en-US"/>
          </a:p>
        </p:txBody>
      </p:sp>
    </p:spTree>
    <p:extLst>
      <p:ext uri="{BB962C8B-B14F-4D97-AF65-F5344CB8AC3E}">
        <p14:creationId xmlns:p14="http://schemas.microsoft.com/office/powerpoint/2010/main" val="42773721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见书中</a:t>
            </a:r>
            <a:r>
              <a:rPr lang="en-US" altLang="zh-CN" dirty="0"/>
              <a:t>P51</a:t>
            </a:r>
            <a:r>
              <a:rPr lang="zh-CN" altLang="en-US" dirty="0"/>
              <a:t>的操作步骤</a:t>
            </a:r>
            <a:r>
              <a:rPr lang="en-US" altLang="zh-CN" dirty="0"/>
              <a:t>2.3</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205</a:t>
            </a:fld>
            <a:endParaRPr lang="zh-CN" altLang="en-US"/>
          </a:p>
        </p:txBody>
      </p:sp>
    </p:spTree>
    <p:extLst>
      <p:ext uri="{BB962C8B-B14F-4D97-AF65-F5344CB8AC3E}">
        <p14:creationId xmlns:p14="http://schemas.microsoft.com/office/powerpoint/2010/main" val="23098273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chemeClr val="accent6">
                    <a:lumMod val="75000"/>
                  </a:schemeClr>
                </a:solidFill>
              </a:rPr>
              <a:t>echo HISTFILE</a:t>
            </a:r>
            <a:r>
              <a:rPr lang="zh-CN" altLang="en-US" dirty="0">
                <a:solidFill>
                  <a:schemeClr val="accent6">
                    <a:lumMod val="75000"/>
                  </a:schemeClr>
                </a:solidFill>
              </a:rPr>
              <a:t>查看变量值，会返回</a:t>
            </a:r>
            <a:r>
              <a:rPr lang="en-US" altLang="zh-CN" dirty="0">
                <a:solidFill>
                  <a:schemeClr val="accent6">
                    <a:lumMod val="75000"/>
                  </a:schemeClr>
                </a:solidFill>
              </a:rPr>
              <a:t>/home/lily/.</a:t>
            </a:r>
            <a:r>
              <a:rPr lang="en-US" altLang="zh-CN" dirty="0" err="1">
                <a:solidFill>
                  <a:schemeClr val="accent6">
                    <a:lumMod val="75000"/>
                  </a:schemeClr>
                </a:solidFill>
              </a:rPr>
              <a:t>bash_history</a:t>
            </a:r>
            <a:r>
              <a:rPr lang="en-US" altLang="zh-CN" dirty="0">
                <a:solidFill>
                  <a:schemeClr val="accent6">
                    <a:lumMod val="75000"/>
                  </a:schemeClr>
                </a:solidFill>
              </a:rPr>
              <a:t>,</a:t>
            </a:r>
            <a:r>
              <a:rPr lang="zh-CN" altLang="en-US" dirty="0">
                <a:solidFill>
                  <a:schemeClr val="accent6">
                    <a:lumMod val="75000"/>
                  </a:schemeClr>
                </a:solidFill>
              </a:rPr>
              <a:t>在文件</a:t>
            </a:r>
            <a:r>
              <a:rPr lang="en-US" altLang="zh-CN" dirty="0">
                <a:solidFill>
                  <a:schemeClr val="accent6">
                    <a:lumMod val="75000"/>
                  </a:schemeClr>
                </a:solidFill>
              </a:rPr>
              <a:t> .</a:t>
            </a:r>
            <a:r>
              <a:rPr lang="en-US" altLang="zh-CN" dirty="0" err="1">
                <a:solidFill>
                  <a:schemeClr val="accent6">
                    <a:lumMod val="75000"/>
                  </a:schemeClr>
                </a:solidFill>
              </a:rPr>
              <a:t>bash_history</a:t>
            </a:r>
            <a:r>
              <a:rPr lang="zh-CN" altLang="en-US" dirty="0">
                <a:solidFill>
                  <a:schemeClr val="accent6">
                    <a:lumMod val="75000"/>
                  </a:schemeClr>
                </a:solidFill>
              </a:rPr>
              <a:t>中记录的是前一次登录以前所执行过的命令，当前但这一次登录的命令都被缓存在内存中，注销系统后才会被记录到</a:t>
            </a:r>
            <a:r>
              <a:rPr lang="en-US" altLang="zh-CN" dirty="0">
                <a:solidFill>
                  <a:schemeClr val="accent6">
                    <a:lumMod val="75000"/>
                  </a:schemeClr>
                </a:solidFill>
              </a:rPr>
              <a:t>.</a:t>
            </a:r>
            <a:r>
              <a:rPr lang="en-US" altLang="zh-CN" dirty="0" err="1">
                <a:solidFill>
                  <a:schemeClr val="accent6">
                    <a:lumMod val="75000"/>
                  </a:schemeClr>
                </a:solidFill>
              </a:rPr>
              <a:t>bash_history</a:t>
            </a:r>
            <a:r>
              <a:rPr lang="zh-CN" altLang="en-US" dirty="0">
                <a:solidFill>
                  <a:schemeClr val="accent6">
                    <a:lumMod val="75000"/>
                  </a:schemeClr>
                </a:solidFill>
              </a:rPr>
              <a:t>中。</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206</a:t>
            </a:fld>
            <a:endParaRPr lang="zh-CN" altLang="en-US"/>
          </a:p>
        </p:txBody>
      </p:sp>
    </p:spTree>
    <p:extLst>
      <p:ext uri="{BB962C8B-B14F-4D97-AF65-F5344CB8AC3E}">
        <p14:creationId xmlns:p14="http://schemas.microsoft.com/office/powerpoint/2010/main" val="5464527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用户自己的家目录</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209</a:t>
            </a:fld>
            <a:endParaRPr lang="zh-CN" altLang="en-US"/>
          </a:p>
        </p:txBody>
      </p:sp>
    </p:spTree>
    <p:extLst>
      <p:ext uri="{BB962C8B-B14F-4D97-AF65-F5344CB8AC3E}">
        <p14:creationId xmlns:p14="http://schemas.microsoft.com/office/powerpoint/2010/main" val="39724096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新细明体"/>
              </a:rPr>
              <a:t>数据流重导向 </a:t>
            </a:r>
            <a:r>
              <a:rPr lang="en-US" altLang="zh-CN" b="0" i="0" dirty="0">
                <a:solidFill>
                  <a:srgbClr val="000000"/>
                </a:solidFill>
                <a:effectLst/>
                <a:latin typeface="新细明体"/>
              </a:rPr>
              <a:t>(redirect) </a:t>
            </a:r>
            <a:r>
              <a:rPr lang="zh-CN" altLang="en-US" b="0" i="0" dirty="0">
                <a:solidFill>
                  <a:srgbClr val="000000"/>
                </a:solidFill>
                <a:effectLst/>
                <a:latin typeface="新细明体"/>
              </a:rPr>
              <a:t>由字面上的意思来看，好像就是将</a:t>
            </a:r>
            <a:r>
              <a:rPr lang="en-US" altLang="zh-CN" b="0" i="0" dirty="0">
                <a:solidFill>
                  <a:srgbClr val="000000"/>
                </a:solidFill>
                <a:effectLst/>
                <a:latin typeface="新细明体"/>
              </a:rPr>
              <a:t>『</a:t>
            </a:r>
            <a:r>
              <a:rPr lang="zh-CN" altLang="en-US" b="0" i="0" dirty="0">
                <a:solidFill>
                  <a:srgbClr val="000000"/>
                </a:solidFill>
                <a:effectLst/>
                <a:latin typeface="新细明体"/>
              </a:rPr>
              <a:t>数据给他传导到其他地方去</a:t>
            </a:r>
            <a:r>
              <a:rPr lang="en-US" altLang="zh-CN" b="0" i="0" dirty="0">
                <a:solidFill>
                  <a:srgbClr val="000000"/>
                </a:solidFill>
                <a:effectLst/>
                <a:latin typeface="新细明体"/>
              </a:rPr>
              <a:t>』</a:t>
            </a:r>
            <a:r>
              <a:rPr lang="zh-CN" altLang="en-US" b="0" i="0" dirty="0">
                <a:solidFill>
                  <a:srgbClr val="000000"/>
                </a:solidFill>
                <a:effectLst/>
                <a:latin typeface="新细明体"/>
              </a:rPr>
              <a:t>。不重定向他的数据方向在哪里呢？也就是标准的数据流如何传输？</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212</a:t>
            </a:fld>
            <a:endParaRPr lang="zh-CN" altLang="en-US"/>
          </a:p>
        </p:txBody>
      </p:sp>
    </p:spTree>
    <p:extLst>
      <p:ext uri="{BB962C8B-B14F-4D97-AF65-F5344CB8AC3E}">
        <p14:creationId xmlns:p14="http://schemas.microsoft.com/office/powerpoint/2010/main" val="1786886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cmd</a:t>
            </a:r>
            <a:r>
              <a:rPr lang="zh-CN" altLang="en-US" dirty="0"/>
              <a:t>为命令或可执行文件名，</a:t>
            </a:r>
            <a:r>
              <a:rPr lang="en-US" altLang="zh-CN" dirty="0"/>
              <a:t>[options]</a:t>
            </a:r>
            <a:r>
              <a:rPr lang="zh-CN" altLang="en-US" dirty="0"/>
              <a:t>表示可选项，是可选的，前面有</a:t>
            </a:r>
            <a:r>
              <a:rPr lang="en-US" altLang="zh-CN" dirty="0"/>
              <a:t>-</a:t>
            </a:r>
            <a:r>
              <a:rPr lang="zh-CN" altLang="en-US" dirty="0"/>
              <a:t>或者</a:t>
            </a:r>
            <a:r>
              <a:rPr lang="en-US" altLang="zh-CN" dirty="0"/>
              <a:t>- -</a:t>
            </a:r>
            <a:r>
              <a:rPr lang="zh-CN" altLang="en-US" dirty="0"/>
              <a:t>两种形式，前者单个字母，后者接选项的完整名称。</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11</a:t>
            </a:fld>
            <a:endParaRPr lang="zh-CN" altLang="en-US"/>
          </a:p>
        </p:txBody>
      </p:sp>
    </p:spTree>
    <p:extLst>
      <p:ext uri="{BB962C8B-B14F-4D97-AF65-F5344CB8AC3E}">
        <p14:creationId xmlns:p14="http://schemas.microsoft.com/office/powerpoint/2010/main" val="34602318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命令可能来源于文件</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213</a:t>
            </a:fld>
            <a:endParaRPr lang="zh-CN" altLang="en-US"/>
          </a:p>
        </p:txBody>
      </p:sp>
    </p:spTree>
    <p:extLst>
      <p:ext uri="{BB962C8B-B14F-4D97-AF65-F5344CB8AC3E}">
        <p14:creationId xmlns:p14="http://schemas.microsoft.com/office/powerpoint/2010/main" val="38546555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235</a:t>
            </a:fld>
            <a:endParaRPr lang="zh-CN" altLang="en-US"/>
          </a:p>
        </p:txBody>
      </p:sp>
    </p:spTree>
    <p:extLst>
      <p:ext uri="{BB962C8B-B14F-4D97-AF65-F5344CB8AC3E}">
        <p14:creationId xmlns:p14="http://schemas.microsoft.com/office/powerpoint/2010/main" val="14981700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P55 </a:t>
            </a:r>
            <a:r>
              <a:rPr lang="zh-CN" altLang="en-US" dirty="0"/>
              <a:t>操作步骤</a:t>
            </a:r>
            <a:r>
              <a:rPr lang="en-US" altLang="zh-CN" dirty="0"/>
              <a:t>2.7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ls -C </a:t>
            </a:r>
            <a:r>
              <a:rPr lang="zh-CN" altLang="en-US" dirty="0"/>
              <a:t>区分颜色显示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tr ‘a-z’ ‘A-Z‘ </a:t>
            </a:r>
            <a:r>
              <a:rPr lang="en-US" altLang="zh-CN" dirty="0" err="1"/>
              <a:t>myfile</a:t>
            </a:r>
            <a:r>
              <a:rPr lang="zh-CN" altLang="en-US" dirty="0"/>
              <a:t>将</a:t>
            </a:r>
            <a:r>
              <a:rPr lang="en-US" altLang="zh-CN" dirty="0" err="1"/>
              <a:t>myfile</a:t>
            </a:r>
            <a:r>
              <a:rPr lang="zh-CN" altLang="en-US" dirty="0"/>
              <a:t>文件中的小写字母替换成大写字母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wc</a:t>
            </a:r>
            <a:r>
              <a:rPr lang="en-US" altLang="zh-CN" dirty="0"/>
              <a:t> </a:t>
            </a:r>
            <a:r>
              <a:rPr lang="en-US" altLang="zh-CN" dirty="0" err="1"/>
              <a:t>myfile</a:t>
            </a:r>
            <a:r>
              <a:rPr lang="en-US" altLang="zh-CN" dirty="0"/>
              <a:t> </a:t>
            </a:r>
            <a:r>
              <a:rPr lang="zh-CN" altLang="en-US" dirty="0"/>
              <a:t>统计指定文件的行数、字数、字符数</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236</a:t>
            </a:fld>
            <a:endParaRPr lang="zh-CN" altLang="en-US"/>
          </a:p>
        </p:txBody>
      </p:sp>
    </p:spTree>
    <p:extLst>
      <p:ext uri="{BB962C8B-B14F-4D97-AF65-F5344CB8AC3E}">
        <p14:creationId xmlns:p14="http://schemas.microsoft.com/office/powerpoint/2010/main" val="3934586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P55 </a:t>
            </a:r>
            <a:r>
              <a:rPr lang="zh-CN" altLang="en-US" dirty="0"/>
              <a:t>操作步骤</a:t>
            </a:r>
            <a:r>
              <a:rPr lang="en-US" altLang="zh-CN" dirty="0"/>
              <a:t>2.7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ls -C </a:t>
            </a:r>
            <a:r>
              <a:rPr lang="zh-CN" altLang="en-US" dirty="0"/>
              <a:t>区分颜色显示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tr ‘a-z’ ‘A-Z‘ </a:t>
            </a:r>
            <a:r>
              <a:rPr lang="en-US" altLang="zh-CN" dirty="0" err="1"/>
              <a:t>myfile</a:t>
            </a:r>
            <a:r>
              <a:rPr lang="zh-CN" altLang="en-US" dirty="0"/>
              <a:t>将</a:t>
            </a:r>
            <a:r>
              <a:rPr lang="en-US" altLang="zh-CN" dirty="0" err="1"/>
              <a:t>myfile</a:t>
            </a:r>
            <a:r>
              <a:rPr lang="zh-CN" altLang="en-US" dirty="0"/>
              <a:t>文件中的小写字母替换成大写字母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wc</a:t>
            </a:r>
            <a:r>
              <a:rPr lang="en-US" altLang="zh-CN" dirty="0"/>
              <a:t> </a:t>
            </a:r>
            <a:r>
              <a:rPr lang="en-US" altLang="zh-CN" dirty="0" err="1"/>
              <a:t>myfile</a:t>
            </a:r>
            <a:r>
              <a:rPr lang="en-US" altLang="zh-CN" dirty="0"/>
              <a:t> </a:t>
            </a:r>
            <a:r>
              <a:rPr lang="zh-CN" altLang="en-US" dirty="0"/>
              <a:t>统计指定文件的行数、字数、字符数</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237</a:t>
            </a:fld>
            <a:endParaRPr lang="zh-CN" altLang="en-US"/>
          </a:p>
        </p:txBody>
      </p:sp>
    </p:spTree>
    <p:extLst>
      <p:ext uri="{BB962C8B-B14F-4D97-AF65-F5344CB8AC3E}">
        <p14:creationId xmlns:p14="http://schemas.microsoft.com/office/powerpoint/2010/main" val="40306871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239</a:t>
            </a:fld>
            <a:endParaRPr lang="zh-CN" altLang="en-US"/>
          </a:p>
        </p:txBody>
      </p:sp>
    </p:spTree>
    <p:extLst>
      <p:ext uri="{BB962C8B-B14F-4D97-AF65-F5344CB8AC3E}">
        <p14:creationId xmlns:p14="http://schemas.microsoft.com/office/powerpoint/2010/main" val="17626417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240</a:t>
            </a:fld>
            <a:endParaRPr lang="zh-CN" altLang="en-US"/>
          </a:p>
        </p:txBody>
      </p:sp>
    </p:spTree>
    <p:extLst>
      <p:ext uri="{BB962C8B-B14F-4D97-AF65-F5344CB8AC3E}">
        <p14:creationId xmlns:p14="http://schemas.microsoft.com/office/powerpoint/2010/main" val="14572370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变量我们都知道是什么意思，变量名字不变但是变量的值可以改变。</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243</a:t>
            </a:fld>
            <a:endParaRPr lang="zh-CN" altLang="en-US"/>
          </a:p>
        </p:txBody>
      </p:sp>
    </p:spTree>
    <p:extLst>
      <p:ext uri="{BB962C8B-B14F-4D97-AF65-F5344CB8AC3E}">
        <p14:creationId xmlns:p14="http://schemas.microsoft.com/office/powerpoint/2010/main" val="36712991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250</a:t>
            </a:fld>
            <a:endParaRPr lang="zh-CN" altLang="en-US"/>
          </a:p>
        </p:txBody>
      </p:sp>
    </p:spTree>
    <p:extLst>
      <p:ext uri="{BB962C8B-B14F-4D97-AF65-F5344CB8AC3E}">
        <p14:creationId xmlns:p14="http://schemas.microsoft.com/office/powerpoint/2010/main" val="2609563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P50 </a:t>
            </a:r>
            <a:r>
              <a:rPr lang="zh-CN" altLang="en-US" dirty="0"/>
              <a:t>表</a:t>
            </a:r>
            <a:r>
              <a:rPr lang="en-US" altLang="zh-CN" dirty="0"/>
              <a:t>2-35MAIL</a:t>
            </a:r>
            <a:r>
              <a:rPr lang="zh-CN" altLang="en-US" dirty="0"/>
              <a:t>是用户使用</a:t>
            </a:r>
            <a:r>
              <a:rPr lang="en-US" altLang="zh-CN" dirty="0"/>
              <a:t>mail</a:t>
            </a:r>
            <a:r>
              <a:rPr lang="zh-CN" altLang="en-US" dirty="0"/>
              <a:t>命令的时候使用的变量，用来指定要读取的邮箱，</a:t>
            </a:r>
            <a:r>
              <a:rPr lang="en-US" altLang="zh-CN" dirty="0"/>
              <a:t>PS1</a:t>
            </a:r>
            <a:r>
              <a:rPr lang="zh-CN" altLang="en-US" dirty="0"/>
              <a:t>每次我们输入命令前出现的提示符样式，可以进行更改。</a:t>
            </a:r>
            <a:r>
              <a:rPr kumimoji="0" lang="zh-CN" altLang="en-US" sz="1200" u="none" strike="noStrike" cap="none" normalizeH="0" baseline="0" dirty="0">
                <a:ln>
                  <a:noFill/>
                </a:ln>
                <a:solidFill>
                  <a:srgbClr val="C00000"/>
                </a:solidFill>
                <a:effectLst/>
              </a:rPr>
              <a:t>（</a:t>
            </a:r>
            <a:r>
              <a:rPr kumimoji="0" lang="en-US" altLang="zh-CN" sz="1200" u="none" strike="noStrike" cap="none" normalizeH="0" baseline="0" dirty="0">
                <a:ln>
                  <a:noFill/>
                </a:ln>
                <a:solidFill>
                  <a:srgbClr val="C00000"/>
                </a:solidFill>
                <a:effectLst/>
              </a:rPr>
              <a:t>locale</a:t>
            </a:r>
            <a:r>
              <a:rPr kumimoji="0" lang="zh-CN" altLang="en-US" sz="1200" u="none" strike="noStrike" cap="none" normalizeH="0" baseline="0" dirty="0">
                <a:ln>
                  <a:noFill/>
                </a:ln>
                <a:solidFill>
                  <a:srgbClr val="C00000"/>
                </a:solidFill>
                <a:effectLst/>
              </a:rPr>
              <a:t>）可以查询当前</a:t>
            </a:r>
            <a:r>
              <a:rPr kumimoji="0" lang="en-US" altLang="zh-CN" sz="1200" u="none" strike="noStrike" cap="none" normalizeH="0" baseline="0" dirty="0" err="1">
                <a:ln>
                  <a:noFill/>
                </a:ln>
                <a:solidFill>
                  <a:srgbClr val="C00000"/>
                </a:solidFill>
                <a:effectLst/>
              </a:rPr>
              <a:t>linux</a:t>
            </a:r>
            <a:r>
              <a:rPr kumimoji="0" lang="zh-CN" altLang="en-US" sz="1200" u="none" strike="noStrike" cap="none" normalizeH="0" baseline="0" dirty="0">
                <a:ln>
                  <a:noFill/>
                </a:ln>
                <a:solidFill>
                  <a:srgbClr val="C00000"/>
                </a:solidFill>
                <a:effectLst/>
              </a:rPr>
              <a:t>操作系统所支持的所有语系，</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252</a:t>
            </a:fld>
            <a:endParaRPr lang="zh-CN" altLang="en-US"/>
          </a:p>
        </p:txBody>
      </p:sp>
    </p:spTree>
    <p:extLst>
      <p:ext uri="{BB962C8B-B14F-4D97-AF65-F5344CB8AC3E}">
        <p14:creationId xmlns:p14="http://schemas.microsoft.com/office/powerpoint/2010/main" val="29329197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命令的查找顺序是：以相对或绝对路径执行命令（提前规定的），别名，</a:t>
            </a:r>
            <a:r>
              <a:rPr lang="en-US" altLang="zh-CN" dirty="0"/>
              <a:t>bash</a:t>
            </a:r>
            <a:r>
              <a:rPr lang="zh-CN" altLang="en-US" dirty="0"/>
              <a:t>内置命令，</a:t>
            </a:r>
            <a:r>
              <a:rPr lang="en-US" altLang="zh-CN" dirty="0"/>
              <a:t>PATH</a:t>
            </a:r>
            <a:r>
              <a:rPr lang="zh-CN" altLang="en-US" dirty="0"/>
              <a:t>变量指定的路径</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256</a:t>
            </a:fld>
            <a:endParaRPr lang="zh-CN" altLang="en-US"/>
          </a:p>
        </p:txBody>
      </p:sp>
    </p:spTree>
    <p:extLst>
      <p:ext uri="{BB962C8B-B14F-4D97-AF65-F5344CB8AC3E}">
        <p14:creationId xmlns:p14="http://schemas.microsoft.com/office/powerpoint/2010/main" val="6866925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9E5D9F43-DF7E-45C4-8526-53CE0FAE1D4A}"/>
              </a:ext>
            </a:extLst>
          </p:cNvPr>
          <p:cNvGrpSpPr>
            <a:grpSpLocks/>
          </p:cNvGrpSpPr>
          <p:nvPr/>
        </p:nvGrpSpPr>
        <p:grpSpPr bwMode="auto">
          <a:xfrm>
            <a:off x="0" y="2348880"/>
            <a:ext cx="9009063" cy="1052513"/>
            <a:chOff x="0" y="0"/>
            <a:chExt cx="5675" cy="663"/>
          </a:xfrm>
        </p:grpSpPr>
        <p:grpSp>
          <p:nvGrpSpPr>
            <p:cNvPr id="5" name="Group 3">
              <a:extLst>
                <a:ext uri="{FF2B5EF4-FFF2-40B4-BE49-F238E27FC236}">
                  <a16:creationId xmlns:a16="http://schemas.microsoft.com/office/drawing/2014/main" id="{28D6124B-C8F5-43F5-B8AF-02DC451880EB}"/>
                </a:ext>
              </a:extLst>
            </p:cNvPr>
            <p:cNvGrpSpPr>
              <a:grpSpLocks/>
            </p:cNvGrpSpPr>
            <p:nvPr/>
          </p:nvGrpSpPr>
          <p:grpSpPr bwMode="auto">
            <a:xfrm>
              <a:off x="183" y="68"/>
              <a:ext cx="448" cy="299"/>
              <a:chOff x="0" y="0"/>
              <a:chExt cx="624" cy="432"/>
            </a:xfrm>
          </p:grpSpPr>
          <p:sp>
            <p:nvSpPr>
              <p:cNvPr id="12" name="Rectangle 4">
                <a:extLst>
                  <a:ext uri="{FF2B5EF4-FFF2-40B4-BE49-F238E27FC236}">
                    <a16:creationId xmlns:a16="http://schemas.microsoft.com/office/drawing/2014/main" id="{BFC6FC0B-4300-43ED-BD88-44C8FACBE3F2}"/>
                  </a:ext>
                </a:extLst>
              </p:cNvPr>
              <p:cNvSpPr>
                <a:spLocks noChangeArrowheads="1"/>
              </p:cNvSpPr>
              <p:nvPr/>
            </p:nvSpPr>
            <p:spPr bwMode="auto">
              <a:xfrm>
                <a:off x="0" y="0"/>
                <a:ext cx="384" cy="432"/>
              </a:xfrm>
              <a:prstGeom prst="rect">
                <a:avLst/>
              </a:prstGeom>
              <a:solidFill>
                <a:schemeClr val="folHlink"/>
              </a:soli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3" name="Rectangle 5">
                <a:extLst>
                  <a:ext uri="{FF2B5EF4-FFF2-40B4-BE49-F238E27FC236}">
                    <a16:creationId xmlns:a16="http://schemas.microsoft.com/office/drawing/2014/main" id="{F2FBD9CD-18C4-4DDE-BF26-61D9AD951893}"/>
                  </a:ext>
                </a:extLst>
              </p:cNvPr>
              <p:cNvSpPr>
                <a:spLocks noChangeArrowheads="1"/>
              </p:cNvSpPr>
              <p:nvPr/>
            </p:nvSpPr>
            <p:spPr bwMode="auto">
              <a:xfrm>
                <a:off x="336" y="0"/>
                <a:ext cx="288" cy="432"/>
              </a:xfrm>
              <a:prstGeom prst="rect">
                <a:avLst/>
              </a:prstGeom>
              <a:gradFill rotWithShape="0">
                <a:gsLst>
                  <a:gs pos="0">
                    <a:schemeClr val="folHlink"/>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grpSp>
          <p:nvGrpSpPr>
            <p:cNvPr id="6" name="Group 6">
              <a:extLst>
                <a:ext uri="{FF2B5EF4-FFF2-40B4-BE49-F238E27FC236}">
                  <a16:creationId xmlns:a16="http://schemas.microsoft.com/office/drawing/2014/main" id="{6FA1DA9F-5495-4E26-B63E-B4B4E39F590F}"/>
                </a:ext>
              </a:extLst>
            </p:cNvPr>
            <p:cNvGrpSpPr>
              <a:grpSpLocks/>
            </p:cNvGrpSpPr>
            <p:nvPr/>
          </p:nvGrpSpPr>
          <p:grpSpPr bwMode="auto">
            <a:xfrm>
              <a:off x="261" y="334"/>
              <a:ext cx="465" cy="299"/>
              <a:chOff x="0" y="0"/>
              <a:chExt cx="672" cy="432"/>
            </a:xfrm>
          </p:grpSpPr>
          <p:sp>
            <p:nvSpPr>
              <p:cNvPr id="10" name="Rectangle 7">
                <a:extLst>
                  <a:ext uri="{FF2B5EF4-FFF2-40B4-BE49-F238E27FC236}">
                    <a16:creationId xmlns:a16="http://schemas.microsoft.com/office/drawing/2014/main" id="{67C86019-5130-4E45-893E-F9EFE4FD3A9F}"/>
                  </a:ext>
                </a:extLst>
              </p:cNvPr>
              <p:cNvSpPr>
                <a:spLocks noChangeArrowheads="1"/>
              </p:cNvSpPr>
              <p:nvPr/>
            </p:nvSpPr>
            <p:spPr bwMode="auto">
              <a:xfrm>
                <a:off x="0" y="0"/>
                <a:ext cx="384" cy="432"/>
              </a:xfrm>
              <a:prstGeom prst="rect">
                <a:avLst/>
              </a:prstGeom>
              <a:solidFill>
                <a:schemeClr val="accent2"/>
              </a:soli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1" name="Rectangle 8">
                <a:extLst>
                  <a:ext uri="{FF2B5EF4-FFF2-40B4-BE49-F238E27FC236}">
                    <a16:creationId xmlns:a16="http://schemas.microsoft.com/office/drawing/2014/main" id="{86D58052-571E-4997-BBB1-AAF56D725BE9}"/>
                  </a:ext>
                </a:extLst>
              </p:cNvPr>
              <p:cNvSpPr>
                <a:spLocks noChangeArrowheads="1"/>
              </p:cNvSpPr>
              <p:nvPr/>
            </p:nvSpPr>
            <p:spPr bwMode="auto">
              <a:xfrm>
                <a:off x="337" y="0"/>
                <a:ext cx="335" cy="432"/>
              </a:xfrm>
              <a:prstGeom prst="rect">
                <a:avLst/>
              </a:prstGeom>
              <a:gradFill rotWithShape="0">
                <a:gsLst>
                  <a:gs pos="0">
                    <a:schemeClr val="accent2"/>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sp>
          <p:nvSpPr>
            <p:cNvPr id="7" name="Rectangle 9">
              <a:extLst>
                <a:ext uri="{FF2B5EF4-FFF2-40B4-BE49-F238E27FC236}">
                  <a16:creationId xmlns:a16="http://schemas.microsoft.com/office/drawing/2014/main" id="{4CA959EB-FFBF-490C-836E-1272CF1BAA7F}"/>
                </a:ext>
              </a:extLst>
            </p:cNvPr>
            <p:cNvSpPr>
              <a:spLocks noChangeArrowheads="1"/>
            </p:cNvSpPr>
            <p:nvPr/>
          </p:nvSpPr>
          <p:spPr bwMode="auto">
            <a:xfrm>
              <a:off x="0" y="288"/>
              <a:ext cx="353" cy="266"/>
            </a:xfrm>
            <a:prstGeom prst="rect">
              <a:avLst/>
            </a:prstGeom>
            <a:gradFill rotWithShape="0">
              <a:gsLst>
                <a:gs pos="0">
                  <a:schemeClr val="bg1"/>
                </a:gs>
                <a:gs pos="100000">
                  <a:schemeClr val="hlink"/>
                </a:gs>
              </a:gsLst>
              <a:lin ang="1890000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8" name="Rectangle 10">
              <a:extLst>
                <a:ext uri="{FF2B5EF4-FFF2-40B4-BE49-F238E27FC236}">
                  <a16:creationId xmlns:a16="http://schemas.microsoft.com/office/drawing/2014/main" id="{27FCA811-5F92-4F55-A8FF-4C5C82273A32}"/>
                </a:ext>
              </a:extLst>
            </p:cNvPr>
            <p:cNvSpPr>
              <a:spLocks noChangeArrowheads="1"/>
            </p:cNvSpPr>
            <p:nvPr/>
          </p:nvSpPr>
          <p:spPr bwMode="auto">
            <a:xfrm>
              <a:off x="400" y="0"/>
              <a:ext cx="20" cy="663"/>
            </a:xfrm>
            <a:prstGeom prst="rect">
              <a:avLst/>
            </a:prstGeom>
            <a:solidFill>
              <a:schemeClr val="bg2"/>
            </a:soli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9" name="Rectangle 11">
              <a:extLst>
                <a:ext uri="{FF2B5EF4-FFF2-40B4-BE49-F238E27FC236}">
                  <a16:creationId xmlns:a16="http://schemas.microsoft.com/office/drawing/2014/main" id="{4D231D0D-BC89-4928-B160-3666F4F3CE3D}"/>
                </a:ext>
              </a:extLst>
            </p:cNvPr>
            <p:cNvSpPr>
              <a:spLocks noChangeArrowheads="1"/>
            </p:cNvSpPr>
            <p:nvPr/>
          </p:nvSpPr>
          <p:spPr bwMode="auto">
            <a:xfrm flipV="1">
              <a:off x="199" y="518"/>
              <a:ext cx="5476" cy="35"/>
            </a:xfrm>
            <a:prstGeom prst="rect">
              <a:avLst/>
            </a:prstGeom>
            <a:gradFill rotWithShape="0">
              <a:gsLst>
                <a:gs pos="0">
                  <a:schemeClr val="bg2"/>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pic>
        <p:nvPicPr>
          <p:cNvPr id="14" name="图片 23">
            <a:extLst>
              <a:ext uri="{FF2B5EF4-FFF2-40B4-BE49-F238E27FC236}">
                <a16:creationId xmlns:a16="http://schemas.microsoft.com/office/drawing/2014/main" id="{D5A3B365-2A81-401E-8C6C-CBB03DA602A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0" y="114300"/>
            <a:ext cx="3235325"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C:\Users\osmond\Desktop\centos5-fig\centos-logo.png">
            <a:extLst>
              <a:ext uri="{FF2B5EF4-FFF2-40B4-BE49-F238E27FC236}">
                <a16:creationId xmlns:a16="http://schemas.microsoft.com/office/drawing/2014/main" id="{CD076D5A-2FBA-4E69-AA3D-8AF6BEDDAE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88188" y="754063"/>
            <a:ext cx="15843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3">
            <a:extLst>
              <a:ext uri="{FF2B5EF4-FFF2-40B4-BE49-F238E27FC236}">
                <a16:creationId xmlns:a16="http://schemas.microsoft.com/office/drawing/2014/main" id="{8D1B0D6A-BFD6-4234-AD9A-3614FE3D86C2}"/>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l="82329" t="2643" b="89954"/>
          <a:stretch>
            <a:fillRect/>
          </a:stretch>
        </p:blipFill>
        <p:spPr bwMode="auto">
          <a:xfrm>
            <a:off x="6729413" y="415925"/>
            <a:ext cx="23907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a:extLst>
              <a:ext uri="{FF2B5EF4-FFF2-40B4-BE49-F238E27FC236}">
                <a16:creationId xmlns:a16="http://schemas.microsoft.com/office/drawing/2014/main" id="{9E0A2116-C459-4DE2-9EAF-104A5515AF32}"/>
              </a:ext>
            </a:extLst>
          </p:cNvPr>
          <p:cNvSpPr txBox="1">
            <a:spLocks noChangeArrowheads="1"/>
          </p:cNvSpPr>
          <p:nvPr userDrawn="1"/>
        </p:nvSpPr>
        <p:spPr bwMode="auto">
          <a:xfrm>
            <a:off x="6767513" y="341313"/>
            <a:ext cx="1949450" cy="369887"/>
          </a:xfrm>
          <a:prstGeom prst="rect">
            <a:avLst/>
          </a:prstGeom>
          <a:solidFill>
            <a:schemeClr val="bg1"/>
          </a:solidFill>
          <a:ln>
            <a:noFill/>
          </a:ln>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defRPr/>
            </a:pPr>
            <a:r>
              <a:rPr lang="zh-CN" altLang="en-US">
                <a:latin typeface="华文行楷" panose="02010800040101010101" pitchFamily="2" charset="-122"/>
                <a:ea typeface="华文行楷" panose="02010800040101010101" pitchFamily="2" charset="-122"/>
              </a:rPr>
              <a:t>               大数据</a:t>
            </a:r>
            <a:r>
              <a:rPr lang="zh-CN" altLang="en-US" sz="900">
                <a:latin typeface="仿宋" panose="02010609060101010101" pitchFamily="49" charset="-122"/>
                <a:ea typeface="仿宋" panose="02010609060101010101" pitchFamily="49" charset="-122"/>
              </a:rPr>
              <a:t>学院</a:t>
            </a:r>
          </a:p>
        </p:txBody>
      </p:sp>
      <p:sp>
        <p:nvSpPr>
          <p:cNvPr id="18" name="Text Box 12">
            <a:extLst>
              <a:ext uri="{FF2B5EF4-FFF2-40B4-BE49-F238E27FC236}">
                <a16:creationId xmlns:a16="http://schemas.microsoft.com/office/drawing/2014/main" id="{58D2EFDF-B9F1-4C80-BD8F-71E748DF65C2}"/>
              </a:ext>
            </a:extLst>
          </p:cNvPr>
          <p:cNvSpPr txBox="1">
            <a:spLocks noChangeArrowheads="1"/>
          </p:cNvSpPr>
          <p:nvPr userDrawn="1"/>
        </p:nvSpPr>
        <p:spPr bwMode="auto">
          <a:xfrm>
            <a:off x="6659563" y="288925"/>
            <a:ext cx="1463675" cy="461963"/>
          </a:xfrm>
          <a:prstGeom prst="rect">
            <a:avLst/>
          </a:prstGeom>
          <a:noFill/>
          <a:ln>
            <a:noFill/>
          </a:ln>
        </p:spPr>
        <p:txBody>
          <a:bodyPr lIns="91433" tIns="45717" rIns="91433" bIns="45717">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spcBef>
                <a:spcPct val="50000"/>
              </a:spcBef>
              <a:defRPr/>
            </a:pPr>
            <a:r>
              <a:rPr lang="en-US" altLang="zh-CN" sz="2400" b="1">
                <a:solidFill>
                  <a:srgbClr val="CEC609"/>
                </a:solidFill>
                <a:latin typeface="Broadway" panose="04040905080002020502" pitchFamily="82" charset="0"/>
              </a:rPr>
              <a:t>TYUT</a:t>
            </a:r>
          </a:p>
        </p:txBody>
      </p:sp>
      <p:sp>
        <p:nvSpPr>
          <p:cNvPr id="19" name="矩形 18">
            <a:extLst>
              <a:ext uri="{FF2B5EF4-FFF2-40B4-BE49-F238E27FC236}">
                <a16:creationId xmlns:a16="http://schemas.microsoft.com/office/drawing/2014/main" id="{E4279E14-A276-48BF-959D-D142FEC4BC30}"/>
              </a:ext>
            </a:extLst>
          </p:cNvPr>
          <p:cNvSpPr>
            <a:spLocks noChangeArrowheads="1"/>
          </p:cNvSpPr>
          <p:nvPr userDrawn="1"/>
        </p:nvSpPr>
        <p:spPr bwMode="auto">
          <a:xfrm flipH="1">
            <a:off x="8672513" y="509588"/>
            <a:ext cx="46037" cy="53975"/>
          </a:xfrm>
          <a:prstGeom prst="rect">
            <a:avLst/>
          </a:prstGeom>
          <a:solidFill>
            <a:srgbClr val="FF0000"/>
          </a:solidFill>
          <a:ln w="9525" algn="ctr">
            <a:solidFill>
              <a:srgbClr val="FF0000"/>
            </a:solidFill>
            <a:round/>
            <a:headEnd/>
            <a:tailEnd/>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2060"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p>
        </p:txBody>
      </p:sp>
      <p:sp>
        <p:nvSpPr>
          <p:cNvPr id="2061"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20" name="Rectangle 14">
            <a:extLst>
              <a:ext uri="{FF2B5EF4-FFF2-40B4-BE49-F238E27FC236}">
                <a16:creationId xmlns:a16="http://schemas.microsoft.com/office/drawing/2014/main" id="{4C0E3032-292D-4509-A7AE-CBA8C2E04CD3}"/>
              </a:ext>
            </a:extLst>
          </p:cNvPr>
          <p:cNvSpPr>
            <a:spLocks noGrp="1" noChangeArrowheads="1"/>
          </p:cNvSpPr>
          <p:nvPr>
            <p:ph type="dt" sz="half" idx="10"/>
          </p:nvPr>
        </p:nvSpPr>
        <p:spPr>
          <a:xfrm>
            <a:off x="990600" y="6248400"/>
            <a:ext cx="1905000" cy="457200"/>
          </a:xfrm>
          <a:prstGeom prst="rect">
            <a:avLst/>
          </a:prstGeom>
        </p:spPr>
        <p:txBody>
          <a:bodyPr/>
          <a:lstStyle>
            <a:lvl1pPr>
              <a:defRPr>
                <a:solidFill>
                  <a:schemeClr val="bg2"/>
                </a:solidFill>
              </a:defRPr>
            </a:lvl1pPr>
          </a:lstStyle>
          <a:p>
            <a:pPr>
              <a:defRPr/>
            </a:pPr>
            <a:fld id="{A9ACC8A9-F4FB-4D3E-9D3D-610D7285E4EB}" type="datetime2">
              <a:rPr lang="zh-CN" altLang="en-US" smtClean="0"/>
              <a:t>2024年4月24日</a:t>
            </a:fld>
            <a:endParaRPr lang="en-US" altLang="zh-CN"/>
          </a:p>
        </p:txBody>
      </p:sp>
      <p:sp>
        <p:nvSpPr>
          <p:cNvPr id="21" name="Rectangle 15">
            <a:extLst>
              <a:ext uri="{FF2B5EF4-FFF2-40B4-BE49-F238E27FC236}">
                <a16:creationId xmlns:a16="http://schemas.microsoft.com/office/drawing/2014/main" id="{4A0F8DC1-B1CE-4497-A7A7-F9EB6B9FCCB2}"/>
              </a:ext>
            </a:extLst>
          </p:cNvPr>
          <p:cNvSpPr>
            <a:spLocks noGrp="1" noChangeArrowheads="1"/>
          </p:cNvSpPr>
          <p:nvPr>
            <p:ph type="ftr" sz="quarter" idx="11"/>
          </p:nvPr>
        </p:nvSpPr>
        <p:spPr>
          <a:xfrm>
            <a:off x="3429000" y="6248400"/>
            <a:ext cx="2895600" cy="457200"/>
          </a:xfrm>
          <a:prstGeom prst="rect">
            <a:avLst/>
          </a:prstGeom>
        </p:spPr>
        <p:txBody>
          <a:bodyPr/>
          <a:lstStyle>
            <a:lvl1pPr>
              <a:defRPr>
                <a:solidFill>
                  <a:schemeClr val="bg2"/>
                </a:solidFill>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22" name="Rectangle 16">
            <a:extLst>
              <a:ext uri="{FF2B5EF4-FFF2-40B4-BE49-F238E27FC236}">
                <a16:creationId xmlns:a16="http://schemas.microsoft.com/office/drawing/2014/main" id="{EC997CE6-CB37-4F50-B1A9-763FFE446244}"/>
              </a:ext>
            </a:extLst>
          </p:cNvPr>
          <p:cNvSpPr>
            <a:spLocks noGrp="1" noChangeArrowheads="1"/>
          </p:cNvSpPr>
          <p:nvPr>
            <p:ph type="sldNum" sz="quarter" idx="12"/>
          </p:nvPr>
        </p:nvSpPr>
        <p:spPr>
          <a:xfrm>
            <a:off x="6858000" y="6248400"/>
            <a:ext cx="1905000" cy="457200"/>
          </a:xfrm>
          <a:prstGeom prst="rect">
            <a:avLst/>
          </a:prstGeom>
        </p:spPr>
        <p:txBody>
          <a:bodyPr/>
          <a:lstStyle>
            <a:lvl1pPr>
              <a:defRPr>
                <a:solidFill>
                  <a:schemeClr val="bg2"/>
                </a:solidFill>
              </a:defRPr>
            </a:lvl1pPr>
          </a:lstStyle>
          <a:p>
            <a:pPr>
              <a:defRPr/>
            </a:pPr>
            <a:fld id="{117B12D3-157F-4068-BE47-38BD3A8AF5D4}" type="slidenum">
              <a:rPr lang="zh-CN" altLang="en-US"/>
              <a:pPr>
                <a:defRPr/>
              </a:pPr>
              <a:t>‹#›</a:t>
            </a:fld>
            <a:endParaRPr lang="en-US" altLang="zh-CN"/>
          </a:p>
        </p:txBody>
      </p:sp>
    </p:spTree>
    <p:extLst>
      <p:ext uri="{BB962C8B-B14F-4D97-AF65-F5344CB8AC3E}">
        <p14:creationId xmlns:p14="http://schemas.microsoft.com/office/powerpoint/2010/main" val="3035998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F7E9C2AF-0E4C-4983-95ED-9904E0239D2B}"/>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D8C79F09-33F9-4C5C-9F8E-407D914ACE70}" type="datetime2">
              <a:rPr lang="zh-CN" altLang="en-US" smtClean="0"/>
              <a:t>2024年4月24日</a:t>
            </a:fld>
            <a:endParaRPr lang="en-US" altLang="zh-CN"/>
          </a:p>
        </p:txBody>
      </p:sp>
      <p:sp>
        <p:nvSpPr>
          <p:cNvPr id="5" name="Rectangle 12">
            <a:extLst>
              <a:ext uri="{FF2B5EF4-FFF2-40B4-BE49-F238E27FC236}">
                <a16:creationId xmlns:a16="http://schemas.microsoft.com/office/drawing/2014/main" id="{2D0D25F7-7FF6-475E-BF01-A1168FF74AAC}"/>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6" name="Rectangle 13">
            <a:extLst>
              <a:ext uri="{FF2B5EF4-FFF2-40B4-BE49-F238E27FC236}">
                <a16:creationId xmlns:a16="http://schemas.microsoft.com/office/drawing/2014/main" id="{DF199A99-FC37-4747-ACC1-1B08E83BAAB1}"/>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27CBB581-100E-4C34-B67E-7EEBA286973C}" type="slidenum">
              <a:rPr lang="zh-CN" altLang="en-US"/>
              <a:pPr>
                <a:defRPr/>
              </a:pPr>
              <a:t>‹#›</a:t>
            </a:fld>
            <a:endParaRPr lang="en-US" altLang="zh-CN"/>
          </a:p>
        </p:txBody>
      </p:sp>
    </p:spTree>
    <p:extLst>
      <p:ext uri="{BB962C8B-B14F-4D97-AF65-F5344CB8AC3E}">
        <p14:creationId xmlns:p14="http://schemas.microsoft.com/office/powerpoint/2010/main" val="4268553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783A2B5D-E716-4576-B26B-6ED193254435}"/>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C731E038-7059-43C5-917A-04B2FF8C098E}" type="datetime2">
              <a:rPr lang="zh-CN" altLang="en-US" smtClean="0"/>
              <a:t>2024年4月24日</a:t>
            </a:fld>
            <a:endParaRPr lang="en-US" altLang="zh-CN"/>
          </a:p>
        </p:txBody>
      </p:sp>
      <p:sp>
        <p:nvSpPr>
          <p:cNvPr id="5" name="Rectangle 12">
            <a:extLst>
              <a:ext uri="{FF2B5EF4-FFF2-40B4-BE49-F238E27FC236}">
                <a16:creationId xmlns:a16="http://schemas.microsoft.com/office/drawing/2014/main" id="{A8FB3226-2686-40D2-BE07-4C6B5C7E8A77}"/>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6" name="Rectangle 13">
            <a:extLst>
              <a:ext uri="{FF2B5EF4-FFF2-40B4-BE49-F238E27FC236}">
                <a16:creationId xmlns:a16="http://schemas.microsoft.com/office/drawing/2014/main" id="{A615F989-5BE7-40F7-9868-E68E0998C1BD}"/>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97310F61-FAE0-4B69-BD09-48CC328586FB}" type="slidenum">
              <a:rPr lang="zh-CN" altLang="en-US"/>
              <a:pPr>
                <a:defRPr/>
              </a:pPr>
              <a:t>‹#›</a:t>
            </a:fld>
            <a:endParaRPr lang="en-US" altLang="zh-CN"/>
          </a:p>
        </p:txBody>
      </p:sp>
    </p:spTree>
    <p:extLst>
      <p:ext uri="{BB962C8B-B14F-4D97-AF65-F5344CB8AC3E}">
        <p14:creationId xmlns:p14="http://schemas.microsoft.com/office/powerpoint/2010/main" val="4165295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EA4365A7-4363-4929-A4E7-20BA396EFBC9}"/>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720070F6-2B03-43E4-BE61-1C3CBB6001EE}" type="datetime2">
              <a:rPr lang="zh-CN" altLang="en-US" smtClean="0"/>
              <a:t>2024年4月24日</a:t>
            </a:fld>
            <a:endParaRPr lang="en-US" altLang="zh-CN"/>
          </a:p>
        </p:txBody>
      </p:sp>
      <p:sp>
        <p:nvSpPr>
          <p:cNvPr id="6" name="Rectangle 12">
            <a:extLst>
              <a:ext uri="{FF2B5EF4-FFF2-40B4-BE49-F238E27FC236}">
                <a16:creationId xmlns:a16="http://schemas.microsoft.com/office/drawing/2014/main" id="{5707A314-908D-4071-A745-2A247D433FAD}"/>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7" name="Rectangle 13">
            <a:extLst>
              <a:ext uri="{FF2B5EF4-FFF2-40B4-BE49-F238E27FC236}">
                <a16:creationId xmlns:a16="http://schemas.microsoft.com/office/drawing/2014/main" id="{9EBAD794-524B-4E4F-B2C0-ED7795B5B0CA}"/>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EF69604F-D62F-4770-B8BA-DB8702C7ACC9}" type="slidenum">
              <a:rPr lang="zh-CN" altLang="en-US"/>
              <a:pPr>
                <a:defRPr/>
              </a:pPr>
              <a:t>‹#›</a:t>
            </a:fld>
            <a:endParaRPr lang="en-US" altLang="zh-CN"/>
          </a:p>
        </p:txBody>
      </p:sp>
    </p:spTree>
    <p:extLst>
      <p:ext uri="{BB962C8B-B14F-4D97-AF65-F5344CB8AC3E}">
        <p14:creationId xmlns:p14="http://schemas.microsoft.com/office/powerpoint/2010/main" val="2719711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C69315D9-9305-422D-9A83-907BC18749AC}"/>
              </a:ext>
            </a:extLst>
          </p:cNvPr>
          <p:cNvSpPr>
            <a:spLocks noGrp="1"/>
          </p:cNvSpPr>
          <p:nvPr>
            <p:ph type="sldNum" sz="quarter" idx="10"/>
          </p:nvPr>
        </p:nvSpPr>
        <p:spPr>
          <a:xfrm>
            <a:off x="58738" y="6478588"/>
            <a:ext cx="1008062" cy="365125"/>
          </a:xfrm>
          <a:prstGeom prst="rect">
            <a:avLst/>
          </a:prstGeom>
        </p:spPr>
        <p:txBody>
          <a:bodyPr/>
          <a:lstStyle>
            <a:lvl1pPr>
              <a:defRPr/>
            </a:lvl1pPr>
          </a:lstStyle>
          <a:p>
            <a:pPr>
              <a:defRPr/>
            </a:pPr>
            <a:fld id="{06C29318-31BF-4008-AC5D-2BFEC6974A78}" type="slidenum">
              <a:rPr lang="zh-CN" altLang="en-US"/>
              <a:pPr>
                <a:defRPr/>
              </a:pPr>
              <a:t>‹#›</a:t>
            </a:fld>
            <a:r>
              <a:rPr lang="zh-CN" altLang="en-US" dirty="0"/>
              <a:t> </a:t>
            </a:r>
            <a:r>
              <a:rPr lang="en-US" altLang="zh-CN" dirty="0"/>
              <a:t>/29</a:t>
            </a:r>
            <a:endParaRPr lang="zh-CN" altLang="en-US" dirty="0"/>
          </a:p>
        </p:txBody>
      </p:sp>
    </p:spTree>
    <p:extLst>
      <p:ext uri="{BB962C8B-B14F-4D97-AF65-F5344CB8AC3E}">
        <p14:creationId xmlns:p14="http://schemas.microsoft.com/office/powerpoint/2010/main" val="3156135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9726" y="211303"/>
            <a:ext cx="8634992" cy="566366"/>
          </a:xfrm>
        </p:spPr>
        <p:txBody>
          <a:bodyPr>
            <a:noAutofit/>
          </a:bodyPr>
          <a:lstStyle>
            <a:lvl1pPr>
              <a:defRPr sz="36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269726" y="800125"/>
            <a:ext cx="8634992" cy="5719738"/>
          </a:xfrm>
        </p:spPr>
        <p:txBody>
          <a:bodyPr/>
          <a:lstStyle>
            <a:lvl1pPr marL="228600" indent="-228600">
              <a:buFont typeface="Wingdings" panose="05000000000000000000" pitchFamily="2" charset="2"/>
              <a:buChar char="n"/>
              <a:defRPr sz="3200" baseline="0">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1pPr>
            <a:lvl2pPr marL="685800" indent="-228600">
              <a:buFont typeface="Wingdings" panose="05000000000000000000" pitchFamily="2" charset="2"/>
              <a:buChar char="n"/>
              <a:defRPr sz="2800" baseline="0">
                <a:latin typeface="Times New Roman" panose="02020603050405020304" pitchFamily="18" charset="0"/>
                <a:ea typeface="黑体" panose="02010609060101010101" pitchFamily="49" charset="-122"/>
              </a:defRPr>
            </a:lvl2pPr>
          </a:lstStyle>
          <a:p>
            <a:pPr lvl="0"/>
            <a:r>
              <a:rPr lang="zh-CN" altLang="en-US" dirty="0" smtClean="0"/>
              <a:t>编辑母版文本样式</a:t>
            </a:r>
            <a:endParaRPr lang="en-US" altLang="zh-CN" dirty="0" smtClean="0"/>
          </a:p>
          <a:p>
            <a:pPr lvl="1"/>
            <a:r>
              <a:rPr lang="zh-CN" altLang="en-US" dirty="0" smtClean="0"/>
              <a:t>第二级</a:t>
            </a:r>
            <a:endParaRPr lang="en-US" altLang="zh-CN" dirty="0" smtClean="0"/>
          </a:p>
          <a:p>
            <a:pPr lvl="1"/>
            <a:endParaRPr lang="zh-CN" altLang="en-US" dirty="0" smtClean="0"/>
          </a:p>
        </p:txBody>
      </p:sp>
      <p:sp>
        <p:nvSpPr>
          <p:cNvPr id="13" name="内容占位符 12"/>
          <p:cNvSpPr>
            <a:spLocks noGrp="1"/>
          </p:cNvSpPr>
          <p:nvPr>
            <p:ph sz="quarter" idx="10"/>
          </p:nvPr>
        </p:nvSpPr>
        <p:spPr>
          <a:xfrm>
            <a:off x="269727" y="6519863"/>
            <a:ext cx="8634992" cy="338137"/>
          </a:xfrm>
        </p:spPr>
        <p:txBody>
          <a:bodyPr/>
          <a:lstStyle>
            <a:lvl1pPr marL="0" indent="0" algn="ctr">
              <a:buNone/>
              <a:defRPr sz="2000">
                <a:latin typeface="黑体" panose="02010609060101010101" pitchFamily="49" charset="-122"/>
                <a:ea typeface="黑体" panose="02010609060101010101" pitchFamily="49" charset="-122"/>
              </a:defRPr>
            </a:lvl1pPr>
            <a:lvl3pPr marL="0" indent="0" algn="l">
              <a:buNone/>
              <a:defRPr/>
            </a:lvl3pPr>
          </a:lstStyle>
          <a:p>
            <a:pPr lvl="2"/>
            <a:endParaRPr lang="zh-CN" altLang="en-US" dirty="0"/>
          </a:p>
        </p:txBody>
      </p:sp>
      <p:sp>
        <p:nvSpPr>
          <p:cNvPr id="4" name="日期占位符 3"/>
          <p:cNvSpPr>
            <a:spLocks noGrp="1"/>
          </p:cNvSpPr>
          <p:nvPr>
            <p:ph type="dt" sz="half" idx="11"/>
          </p:nvPr>
        </p:nvSpPr>
        <p:spPr/>
        <p:txBody>
          <a:bodyPr/>
          <a:lstStyle/>
          <a:p>
            <a:endParaRPr lang="zh-CN" altLang="en-US" dirty="0"/>
          </a:p>
        </p:txBody>
      </p:sp>
      <p:sp>
        <p:nvSpPr>
          <p:cNvPr id="5" name="页脚占位符 4"/>
          <p:cNvSpPr>
            <a:spLocks noGrp="1"/>
          </p:cNvSpPr>
          <p:nvPr>
            <p:ph type="ftr" sz="quarter" idx="12"/>
          </p:nvPr>
        </p:nvSpPr>
        <p:spPr/>
        <p:txBody>
          <a:bodyPr/>
          <a:lstStyle/>
          <a:p>
            <a:endParaRPr lang="zh-CN" altLang="en-US" dirty="0"/>
          </a:p>
        </p:txBody>
      </p:sp>
      <p:sp>
        <p:nvSpPr>
          <p:cNvPr id="6" name="灯片编号占位符 5"/>
          <p:cNvSpPr>
            <a:spLocks noGrp="1"/>
          </p:cNvSpPr>
          <p:nvPr>
            <p:ph type="sldNum" sz="quarter" idx="13"/>
          </p:nvPr>
        </p:nvSpPr>
        <p:spPr>
          <a:xfrm>
            <a:off x="6847318" y="6492875"/>
            <a:ext cx="2057400" cy="365125"/>
          </a:xfrm>
        </p:spPr>
        <p:txBody>
          <a:bodyPr/>
          <a:lstStyle>
            <a:lvl1pPr>
              <a:defRPr sz="1800">
                <a:solidFill>
                  <a:schemeClr val="tx1"/>
                </a:solidFill>
              </a:defRPr>
            </a:lvl1pPr>
          </a:lstStyle>
          <a:p>
            <a:fld id="{BC18F741-6E3A-46D5-8C6D-B648BD69FBC6}" type="slidenum">
              <a:rPr lang="zh-CN" altLang="en-US" smtClean="0"/>
              <a:pPr/>
              <a:t>‹#›</a:t>
            </a:fld>
            <a:endParaRPr lang="zh-CN" altLang="en-US" dirty="0"/>
          </a:p>
        </p:txBody>
      </p:sp>
    </p:spTree>
    <p:extLst>
      <p:ext uri="{BB962C8B-B14F-4D97-AF65-F5344CB8AC3E}">
        <p14:creationId xmlns:p14="http://schemas.microsoft.com/office/powerpoint/2010/main" val="120469589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atin typeface="Times New Roman" panose="02020603050405020304" pitchFamily="18" charset="0"/>
                <a:ea typeface="宋体" panose="0201060003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0" i="0" baseline="0">
                <a:latin typeface="Tahoma" panose="020B0604030504040204" pitchFamily="34" charset="0"/>
                <a:ea typeface="楷体_GB2312"/>
              </a:defRPr>
            </a:lvl1pPr>
            <a:lvl2pPr marL="742950" indent="-285750">
              <a:buFont typeface="Wingdings" panose="05000000000000000000" pitchFamily="2" charset="2"/>
              <a:buChar char="l"/>
              <a:defRPr b="1" i="0" baseline="0">
                <a:latin typeface="Tahoma" panose="020B0604030504040204" pitchFamily="34" charset="0"/>
                <a:ea typeface="楷体_GB2312"/>
              </a:defRPr>
            </a:lvl2pPr>
            <a:lvl3pPr marL="1143000" indent="-228600">
              <a:buFont typeface="Wingdings" panose="05000000000000000000" pitchFamily="2" charset="2"/>
              <a:buChar char="u"/>
              <a:defRPr b="1" baseline="0">
                <a:latin typeface="Tahoma" panose="020B0604030504040204" pitchFamily="34" charset="0"/>
                <a:ea typeface="楷体_GB2312"/>
              </a:defRPr>
            </a:lvl3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10819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C232E806-323A-48EA-B3E9-86DEA0713E33}"/>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6C1839D4-A906-4B0F-BF62-40BC08955926}" type="datetime2">
              <a:rPr lang="zh-CN" altLang="en-US" smtClean="0"/>
              <a:t>2024年4月24日</a:t>
            </a:fld>
            <a:endParaRPr lang="en-US" altLang="zh-CN"/>
          </a:p>
        </p:txBody>
      </p:sp>
      <p:sp>
        <p:nvSpPr>
          <p:cNvPr id="5" name="Rectangle 12">
            <a:extLst>
              <a:ext uri="{FF2B5EF4-FFF2-40B4-BE49-F238E27FC236}">
                <a16:creationId xmlns:a16="http://schemas.microsoft.com/office/drawing/2014/main" id="{072050FD-51BC-41E0-977B-4A87F1A44A85}"/>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6" name="Rectangle 13">
            <a:extLst>
              <a:ext uri="{FF2B5EF4-FFF2-40B4-BE49-F238E27FC236}">
                <a16:creationId xmlns:a16="http://schemas.microsoft.com/office/drawing/2014/main" id="{EFC740F8-9C8E-48C7-9547-2CA4BE62FB02}"/>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815363AE-85D7-48F3-83E6-F38039B7DDA8}" type="slidenum">
              <a:rPr lang="zh-CN" altLang="en-US"/>
              <a:pPr>
                <a:defRPr/>
              </a:pPr>
              <a:t>‹#›</a:t>
            </a:fld>
            <a:endParaRPr lang="en-US" altLang="zh-CN"/>
          </a:p>
        </p:txBody>
      </p:sp>
    </p:spTree>
    <p:extLst>
      <p:ext uri="{BB962C8B-B14F-4D97-AF65-F5344CB8AC3E}">
        <p14:creationId xmlns:p14="http://schemas.microsoft.com/office/powerpoint/2010/main" val="3933179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4C427C5E-963F-4603-B1E3-DF589D8080BD}"/>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A82B265B-C293-4BE6-8F81-174D773A3AC0}" type="datetime2">
              <a:rPr lang="zh-CN" altLang="en-US" smtClean="0"/>
              <a:t>2024年4月24日</a:t>
            </a:fld>
            <a:endParaRPr lang="en-US" altLang="zh-CN"/>
          </a:p>
        </p:txBody>
      </p:sp>
      <p:sp>
        <p:nvSpPr>
          <p:cNvPr id="6" name="Rectangle 12">
            <a:extLst>
              <a:ext uri="{FF2B5EF4-FFF2-40B4-BE49-F238E27FC236}">
                <a16:creationId xmlns:a16="http://schemas.microsoft.com/office/drawing/2014/main" id="{D08E827A-155D-4006-839B-B52CEC821779}"/>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7" name="Rectangle 13">
            <a:extLst>
              <a:ext uri="{FF2B5EF4-FFF2-40B4-BE49-F238E27FC236}">
                <a16:creationId xmlns:a16="http://schemas.microsoft.com/office/drawing/2014/main" id="{A815AEEF-C21C-4BFD-8535-2BF334AE7641}"/>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1B30DE9E-9889-4936-BCB6-08152E4770EC}" type="slidenum">
              <a:rPr lang="zh-CN" altLang="en-US"/>
              <a:pPr>
                <a:defRPr/>
              </a:pPr>
              <a:t>‹#›</a:t>
            </a:fld>
            <a:endParaRPr lang="en-US" altLang="zh-CN"/>
          </a:p>
        </p:txBody>
      </p:sp>
    </p:spTree>
    <p:extLst>
      <p:ext uri="{BB962C8B-B14F-4D97-AF65-F5344CB8AC3E}">
        <p14:creationId xmlns:p14="http://schemas.microsoft.com/office/powerpoint/2010/main" val="1312047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B737658E-66E6-48D6-87D0-2ACC7A3F545C}"/>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0E4C01C4-A439-48ED-BA1F-1A7AB7FC585D}" type="datetime2">
              <a:rPr lang="zh-CN" altLang="en-US" smtClean="0"/>
              <a:t>2024年4月24日</a:t>
            </a:fld>
            <a:endParaRPr lang="en-US" altLang="zh-CN"/>
          </a:p>
        </p:txBody>
      </p:sp>
      <p:sp>
        <p:nvSpPr>
          <p:cNvPr id="8" name="Rectangle 12">
            <a:extLst>
              <a:ext uri="{FF2B5EF4-FFF2-40B4-BE49-F238E27FC236}">
                <a16:creationId xmlns:a16="http://schemas.microsoft.com/office/drawing/2014/main" id="{396B486E-54B6-4E81-AC36-BC25DC002010}"/>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9" name="Rectangle 13">
            <a:extLst>
              <a:ext uri="{FF2B5EF4-FFF2-40B4-BE49-F238E27FC236}">
                <a16:creationId xmlns:a16="http://schemas.microsoft.com/office/drawing/2014/main" id="{91992F5D-A16B-485B-8A30-99D6740731C3}"/>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607D74F6-D682-47BE-A3C8-B2CA531BF0AD}" type="slidenum">
              <a:rPr lang="zh-CN" altLang="en-US"/>
              <a:pPr>
                <a:defRPr/>
              </a:pPr>
              <a:t>‹#›</a:t>
            </a:fld>
            <a:endParaRPr lang="en-US" altLang="zh-CN"/>
          </a:p>
        </p:txBody>
      </p:sp>
    </p:spTree>
    <p:extLst>
      <p:ext uri="{BB962C8B-B14F-4D97-AF65-F5344CB8AC3E}">
        <p14:creationId xmlns:p14="http://schemas.microsoft.com/office/powerpoint/2010/main" val="2223234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0D0C98E4-47A5-4437-B14C-BB896D4744D0}"/>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B5606F1B-8BF6-477D-AC87-B0907761C6F2}" type="datetime2">
              <a:rPr lang="zh-CN" altLang="en-US" smtClean="0"/>
              <a:t>2024年4月24日</a:t>
            </a:fld>
            <a:endParaRPr lang="en-US" altLang="zh-CN"/>
          </a:p>
        </p:txBody>
      </p:sp>
      <p:sp>
        <p:nvSpPr>
          <p:cNvPr id="4" name="Rectangle 12">
            <a:extLst>
              <a:ext uri="{FF2B5EF4-FFF2-40B4-BE49-F238E27FC236}">
                <a16:creationId xmlns:a16="http://schemas.microsoft.com/office/drawing/2014/main" id="{43CAC612-B701-4EC9-9932-F3D32E89D646}"/>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5" name="Rectangle 13">
            <a:extLst>
              <a:ext uri="{FF2B5EF4-FFF2-40B4-BE49-F238E27FC236}">
                <a16:creationId xmlns:a16="http://schemas.microsoft.com/office/drawing/2014/main" id="{12E05527-BF33-4928-9AE1-94906B548799}"/>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E8E51994-79C7-4610-A904-32FC7D243E99}" type="slidenum">
              <a:rPr lang="zh-CN" altLang="en-US"/>
              <a:pPr>
                <a:defRPr/>
              </a:pPr>
              <a:t>‹#›</a:t>
            </a:fld>
            <a:endParaRPr lang="en-US" altLang="zh-CN"/>
          </a:p>
        </p:txBody>
      </p:sp>
    </p:spTree>
    <p:extLst>
      <p:ext uri="{BB962C8B-B14F-4D97-AF65-F5344CB8AC3E}">
        <p14:creationId xmlns:p14="http://schemas.microsoft.com/office/powerpoint/2010/main" val="2931608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3BF9C150-4D8B-43DB-919F-D881E72C06DF}"/>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5B6B6BF2-1552-41C3-AB98-13F2BD6E7187}" type="datetime2">
              <a:rPr lang="zh-CN" altLang="en-US" smtClean="0"/>
              <a:t>2024年4月24日</a:t>
            </a:fld>
            <a:endParaRPr lang="en-US" altLang="zh-CN"/>
          </a:p>
        </p:txBody>
      </p:sp>
      <p:sp>
        <p:nvSpPr>
          <p:cNvPr id="3" name="Rectangle 12">
            <a:extLst>
              <a:ext uri="{FF2B5EF4-FFF2-40B4-BE49-F238E27FC236}">
                <a16:creationId xmlns:a16="http://schemas.microsoft.com/office/drawing/2014/main" id="{568D3D9D-612E-40B7-875D-E44D434B0414}"/>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4" name="Rectangle 13">
            <a:extLst>
              <a:ext uri="{FF2B5EF4-FFF2-40B4-BE49-F238E27FC236}">
                <a16:creationId xmlns:a16="http://schemas.microsoft.com/office/drawing/2014/main" id="{177C39F5-2E08-4B9C-B44C-C5180EF50B85}"/>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06810C8D-C138-4C10-A071-32060A3012A7}" type="slidenum">
              <a:rPr lang="zh-CN" altLang="en-US"/>
              <a:pPr>
                <a:defRPr/>
              </a:pPr>
              <a:t>‹#›</a:t>
            </a:fld>
            <a:endParaRPr lang="en-US" altLang="zh-CN"/>
          </a:p>
        </p:txBody>
      </p:sp>
    </p:spTree>
    <p:extLst>
      <p:ext uri="{BB962C8B-B14F-4D97-AF65-F5344CB8AC3E}">
        <p14:creationId xmlns:p14="http://schemas.microsoft.com/office/powerpoint/2010/main" val="209645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C168C279-3C1E-4CE7-B243-FB9ED7973170}"/>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AA295DE2-3068-465E-BFE0-87561C68A076}" type="datetime2">
              <a:rPr lang="zh-CN" altLang="en-US" smtClean="0"/>
              <a:t>2024年4月24日</a:t>
            </a:fld>
            <a:endParaRPr lang="en-US" altLang="zh-CN"/>
          </a:p>
        </p:txBody>
      </p:sp>
      <p:sp>
        <p:nvSpPr>
          <p:cNvPr id="6" name="Rectangle 12">
            <a:extLst>
              <a:ext uri="{FF2B5EF4-FFF2-40B4-BE49-F238E27FC236}">
                <a16:creationId xmlns:a16="http://schemas.microsoft.com/office/drawing/2014/main" id="{0A3CCC57-5CD6-431C-AFDA-1913CD36C5D9}"/>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7" name="Rectangle 13">
            <a:extLst>
              <a:ext uri="{FF2B5EF4-FFF2-40B4-BE49-F238E27FC236}">
                <a16:creationId xmlns:a16="http://schemas.microsoft.com/office/drawing/2014/main" id="{55BF406D-F480-4C89-AE22-1A0AA45686BF}"/>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3A2E6F14-DBBC-4C7A-834C-B3F95216864E}" type="slidenum">
              <a:rPr lang="zh-CN" altLang="en-US"/>
              <a:pPr>
                <a:defRPr/>
              </a:pPr>
              <a:t>‹#›</a:t>
            </a:fld>
            <a:endParaRPr lang="en-US" altLang="zh-CN"/>
          </a:p>
        </p:txBody>
      </p:sp>
    </p:spTree>
    <p:extLst>
      <p:ext uri="{BB962C8B-B14F-4D97-AF65-F5344CB8AC3E}">
        <p14:creationId xmlns:p14="http://schemas.microsoft.com/office/powerpoint/2010/main" val="4102979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6C1F0967-0544-46A5-BD97-BDE829110356}"/>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0D781D9A-067E-4CE2-BB23-1E6937EE9584}" type="datetime2">
              <a:rPr lang="zh-CN" altLang="en-US" smtClean="0"/>
              <a:t>2024年4月24日</a:t>
            </a:fld>
            <a:endParaRPr lang="en-US" altLang="zh-CN"/>
          </a:p>
        </p:txBody>
      </p:sp>
      <p:sp>
        <p:nvSpPr>
          <p:cNvPr id="6" name="Rectangle 12">
            <a:extLst>
              <a:ext uri="{FF2B5EF4-FFF2-40B4-BE49-F238E27FC236}">
                <a16:creationId xmlns:a16="http://schemas.microsoft.com/office/drawing/2014/main" id="{0B930C38-8A79-4D28-B8E0-CA0F08C624EB}"/>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7" name="Rectangle 13">
            <a:extLst>
              <a:ext uri="{FF2B5EF4-FFF2-40B4-BE49-F238E27FC236}">
                <a16:creationId xmlns:a16="http://schemas.microsoft.com/office/drawing/2014/main" id="{AC4FF2DF-FA04-4B16-8D43-EF4BAFB1FC5D}"/>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5E59C476-984E-473F-8388-E6864EFF0B33}" type="slidenum">
              <a:rPr lang="zh-CN" altLang="en-US"/>
              <a:pPr>
                <a:defRPr/>
              </a:pPr>
              <a:t>‹#›</a:t>
            </a:fld>
            <a:endParaRPr lang="en-US" altLang="zh-CN"/>
          </a:p>
        </p:txBody>
      </p:sp>
    </p:spTree>
    <p:extLst>
      <p:ext uri="{BB962C8B-B14F-4D97-AF65-F5344CB8AC3E}">
        <p14:creationId xmlns:p14="http://schemas.microsoft.com/office/powerpoint/2010/main" val="4003560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42F7A86-4457-4C44-AA23-A188BF74BCAD}"/>
              </a:ext>
            </a:extLst>
          </p:cNvPr>
          <p:cNvSpPr>
            <a:spLocks noChangeArrowheads="1"/>
          </p:cNvSpPr>
          <p:nvPr/>
        </p:nvSpPr>
        <p:spPr bwMode="auto">
          <a:xfrm>
            <a:off x="417513" y="584622"/>
            <a:ext cx="438150" cy="474663"/>
          </a:xfrm>
          <a:prstGeom prst="rect">
            <a:avLst/>
          </a:prstGeom>
          <a:solidFill>
            <a:schemeClr val="accent2"/>
          </a:soli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a:p>
        </p:txBody>
      </p:sp>
      <p:sp>
        <p:nvSpPr>
          <p:cNvPr id="1027" name="Rectangle 3">
            <a:extLst>
              <a:ext uri="{FF2B5EF4-FFF2-40B4-BE49-F238E27FC236}">
                <a16:creationId xmlns:a16="http://schemas.microsoft.com/office/drawing/2014/main" id="{02584698-5801-44B2-B7AD-FCC18561FC35}"/>
              </a:ext>
            </a:extLst>
          </p:cNvPr>
          <p:cNvSpPr>
            <a:spLocks noChangeArrowheads="1"/>
          </p:cNvSpPr>
          <p:nvPr/>
        </p:nvSpPr>
        <p:spPr bwMode="auto">
          <a:xfrm>
            <a:off x="800100" y="584622"/>
            <a:ext cx="328613" cy="474663"/>
          </a:xfrm>
          <a:prstGeom prst="rect">
            <a:avLst/>
          </a:prstGeom>
          <a:gradFill rotWithShape="0">
            <a:gsLst>
              <a:gs pos="0">
                <a:schemeClr val="accent2"/>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a:p>
        </p:txBody>
      </p:sp>
      <p:sp>
        <p:nvSpPr>
          <p:cNvPr id="1028" name="Rectangle 4">
            <a:extLst>
              <a:ext uri="{FF2B5EF4-FFF2-40B4-BE49-F238E27FC236}">
                <a16:creationId xmlns:a16="http://schemas.microsoft.com/office/drawing/2014/main" id="{2E0C6132-DC88-4BAF-A84D-7E2E7022A9C6}"/>
              </a:ext>
            </a:extLst>
          </p:cNvPr>
          <p:cNvSpPr>
            <a:spLocks noChangeArrowheads="1"/>
          </p:cNvSpPr>
          <p:nvPr/>
        </p:nvSpPr>
        <p:spPr bwMode="auto">
          <a:xfrm>
            <a:off x="541338" y="1006897"/>
            <a:ext cx="422275" cy="474663"/>
          </a:xfrm>
          <a:prstGeom prst="rect">
            <a:avLst/>
          </a:prstGeom>
          <a:solidFill>
            <a:schemeClr val="folHlink"/>
          </a:soli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a:p>
        </p:txBody>
      </p:sp>
      <p:sp>
        <p:nvSpPr>
          <p:cNvPr id="1029" name="Rectangle 5">
            <a:extLst>
              <a:ext uri="{FF2B5EF4-FFF2-40B4-BE49-F238E27FC236}">
                <a16:creationId xmlns:a16="http://schemas.microsoft.com/office/drawing/2014/main" id="{4947C4E7-E9F1-4112-A381-FC9839854EED}"/>
              </a:ext>
            </a:extLst>
          </p:cNvPr>
          <p:cNvSpPr>
            <a:spLocks noChangeArrowheads="1"/>
          </p:cNvSpPr>
          <p:nvPr/>
        </p:nvSpPr>
        <p:spPr bwMode="auto">
          <a:xfrm>
            <a:off x="911225" y="1006897"/>
            <a:ext cx="368300" cy="474663"/>
          </a:xfrm>
          <a:prstGeom prst="rect">
            <a:avLst/>
          </a:prstGeom>
          <a:gradFill rotWithShape="0">
            <a:gsLst>
              <a:gs pos="0">
                <a:schemeClr val="folHlink"/>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a:p>
        </p:txBody>
      </p:sp>
      <p:sp>
        <p:nvSpPr>
          <p:cNvPr id="1030" name="Rectangle 6">
            <a:extLst>
              <a:ext uri="{FF2B5EF4-FFF2-40B4-BE49-F238E27FC236}">
                <a16:creationId xmlns:a16="http://schemas.microsoft.com/office/drawing/2014/main" id="{A847C857-1190-4296-B7AB-6BFFF81307D1}"/>
              </a:ext>
            </a:extLst>
          </p:cNvPr>
          <p:cNvSpPr>
            <a:spLocks noChangeArrowheads="1"/>
          </p:cNvSpPr>
          <p:nvPr/>
        </p:nvSpPr>
        <p:spPr bwMode="auto">
          <a:xfrm>
            <a:off x="127000" y="933872"/>
            <a:ext cx="560388" cy="422275"/>
          </a:xfrm>
          <a:prstGeom prst="rect">
            <a:avLst/>
          </a:prstGeom>
          <a:gradFill rotWithShape="0">
            <a:gsLst>
              <a:gs pos="0">
                <a:schemeClr val="bg1"/>
              </a:gs>
              <a:gs pos="100000">
                <a:schemeClr val="hlink"/>
              </a:gs>
            </a:gsLst>
            <a:lin ang="1890000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a:p>
        </p:txBody>
      </p:sp>
      <p:sp>
        <p:nvSpPr>
          <p:cNvPr id="1031" name="Rectangle 7">
            <a:extLst>
              <a:ext uri="{FF2B5EF4-FFF2-40B4-BE49-F238E27FC236}">
                <a16:creationId xmlns:a16="http://schemas.microsoft.com/office/drawing/2014/main" id="{49CAE5DD-3506-44A8-A213-ED4D6F21BA78}"/>
              </a:ext>
            </a:extLst>
          </p:cNvPr>
          <p:cNvSpPr>
            <a:spLocks noChangeArrowheads="1"/>
          </p:cNvSpPr>
          <p:nvPr/>
        </p:nvSpPr>
        <p:spPr bwMode="auto">
          <a:xfrm>
            <a:off x="762000" y="476672"/>
            <a:ext cx="31750" cy="1052513"/>
          </a:xfrm>
          <a:prstGeom prst="rect">
            <a:avLst/>
          </a:prstGeom>
          <a:solidFill>
            <a:schemeClr val="bg2"/>
          </a:soli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a:p>
        </p:txBody>
      </p:sp>
      <p:sp>
        <p:nvSpPr>
          <p:cNvPr id="1032" name="Rectangle 8">
            <a:extLst>
              <a:ext uri="{FF2B5EF4-FFF2-40B4-BE49-F238E27FC236}">
                <a16:creationId xmlns:a16="http://schemas.microsoft.com/office/drawing/2014/main" id="{4FEC8925-5AC3-44B6-AB60-3C07DF2B3BD4}"/>
              </a:ext>
            </a:extLst>
          </p:cNvPr>
          <p:cNvSpPr>
            <a:spLocks noChangeArrowheads="1"/>
          </p:cNvSpPr>
          <p:nvPr/>
        </p:nvSpPr>
        <p:spPr bwMode="auto">
          <a:xfrm>
            <a:off x="442913" y="1267247"/>
            <a:ext cx="8226425" cy="31750"/>
          </a:xfrm>
          <a:prstGeom prst="rect">
            <a:avLst/>
          </a:prstGeom>
          <a:gradFill rotWithShape="0">
            <a:gsLst>
              <a:gs pos="0">
                <a:schemeClr val="bg2"/>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a:p>
        </p:txBody>
      </p:sp>
      <p:sp>
        <p:nvSpPr>
          <p:cNvPr id="1033" name="Rectangle 9">
            <a:extLst>
              <a:ext uri="{FF2B5EF4-FFF2-40B4-BE49-F238E27FC236}">
                <a16:creationId xmlns:a16="http://schemas.microsoft.com/office/drawing/2014/main" id="{57BBD128-274C-4EB1-8A54-1FF695FAF069}"/>
              </a:ext>
            </a:extLst>
          </p:cNvPr>
          <p:cNvSpPr>
            <a:spLocks noGrp="1" noChangeArrowheads="1"/>
          </p:cNvSpPr>
          <p:nvPr>
            <p:ph type="title"/>
          </p:nvPr>
        </p:nvSpPr>
        <p:spPr bwMode="auto">
          <a:xfrm>
            <a:off x="1154113" y="191715"/>
            <a:ext cx="7793037"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a:extLst>
              <a:ext uri="{FF2B5EF4-FFF2-40B4-BE49-F238E27FC236}">
                <a16:creationId xmlns:a16="http://schemas.microsoft.com/office/drawing/2014/main" id="{0ECAAF0A-6223-44A8-8A03-959C24719577}"/>
              </a:ext>
            </a:extLst>
          </p:cNvPr>
          <p:cNvSpPr>
            <a:spLocks noGrp="1" noChangeArrowheads="1"/>
          </p:cNvSpPr>
          <p:nvPr>
            <p:ph type="body" idx="1"/>
          </p:nvPr>
        </p:nvSpPr>
        <p:spPr bwMode="auto">
          <a:xfrm>
            <a:off x="963613" y="173630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439556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sldNum="0"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microsoft.com/office/2007/relationships/hdphoto" Target="../media/hdphoto10.wdp"/></Relationships>
</file>

<file path=ppt/slides/_rels/slide1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xml"/><Relationship Id="rId4" Type="http://schemas.microsoft.com/office/2007/relationships/hdphoto" Target="../media/hdphoto11.wdp"/></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man.cx/grep"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33.png"/><Relationship Id="rId4" Type="http://schemas.microsoft.com/office/2007/relationships/hdphoto" Target="../media/hdphoto13.wdp"/></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4.png"/><Relationship Id="rId1" Type="http://schemas.openxmlformats.org/officeDocument/2006/relationships/slideLayout" Target="../slideLayouts/slideLayout2.xml"/><Relationship Id="rId5" Type="http://schemas.microsoft.com/office/2007/relationships/hdphoto" Target="../media/hdphoto16.wdp"/><Relationship Id="rId4" Type="http://schemas.openxmlformats.org/officeDocument/2006/relationships/image" Target="../media/image3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www.man.cx/sed"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7.xml"/><Relationship Id="rId6" Type="http://schemas.microsoft.com/office/2007/relationships/hdphoto" Target="../media/hdphoto18.wdp"/><Relationship Id="rId5" Type="http://schemas.openxmlformats.org/officeDocument/2006/relationships/image" Target="../media/image38.png"/><Relationship Id="rId4" Type="http://schemas.microsoft.com/office/2007/relationships/hdphoto" Target="../media/hdphoto17.wdp"/></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p7zip.sourceforge.net/" TargetMode="External"/><Relationship Id="rId2" Type="http://schemas.openxmlformats.org/officeDocument/2006/relationships/hyperlink" Target="http://www.7-zip.or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microsoft.com/office/2007/relationships/hdphoto" Target="../media/hdphoto20.wdp"/><Relationship Id="rId5" Type="http://schemas.openxmlformats.org/officeDocument/2006/relationships/image" Target="../media/image41.png"/><Relationship Id="rId4" Type="http://schemas.microsoft.com/office/2007/relationships/hdphoto" Target="../media/hdphoto19.wdp"/></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microsoft.com/office/2007/relationships/hdphoto" Target="../media/hdphoto22.wdp"/><Relationship Id="rId5" Type="http://schemas.openxmlformats.org/officeDocument/2006/relationships/image" Target="../media/image50.png"/><Relationship Id="rId4" Type="http://schemas.microsoft.com/office/2007/relationships/hdphoto" Target="../media/hdphoto21.wdp"/></Relationships>
</file>

<file path=ppt/slides/_rels/slide2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53.png"/><Relationship Id="rId1" Type="http://schemas.openxmlformats.org/officeDocument/2006/relationships/slideLayout" Target="../slideLayouts/slideLayout2.xml"/><Relationship Id="rId5" Type="http://schemas.microsoft.com/office/2007/relationships/hdphoto" Target="../media/hdphoto25.wdp"/><Relationship Id="rId4" Type="http://schemas.openxmlformats.org/officeDocument/2006/relationships/image" Target="../media/image54.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2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microsoft.com/office/2007/relationships/hdphoto" Target="../media/hdphoto27.wdp"/></Relationships>
</file>

<file path=ppt/slides/_rels/slide2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gif"/></Relationships>
</file>

<file path=ppt/slides/_rels/slide2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microsoft.com/office/2007/relationships/hdphoto" Target="../media/hdphoto29.wdp"/><Relationship Id="rId5" Type="http://schemas.openxmlformats.org/officeDocument/2006/relationships/image" Target="../media/image66.png"/><Relationship Id="rId4" Type="http://schemas.microsoft.com/office/2007/relationships/hdphoto" Target="../media/hdphoto28.wdp"/></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70.gif"/><Relationship Id="rId4" Type="http://schemas.openxmlformats.org/officeDocument/2006/relationships/image" Target="../media/image69.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mailto:root@192.168.0.19" TargetMode="External"/><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microsoft.com/office/2007/relationships/hdphoto" Target="../media/hdphoto4.wdp"/></Relationships>
</file>

<file path=ppt/slides/_rels/slide6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568776B-74CF-4543-AE65-AB6ED29B5694}"/>
              </a:ext>
            </a:extLst>
          </p:cNvPr>
          <p:cNvSpPr>
            <a:spLocks noGrp="1" noChangeArrowheads="1"/>
          </p:cNvSpPr>
          <p:nvPr>
            <p:ph type="ctrTitle"/>
          </p:nvPr>
        </p:nvSpPr>
        <p:spPr>
          <a:xfrm>
            <a:off x="1259632" y="1651754"/>
            <a:ext cx="7215187" cy="1462088"/>
          </a:xfrm>
        </p:spPr>
        <p:txBody>
          <a:bodyPr/>
          <a:lstStyle/>
          <a:p>
            <a:pPr algn="ctr" eaLnBrk="1" hangingPunct="1"/>
            <a:r>
              <a:rPr lang="en-US" altLang="zh-CN" sz="4800" b="1" dirty="0">
                <a:solidFill>
                  <a:srgbClr val="0000FF"/>
                </a:solidFill>
                <a:latin typeface="Times New Roman" panose="02020603050405020304" pitchFamily="18" charset="0"/>
                <a:cs typeface="Times New Roman" panose="02020603050405020304" pitchFamily="18" charset="0"/>
              </a:rPr>
              <a:t>     </a:t>
            </a:r>
            <a:r>
              <a:rPr lang="en-US" altLang="zh-CN" sz="4800" b="1" dirty="0">
                <a:solidFill>
                  <a:srgbClr val="0070C0"/>
                </a:solidFill>
                <a:latin typeface="Times New Roman" panose="02020603050405020304" pitchFamily="18" charset="0"/>
                <a:cs typeface="Times New Roman" panose="02020603050405020304" pitchFamily="18" charset="0"/>
              </a:rPr>
              <a:t>Linux</a:t>
            </a:r>
            <a:r>
              <a:rPr lang="zh-CN" altLang="en-US" sz="4800" b="1" dirty="0">
                <a:solidFill>
                  <a:srgbClr val="0070C0"/>
                </a:solidFill>
                <a:latin typeface="Times New Roman" panose="02020603050405020304" pitchFamily="18" charset="0"/>
                <a:cs typeface="Times New Roman" panose="02020603050405020304" pitchFamily="18" charset="0"/>
              </a:rPr>
              <a:t>操作系统</a:t>
            </a:r>
            <a:endParaRPr lang="zh-CN" altLang="en-US" sz="4800" b="1" dirty="0">
              <a:solidFill>
                <a:srgbClr val="0070C0"/>
              </a:solidFill>
            </a:endParaRPr>
          </a:p>
        </p:txBody>
      </p:sp>
      <p:sp>
        <p:nvSpPr>
          <p:cNvPr id="6148" name="Text Box 9">
            <a:extLst>
              <a:ext uri="{FF2B5EF4-FFF2-40B4-BE49-F238E27FC236}">
                <a16:creationId xmlns:a16="http://schemas.microsoft.com/office/drawing/2014/main" id="{B2132117-E551-481D-83B1-81AEDF3EBA96}"/>
              </a:ext>
            </a:extLst>
          </p:cNvPr>
          <p:cNvSpPr txBox="1">
            <a:spLocks noChangeArrowheads="1"/>
          </p:cNvSpPr>
          <p:nvPr/>
        </p:nvSpPr>
        <p:spPr bwMode="auto">
          <a:xfrm>
            <a:off x="4572000" y="3622160"/>
            <a:ext cx="4320480" cy="1154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7" rIns="91433" bIns="45717">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第二章 </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p>
          <a:p>
            <a:pPr marL="0" marR="0" lvl="0" indent="0" algn="ctr" defTabSz="914400" rtl="0" eaLnBrk="1" fontAlgn="base" latinLnBrk="0" hangingPunct="1">
              <a:lnSpc>
                <a:spcPct val="100000"/>
              </a:lnSpc>
              <a:spcBef>
                <a:spcPts val="60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Linux</a:t>
            </a:r>
            <a:r>
              <a:rPr kumimoji="0" lang="zh-CN" altLang="en-US" sz="32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操作基础</a:t>
            </a:r>
            <a:endParaRPr kumimoji="0" lang="en-US" altLang="zh-CN" sz="32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149" name="Picture 27">
            <a:extLst>
              <a:ext uri="{FF2B5EF4-FFF2-40B4-BE49-F238E27FC236}">
                <a16:creationId xmlns:a16="http://schemas.microsoft.com/office/drawing/2014/main" id="{FB74E9E8-0D01-4AA2-8A4D-FC70EFC6D4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6886" r="43958"/>
          <a:stretch>
            <a:fillRect/>
          </a:stretch>
        </p:blipFill>
        <p:spPr bwMode="auto">
          <a:xfrm>
            <a:off x="-828600" y="3252888"/>
            <a:ext cx="5400600"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 Box 9">
            <a:extLst>
              <a:ext uri="{FF2B5EF4-FFF2-40B4-BE49-F238E27FC236}">
                <a16:creationId xmlns:a16="http://schemas.microsoft.com/office/drawing/2014/main" id="{366A8360-0009-48B3-8425-941E65EFDD0E}"/>
              </a:ext>
            </a:extLst>
          </p:cNvPr>
          <p:cNvSpPr txBox="1">
            <a:spLocks noChangeArrowheads="1"/>
          </p:cNvSpPr>
          <p:nvPr/>
        </p:nvSpPr>
        <p:spPr bwMode="auto">
          <a:xfrm>
            <a:off x="2450796" y="4310080"/>
            <a:ext cx="1823759" cy="707880"/>
          </a:xfrm>
          <a:prstGeom prst="rect">
            <a:avLst/>
          </a:prstGeom>
          <a:noFill/>
          <a:ln w="9525">
            <a:noFill/>
            <a:miter lim="800000"/>
            <a:headEnd/>
            <a:tailEnd/>
          </a:ln>
        </p:spPr>
        <p:txBody>
          <a:bodyPr wrap="square" lIns="91433" tIns="45717" rIns="91433" bIns="45717">
            <a:spAutoFit/>
          </a:bodyP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1200" cap="none" spc="0" normalizeH="0" baseline="0" noProof="0" dirty="0">
                <a:ln>
                  <a:noFill/>
                </a:ln>
                <a:solidFill>
                  <a:srgbClr val="000000">
                    <a:lumMod val="75000"/>
                    <a:lumOff val="25000"/>
                  </a:srgbClr>
                </a:solidFill>
                <a:effectLst/>
                <a:uLnTx/>
                <a:uFillTx/>
                <a:latin typeface="Broadway" pitchFamily="82" charset="0"/>
                <a:ea typeface="方正粗倩简体" pitchFamily="65" charset="-122"/>
                <a:cs typeface="+mn-cs"/>
              </a:rPr>
              <a:t>NO.1 </a:t>
            </a:r>
          </a:p>
          <a:p>
            <a:pPr marL="0" marR="0" lvl="0" indent="0" algn="ctr" defTabSz="914400" rtl="0" eaLnBrk="0" fontAlgn="base" latinLnBrk="0" hangingPunct="0">
              <a:lnSpc>
                <a:spcPct val="100000"/>
              </a:lnSpc>
              <a:spcBef>
                <a:spcPts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Broadway" panose="04040905080B02020502" pitchFamily="82" charset="0"/>
                <a:ea typeface="微软雅黑" pitchFamily="34" charset="-122"/>
                <a:cs typeface="Times New Roman" panose="02020603050405020304" pitchFamily="18" charset="0"/>
              </a:rPr>
              <a:t>操作基础</a:t>
            </a:r>
          </a:p>
        </p:txBody>
      </p:sp>
      <p:sp>
        <p:nvSpPr>
          <p:cNvPr id="6151" name="Text Box 10">
            <a:extLst>
              <a:ext uri="{FF2B5EF4-FFF2-40B4-BE49-F238E27FC236}">
                <a16:creationId xmlns:a16="http://schemas.microsoft.com/office/drawing/2014/main" id="{FB12D547-C9F9-4BD3-A1D1-DD7AB5B72C05}"/>
              </a:ext>
            </a:extLst>
          </p:cNvPr>
          <p:cNvSpPr txBox="1">
            <a:spLocks noChangeArrowheads="1"/>
          </p:cNvSpPr>
          <p:nvPr/>
        </p:nvSpPr>
        <p:spPr bwMode="auto">
          <a:xfrm>
            <a:off x="-99833" y="4609555"/>
            <a:ext cx="1821795" cy="78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7" rIns="91433" bIns="45717">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ts val="600"/>
              </a:spcBef>
              <a:spcAft>
                <a:spcPct val="0"/>
              </a:spcAft>
              <a:buClrTx/>
              <a:buSzTx/>
              <a:buFontTx/>
              <a:buNone/>
              <a:tabLst/>
              <a:defRPr/>
            </a:pPr>
            <a:r>
              <a:rPr kumimoji="0" lang="en-US" altLang="zh-CN" sz="2000" b="0" i="0" u="none" strike="noStrike" kern="1200" cap="none" spc="0" normalizeH="0" baseline="0" noProof="0" dirty="0">
                <a:ln>
                  <a:noFill/>
                </a:ln>
                <a:solidFill>
                  <a:srgbClr val="0066FF"/>
                </a:solidFill>
                <a:effectLst/>
                <a:uLnTx/>
                <a:uFillTx/>
                <a:latin typeface="Broadway" panose="04040905080B02020502" pitchFamily="82" charset="0"/>
                <a:ea typeface="方正粗倩简体"/>
                <a:cs typeface="方正粗倩简体"/>
              </a:rPr>
              <a:t>NO.2</a:t>
            </a:r>
          </a:p>
          <a:p>
            <a:pPr marL="0" marR="0" lvl="0" indent="0" algn="ctr" defTabSz="914400" rtl="0" eaLnBrk="0" fontAlgn="base" latinLnBrk="0" hangingPunct="0">
              <a:lnSpc>
                <a:spcPct val="100000"/>
              </a:lnSpc>
              <a:spcBef>
                <a:spcPts val="600"/>
              </a:spcBef>
              <a:spcAft>
                <a:spcPct val="0"/>
              </a:spcAft>
              <a:buClrTx/>
              <a:buSzTx/>
              <a:buFontTx/>
              <a:buNone/>
              <a:tabLst/>
              <a:defRPr/>
            </a:pPr>
            <a:r>
              <a:rPr kumimoji="0" lang="zh-CN" altLang="en-US" sz="2000" b="0" i="0" u="none" strike="noStrike" kern="1200" cap="none" spc="0" normalizeH="0" baseline="0" noProof="0" dirty="0">
                <a:ln>
                  <a:noFill/>
                </a:ln>
                <a:solidFill>
                  <a:srgbClr val="0066FF"/>
                </a:solidFill>
                <a:effectLst/>
                <a:uLnTx/>
                <a:uFillTx/>
                <a:latin typeface="Broadway" panose="04040905080B02020502" pitchFamily="82" charset="0"/>
                <a:ea typeface="方正粗倩简体"/>
                <a:cs typeface="方正粗倩简体"/>
              </a:rPr>
              <a:t>系统与安全</a:t>
            </a:r>
            <a:endPar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52" name="Text Box 11">
            <a:extLst>
              <a:ext uri="{FF2B5EF4-FFF2-40B4-BE49-F238E27FC236}">
                <a16:creationId xmlns:a16="http://schemas.microsoft.com/office/drawing/2014/main" id="{C2F49B22-B429-49BC-8B4D-DD7FBD83805B}"/>
              </a:ext>
            </a:extLst>
          </p:cNvPr>
          <p:cNvSpPr txBox="1">
            <a:spLocks noChangeArrowheads="1"/>
          </p:cNvSpPr>
          <p:nvPr/>
        </p:nvSpPr>
        <p:spPr bwMode="auto">
          <a:xfrm>
            <a:off x="1331640" y="5948348"/>
            <a:ext cx="1823757" cy="707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7" rIns="91433" bIns="45717">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6600"/>
                </a:solidFill>
                <a:effectLst/>
                <a:uLnTx/>
                <a:uFillTx/>
                <a:latin typeface="Broadway" panose="04040905080B02020502" pitchFamily="82" charset="0"/>
                <a:ea typeface="方正粗倩简体"/>
                <a:cs typeface="方正粗倩简体"/>
              </a:rPr>
              <a:t>NO.3</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6600"/>
                </a:solidFill>
                <a:effectLst/>
                <a:uLnTx/>
                <a:uFillTx/>
                <a:latin typeface="Broadway" panose="04040905080B02020502" pitchFamily="82" charset="0"/>
                <a:ea typeface="方正粗倩简体"/>
                <a:cs typeface="方正粗倩简体"/>
              </a:rPr>
              <a:t>网络服务</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 name="Rectangle 4">
            <a:extLst>
              <a:ext uri="{FF2B5EF4-FFF2-40B4-BE49-F238E27FC236}">
                <a16:creationId xmlns:a16="http://schemas.microsoft.com/office/drawing/2014/main" id="{28986AA3-AB86-40A6-B519-FC370F85CD07}"/>
              </a:ext>
            </a:extLst>
          </p:cNvPr>
          <p:cNvSpPr txBox="1">
            <a:spLocks noChangeArrowheads="1"/>
          </p:cNvSpPr>
          <p:nvPr/>
        </p:nvSpPr>
        <p:spPr bwMode="auto">
          <a:xfrm>
            <a:off x="5289936" y="5295916"/>
            <a:ext cx="3429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主讲人</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：刘西林</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fld id="{1F386AA7-D660-41A0-88D0-8B1466781745}" type="datetime2">
              <a:rPr kumimoji="0" lang="zh-CN" altLang="zh-CN"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t>2024年4月24日</a:t>
            </a:fld>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06994" y="1925543"/>
            <a:ext cx="7772400" cy="4114800"/>
          </a:xfrm>
        </p:spPr>
        <p:txBody>
          <a:bodyPr/>
          <a:lstStyle/>
          <a:p>
            <a:pPr marL="180000" lvl="1" indent="0" eaLnBrk="1" hangingPunct="1">
              <a:lnSpc>
                <a:spcPct val="120000"/>
              </a:lnSpc>
              <a:spcBef>
                <a:spcPts val="600"/>
              </a:spcBef>
              <a:buClr>
                <a:srgbClr val="0000FF"/>
              </a:buClr>
              <a:defRPr/>
            </a:pPr>
            <a:r>
              <a:rPr lang="en-US" altLang="zh-CN" dirty="0">
                <a:solidFill>
                  <a:srgbClr val="FF0000"/>
                </a:solidFill>
                <a:ea typeface="楷体_GB2312" pitchFamily="49" charset="-122"/>
              </a:rPr>
              <a:t> ls *.c </a:t>
            </a:r>
          </a:p>
          <a:p>
            <a:pPr marL="685800" lvl="2" indent="-342900" eaLnBrk="1" hangingPunct="1">
              <a:lnSpc>
                <a:spcPct val="120000"/>
              </a:lnSpc>
              <a:spcBef>
                <a:spcPts val="600"/>
              </a:spcBef>
              <a:buClr>
                <a:srgbClr val="0000FF"/>
              </a:buClr>
              <a:defRPr/>
            </a:pPr>
            <a:r>
              <a:rPr lang="zh-CN" altLang="en-US" dirty="0">
                <a:solidFill>
                  <a:srgbClr val="000000"/>
                </a:solidFill>
                <a:ea typeface="楷体_GB2312" pitchFamily="49" charset="-122"/>
              </a:rPr>
              <a:t>列出当前目录下的所有</a:t>
            </a:r>
            <a:r>
              <a:rPr lang="en-US" altLang="zh-CN" dirty="0">
                <a:solidFill>
                  <a:srgbClr val="000000"/>
                </a:solidFill>
                <a:ea typeface="楷体_GB2312" pitchFamily="49" charset="-122"/>
              </a:rPr>
              <a:t>C</a:t>
            </a:r>
            <a:r>
              <a:rPr lang="zh-CN" altLang="en-US" dirty="0">
                <a:solidFill>
                  <a:srgbClr val="000000"/>
                </a:solidFill>
                <a:ea typeface="楷体_GB2312" pitchFamily="49" charset="-122"/>
              </a:rPr>
              <a:t>语言源文件</a:t>
            </a:r>
          </a:p>
          <a:p>
            <a:pPr marL="180000" lvl="1" indent="0" eaLnBrk="1" hangingPunct="1">
              <a:lnSpc>
                <a:spcPct val="120000"/>
              </a:lnSpc>
              <a:spcBef>
                <a:spcPts val="600"/>
              </a:spcBef>
              <a:buClr>
                <a:srgbClr val="0000FF"/>
              </a:buClr>
              <a:defRPr/>
            </a:pPr>
            <a:r>
              <a:rPr lang="en-US" altLang="zh-CN" dirty="0">
                <a:solidFill>
                  <a:srgbClr val="FF0000"/>
                </a:solidFill>
                <a:ea typeface="楷体_GB2312" pitchFamily="49" charset="-122"/>
              </a:rPr>
              <a:t> ls test?.</a:t>
            </a:r>
            <a:r>
              <a:rPr lang="en-US" altLang="zh-CN" dirty="0" err="1">
                <a:solidFill>
                  <a:srgbClr val="FF0000"/>
                </a:solidFill>
                <a:ea typeface="楷体_GB2312" pitchFamily="49" charset="-122"/>
              </a:rPr>
              <a:t>dat</a:t>
            </a:r>
            <a:r>
              <a:rPr lang="en-US" altLang="zh-CN" dirty="0">
                <a:solidFill>
                  <a:srgbClr val="FF0000"/>
                </a:solidFill>
                <a:ea typeface="楷体_GB2312" pitchFamily="49" charset="-122"/>
              </a:rPr>
              <a:t> </a:t>
            </a:r>
          </a:p>
          <a:p>
            <a:pPr lvl="1">
              <a:lnSpc>
                <a:spcPct val="120000"/>
              </a:lnSpc>
              <a:spcBef>
                <a:spcPts val="600"/>
              </a:spcBef>
            </a:pPr>
            <a:r>
              <a:rPr lang="zh-CN" altLang="en-US" sz="2400" dirty="0">
                <a:solidFill>
                  <a:srgbClr val="000000"/>
                </a:solidFill>
                <a:ea typeface="楷体_GB2312" pitchFamily="49" charset="-122"/>
              </a:rPr>
              <a:t>列出当前目录下的以</a:t>
            </a:r>
            <a:r>
              <a:rPr lang="en-US" altLang="zh-CN" sz="2400" dirty="0">
                <a:solidFill>
                  <a:srgbClr val="000000"/>
                </a:solidFill>
                <a:ea typeface="楷体_GB2312" pitchFamily="49" charset="-122"/>
              </a:rPr>
              <a:t>test</a:t>
            </a:r>
            <a:r>
              <a:rPr lang="zh-CN" altLang="en-US" sz="2400" dirty="0">
                <a:solidFill>
                  <a:srgbClr val="000000"/>
                </a:solidFill>
                <a:ea typeface="楷体_GB2312" pitchFamily="49" charset="-122"/>
              </a:rPr>
              <a:t>开始的，随后一个字符是任意的</a:t>
            </a:r>
            <a:r>
              <a:rPr lang="en-US" altLang="zh-CN" sz="2400" dirty="0">
                <a:solidFill>
                  <a:srgbClr val="000000"/>
                </a:solidFill>
                <a:ea typeface="楷体_GB2312" pitchFamily="49" charset="-122"/>
              </a:rPr>
              <a:t>.</a:t>
            </a:r>
            <a:r>
              <a:rPr lang="en-US" altLang="zh-CN" sz="2400" dirty="0" err="1">
                <a:solidFill>
                  <a:srgbClr val="000000"/>
                </a:solidFill>
                <a:ea typeface="楷体_GB2312" pitchFamily="49" charset="-122"/>
              </a:rPr>
              <a:t>dat</a:t>
            </a:r>
            <a:r>
              <a:rPr lang="zh-CN" altLang="en-US" sz="2400" dirty="0">
                <a:solidFill>
                  <a:srgbClr val="000000"/>
                </a:solidFill>
                <a:ea typeface="楷体_GB2312" pitchFamily="49" charset="-122"/>
              </a:rPr>
              <a:t>文件</a:t>
            </a:r>
            <a:r>
              <a:rPr lang="zh-CN" altLang="en-US" sz="1800" dirty="0"/>
              <a:t> </a:t>
            </a:r>
          </a:p>
          <a:p>
            <a:pPr marL="180000" lvl="1" indent="0" eaLnBrk="1" hangingPunct="1">
              <a:lnSpc>
                <a:spcPct val="120000"/>
              </a:lnSpc>
              <a:spcBef>
                <a:spcPts val="600"/>
              </a:spcBef>
              <a:buClr>
                <a:srgbClr val="0000FF"/>
              </a:buClr>
              <a:defRPr/>
            </a:pPr>
            <a:r>
              <a:rPr lang="en-US" altLang="zh-CN" dirty="0">
                <a:solidFill>
                  <a:srgbClr val="FF0000"/>
                </a:solidFill>
                <a:ea typeface="楷体_GB2312" pitchFamily="49" charset="-122"/>
              </a:rPr>
              <a:t> ls [</a:t>
            </a:r>
            <a:r>
              <a:rPr lang="en-US" altLang="zh-CN" dirty="0" err="1">
                <a:solidFill>
                  <a:srgbClr val="FF0000"/>
                </a:solidFill>
                <a:ea typeface="楷体_GB2312" pitchFamily="49" charset="-122"/>
              </a:rPr>
              <a:t>abc</a:t>
            </a:r>
            <a:r>
              <a:rPr lang="en-US" altLang="zh-CN" dirty="0">
                <a:solidFill>
                  <a:srgbClr val="FF0000"/>
                </a:solidFill>
                <a:ea typeface="楷体_GB2312" pitchFamily="49" charset="-122"/>
              </a:rPr>
              <a:t>]* </a:t>
            </a:r>
          </a:p>
          <a:p>
            <a:pPr marL="685800" lvl="2" indent="-342900" eaLnBrk="1" hangingPunct="1">
              <a:lnSpc>
                <a:spcPct val="120000"/>
              </a:lnSpc>
              <a:spcBef>
                <a:spcPts val="600"/>
              </a:spcBef>
              <a:buClr>
                <a:srgbClr val="0000FF"/>
              </a:buClr>
              <a:defRPr/>
            </a:pPr>
            <a:r>
              <a:rPr lang="zh-CN" altLang="en-US" dirty="0">
                <a:solidFill>
                  <a:srgbClr val="000000"/>
                </a:solidFill>
                <a:ea typeface="楷体_GB2312" pitchFamily="49" charset="-122"/>
              </a:rPr>
              <a:t>列出当前目录下的首字符是</a:t>
            </a:r>
            <a:r>
              <a:rPr lang="en-US" altLang="zh-CN" dirty="0">
                <a:solidFill>
                  <a:srgbClr val="000000"/>
                </a:solidFill>
                <a:ea typeface="楷体_GB2312" pitchFamily="49" charset="-122"/>
              </a:rPr>
              <a:t>a</a:t>
            </a:r>
            <a:r>
              <a:rPr lang="zh-CN" altLang="en-US" dirty="0">
                <a:solidFill>
                  <a:srgbClr val="000000"/>
                </a:solidFill>
                <a:ea typeface="楷体_GB2312" pitchFamily="49" charset="-122"/>
              </a:rPr>
              <a:t>或</a:t>
            </a:r>
            <a:r>
              <a:rPr lang="en-US" altLang="zh-CN" dirty="0">
                <a:solidFill>
                  <a:srgbClr val="000000"/>
                </a:solidFill>
                <a:ea typeface="楷体_GB2312" pitchFamily="49" charset="-122"/>
              </a:rPr>
              <a:t>b</a:t>
            </a:r>
            <a:r>
              <a:rPr lang="zh-CN" altLang="en-US" dirty="0">
                <a:solidFill>
                  <a:srgbClr val="000000"/>
                </a:solidFill>
                <a:ea typeface="楷体_GB2312" pitchFamily="49" charset="-122"/>
              </a:rPr>
              <a:t>或</a:t>
            </a:r>
            <a:r>
              <a:rPr lang="en-US" altLang="zh-CN" dirty="0">
                <a:solidFill>
                  <a:srgbClr val="000000"/>
                </a:solidFill>
                <a:ea typeface="楷体_GB2312" pitchFamily="49" charset="-122"/>
              </a:rPr>
              <a:t>c</a:t>
            </a:r>
            <a:r>
              <a:rPr lang="zh-CN" altLang="en-US" dirty="0">
                <a:solidFill>
                  <a:srgbClr val="000000"/>
                </a:solidFill>
                <a:ea typeface="楷体_GB2312" pitchFamily="49" charset="-122"/>
              </a:rPr>
              <a:t>的所有文件 </a:t>
            </a:r>
          </a:p>
          <a:p>
            <a:pPr marL="180000" lvl="1" indent="0" eaLnBrk="1" hangingPunct="1">
              <a:lnSpc>
                <a:spcPct val="120000"/>
              </a:lnSpc>
              <a:spcBef>
                <a:spcPts val="600"/>
              </a:spcBef>
              <a:buClr>
                <a:srgbClr val="0000FF"/>
              </a:buClr>
              <a:defRPr/>
            </a:pPr>
            <a:r>
              <a:rPr lang="en-US" altLang="zh-CN" dirty="0">
                <a:solidFill>
                  <a:srgbClr val="FF0000"/>
                </a:solidFill>
                <a:ea typeface="楷体_GB2312" pitchFamily="49" charset="-122"/>
              </a:rPr>
              <a:t> ls [!</a:t>
            </a:r>
            <a:r>
              <a:rPr lang="en-US" altLang="zh-CN" dirty="0" err="1">
                <a:solidFill>
                  <a:srgbClr val="FF0000"/>
                </a:solidFill>
                <a:ea typeface="楷体_GB2312" pitchFamily="49" charset="-122"/>
              </a:rPr>
              <a:t>abc</a:t>
            </a:r>
            <a:r>
              <a:rPr lang="en-US" altLang="zh-CN" dirty="0">
                <a:solidFill>
                  <a:srgbClr val="FF0000"/>
                </a:solidFill>
                <a:ea typeface="楷体_GB2312" pitchFamily="49" charset="-122"/>
              </a:rPr>
              <a:t>]* </a:t>
            </a:r>
          </a:p>
          <a:p>
            <a:pPr lvl="1">
              <a:lnSpc>
                <a:spcPct val="120000"/>
              </a:lnSpc>
              <a:spcBef>
                <a:spcPts val="600"/>
              </a:spcBef>
            </a:pPr>
            <a:r>
              <a:rPr lang="zh-CN" altLang="en-US" sz="2400" dirty="0">
                <a:solidFill>
                  <a:srgbClr val="000000"/>
                </a:solidFill>
                <a:ea typeface="楷体_GB2312" pitchFamily="49" charset="-122"/>
              </a:rPr>
              <a:t>列出当前目录下的首字符不是</a:t>
            </a:r>
            <a:r>
              <a:rPr lang="en-US" altLang="zh-CN" sz="2400" dirty="0">
                <a:solidFill>
                  <a:srgbClr val="000000"/>
                </a:solidFill>
                <a:ea typeface="楷体_GB2312" pitchFamily="49" charset="-122"/>
              </a:rPr>
              <a:t>a</a:t>
            </a:r>
            <a:r>
              <a:rPr lang="zh-CN" altLang="en-US" sz="2400" dirty="0">
                <a:solidFill>
                  <a:srgbClr val="000000"/>
                </a:solidFill>
                <a:ea typeface="楷体_GB2312" pitchFamily="49" charset="-122"/>
              </a:rPr>
              <a:t>或</a:t>
            </a:r>
            <a:r>
              <a:rPr lang="en-US" altLang="zh-CN" sz="2400" dirty="0">
                <a:solidFill>
                  <a:srgbClr val="000000"/>
                </a:solidFill>
                <a:ea typeface="楷体_GB2312" pitchFamily="49" charset="-122"/>
              </a:rPr>
              <a:t>b</a:t>
            </a:r>
            <a:r>
              <a:rPr lang="zh-CN" altLang="en-US" sz="2400" dirty="0">
                <a:solidFill>
                  <a:srgbClr val="000000"/>
                </a:solidFill>
                <a:ea typeface="楷体_GB2312" pitchFamily="49" charset="-122"/>
              </a:rPr>
              <a:t>或</a:t>
            </a:r>
            <a:r>
              <a:rPr lang="en-US" altLang="zh-CN" sz="2400" dirty="0">
                <a:solidFill>
                  <a:srgbClr val="000000"/>
                </a:solidFill>
                <a:ea typeface="楷体_GB2312" pitchFamily="49" charset="-122"/>
              </a:rPr>
              <a:t>c</a:t>
            </a:r>
            <a:r>
              <a:rPr lang="zh-CN" altLang="en-US" sz="2400" dirty="0">
                <a:solidFill>
                  <a:srgbClr val="000000"/>
                </a:solidFill>
                <a:ea typeface="楷体_GB2312" pitchFamily="49" charset="-122"/>
              </a:rPr>
              <a:t>的所有文件</a:t>
            </a:r>
          </a:p>
        </p:txBody>
      </p:sp>
      <p:sp>
        <p:nvSpPr>
          <p:cNvPr id="4" name="标题 1">
            <a:extLst>
              <a:ext uri="{FF2B5EF4-FFF2-40B4-BE49-F238E27FC236}">
                <a16:creationId xmlns:a16="http://schemas.microsoft.com/office/drawing/2014/main" id="{208F619A-0E8F-4F69-B001-5B7514F7E7DC}"/>
              </a:ext>
            </a:extLst>
          </p:cNvPr>
          <p:cNvSpPr txBox="1">
            <a:spLocks/>
          </p:cNvSpPr>
          <p:nvPr/>
        </p:nvSpPr>
        <p:spPr bwMode="auto">
          <a:xfrm>
            <a:off x="1130301" y="404664"/>
            <a:ext cx="7793037" cy="83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a:t>五</a:t>
            </a:r>
            <a:r>
              <a:rPr lang="en-US" altLang="zh-CN"/>
              <a:t> Shell</a:t>
            </a:r>
            <a:r>
              <a:rPr lang="zh-CN" altLang="en-US"/>
              <a:t>元字符</a:t>
            </a:r>
            <a:endParaRPr lang="zh-CN" altLang="en-US" dirty="0"/>
          </a:p>
        </p:txBody>
      </p:sp>
      <p:sp>
        <p:nvSpPr>
          <p:cNvPr id="5" name="文本框 4">
            <a:extLst>
              <a:ext uri="{FF2B5EF4-FFF2-40B4-BE49-F238E27FC236}">
                <a16:creationId xmlns:a16="http://schemas.microsoft.com/office/drawing/2014/main" id="{72FDB8AF-8630-421D-BD64-1630B761727B}"/>
              </a:ext>
            </a:extLst>
          </p:cNvPr>
          <p:cNvSpPr txBox="1"/>
          <p:nvPr/>
        </p:nvSpPr>
        <p:spPr>
          <a:xfrm>
            <a:off x="1123497" y="1340768"/>
            <a:ext cx="4572000" cy="584775"/>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3200" b="0" i="0" u="none" strike="noStrike" kern="1200" cap="none" spc="0" normalizeH="0" baseline="0" noProof="0" dirty="0">
                <a:ln>
                  <a:noFill/>
                </a:ln>
                <a:solidFill>
                  <a:srgbClr val="000000"/>
                </a:solidFill>
                <a:effectLst/>
                <a:uLnTx/>
                <a:uFillTx/>
                <a:latin typeface="Tahoma" panose="020B0604030504040204" pitchFamily="34" charset="0"/>
                <a:ea typeface="楷体_GB2312"/>
                <a:cs typeface="+mn-cs"/>
              </a:rPr>
              <a:t>通配符使用举例</a:t>
            </a:r>
            <a:endParaRPr kumimoji="0" lang="en-US" altLang="zh-CN" sz="3200" b="0" i="0" u="none" strike="noStrike" kern="1200" cap="none" spc="0" normalizeH="0" baseline="0" noProof="0" dirty="0">
              <a:ln>
                <a:noFill/>
              </a:ln>
              <a:solidFill>
                <a:srgbClr val="000000"/>
              </a:solidFill>
              <a:effectLst/>
              <a:uLnTx/>
              <a:uFillTx/>
              <a:latin typeface="Tahoma" panose="020B0604030504040204" pitchFamily="34" charset="0"/>
              <a:ea typeface="楷体_GB2312"/>
              <a:cs typeface="+mn-cs"/>
            </a:endParaRPr>
          </a:p>
        </p:txBody>
      </p:sp>
    </p:spTree>
    <p:extLst>
      <p:ext uri="{BB962C8B-B14F-4D97-AF65-F5344CB8AC3E}">
        <p14:creationId xmlns:p14="http://schemas.microsoft.com/office/powerpoint/2010/main" val="14993116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graphicFrame>
        <p:nvGraphicFramePr>
          <p:cNvPr id="6" name="Group 107"/>
          <p:cNvGraphicFramePr>
            <a:graphicFrameLocks/>
          </p:cNvGraphicFramePr>
          <p:nvPr>
            <p:extLst>
              <p:ext uri="{D42A27DB-BD31-4B8C-83A1-F6EECF244321}">
                <p14:modId xmlns:p14="http://schemas.microsoft.com/office/powerpoint/2010/main" val="1001426640"/>
              </p:ext>
            </p:extLst>
          </p:nvPr>
        </p:nvGraphicFramePr>
        <p:xfrm>
          <a:off x="242019" y="1916832"/>
          <a:ext cx="8775005" cy="4663758"/>
        </p:xfrm>
        <a:graphic>
          <a:graphicData uri="http://schemas.openxmlformats.org/drawingml/2006/table">
            <a:tbl>
              <a:tblPr>
                <a:tableStyleId>{284E427A-3D55-4303-BF80-6455036E1DE7}</a:tableStyleId>
              </a:tblPr>
              <a:tblGrid>
                <a:gridCol w="884328">
                  <a:extLst>
                    <a:ext uri="{9D8B030D-6E8A-4147-A177-3AD203B41FA5}">
                      <a16:colId xmlns:a16="http://schemas.microsoft.com/office/drawing/2014/main" val="20000"/>
                    </a:ext>
                  </a:extLst>
                </a:gridCol>
                <a:gridCol w="2674117">
                  <a:extLst>
                    <a:ext uri="{9D8B030D-6E8A-4147-A177-3AD203B41FA5}">
                      <a16:colId xmlns:a16="http://schemas.microsoft.com/office/drawing/2014/main" val="20001"/>
                    </a:ext>
                  </a:extLst>
                </a:gridCol>
                <a:gridCol w="874574">
                  <a:extLst>
                    <a:ext uri="{9D8B030D-6E8A-4147-A177-3AD203B41FA5}">
                      <a16:colId xmlns:a16="http://schemas.microsoft.com/office/drawing/2014/main" val="20002"/>
                    </a:ext>
                  </a:extLst>
                </a:gridCol>
                <a:gridCol w="1539446">
                  <a:extLst>
                    <a:ext uri="{9D8B030D-6E8A-4147-A177-3AD203B41FA5}">
                      <a16:colId xmlns:a16="http://schemas.microsoft.com/office/drawing/2014/main" val="20003"/>
                    </a:ext>
                  </a:extLst>
                </a:gridCol>
                <a:gridCol w="2802540">
                  <a:extLst>
                    <a:ext uri="{9D8B030D-6E8A-4147-A177-3AD203B41FA5}">
                      <a16:colId xmlns:a16="http://schemas.microsoft.com/office/drawing/2014/main" val="20004"/>
                    </a:ext>
                  </a:extLst>
                </a:gridCol>
              </a:tblGrid>
              <a:tr h="4318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元字符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含义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类型 </a:t>
                      </a:r>
                      <a:endParaRPr kumimoji="0" lang="zh-CN" altLang="en-US"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举例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说明 </a:t>
                      </a:r>
                      <a:endParaRPr kumimoji="0" lang="zh-CN" altLang="en-US"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0"/>
                  </a:ext>
                </a:extLst>
              </a:tr>
              <a:tr h="3762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en-US" altLang="zh-CN" sz="1800" u="none" strike="noStrike" cap="none" normalizeH="0" baseline="0" dirty="0">
                          <a:ln>
                            <a:noFill/>
                          </a:ln>
                          <a:effectLst/>
                        </a:rPr>
                        <a:t>n</a:t>
                      </a:r>
                      <a:r>
                        <a:rPr kumimoji="0" lang="zh-CN" altLang="en-US" sz="1800" u="none" strike="noStrike" cap="none" normalizeH="0" baseline="0" dirty="0">
                          <a:ln>
                            <a:noFill/>
                          </a:ln>
                          <a:effectLst/>
                        </a:rPr>
                        <a:t>次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go\{2\}</a:t>
                      </a:r>
                      <a:r>
                        <a:rPr kumimoji="0" lang="en-US" altLang="zh-CN" sz="1800" u="none" strike="noStrike" cap="none" normalizeH="0" baseline="0" dirty="0" err="1">
                          <a:ln>
                            <a:noFill/>
                          </a:ln>
                          <a:effectLst/>
                        </a:rPr>
                        <a:t>gle</a:t>
                      </a:r>
                      <a:r>
                        <a:rPr kumimoji="0" lang="en-US" altLang="zh-CN" sz="1800" u="none" strike="noStrike" cap="none" normalizeH="0" baseline="0" dirty="0">
                          <a:ln>
                            <a:noFill/>
                          </a:ln>
                          <a:effectLst/>
                        </a:rPr>
                        <a:t> </a:t>
                      </a:r>
                      <a:endParaRPr kumimoji="0" lang="en-US" altLang="zh-CN"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1"/>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匹配最少</a:t>
                      </a:r>
                      <a:r>
                        <a:rPr kumimoji="0" lang="en-US" altLang="zh-CN" sz="1800" u="none" strike="noStrike" cap="none" normalizeH="0" baseline="0" dirty="0">
                          <a:ln>
                            <a:noFill/>
                          </a:ln>
                          <a:effectLst/>
                        </a:rPr>
                        <a:t>n</a:t>
                      </a:r>
                      <a:r>
                        <a:rPr kumimoji="0" lang="zh-CN" altLang="en-US" sz="1800" u="none" strike="noStrike" cap="none" normalizeH="0" baseline="0" dirty="0">
                          <a:ln>
                            <a:noFill/>
                          </a:ln>
                          <a:effectLst/>
                        </a:rPr>
                        <a:t>次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gooogle, goooogle …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2"/>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\{n,m\}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匹配</a:t>
                      </a:r>
                      <a:r>
                        <a:rPr kumimoji="0" lang="en-US" altLang="zh-CN" sz="1800" u="none" strike="noStrike" cap="none" normalizeH="0" baseline="0">
                          <a:ln>
                            <a:noFill/>
                          </a:ln>
                          <a:effectLst/>
                        </a:rPr>
                        <a:t>n</a:t>
                      </a:r>
                      <a:r>
                        <a:rPr kumimoji="0" lang="zh-CN" altLang="en-US" sz="1800" u="none" strike="noStrike" cap="none" normalizeH="0" baseline="0">
                          <a:ln>
                            <a:noFill/>
                          </a:ln>
                          <a:effectLst/>
                        </a:rPr>
                        <a:t>到</a:t>
                      </a:r>
                      <a:r>
                        <a:rPr kumimoji="0" lang="en-US" altLang="zh-CN" sz="1800" u="none" strike="noStrike" cap="none" normalizeH="0" baseline="0">
                          <a:ln>
                            <a:noFill/>
                          </a:ln>
                          <a:effectLst/>
                        </a:rPr>
                        <a:t>m</a:t>
                      </a:r>
                      <a:r>
                        <a:rPr kumimoji="0" lang="zh-CN" altLang="en-US" sz="1800" u="none" strike="noStrike" cap="none" normalizeH="0" baseline="0">
                          <a:ln>
                            <a:noFill/>
                          </a:ln>
                          <a:effectLst/>
                        </a:rPr>
                        <a:t>次 </a:t>
                      </a:r>
                      <a:endParaRPr kumimoji="0" lang="zh-CN" altLang="en-US"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go\{2,4\}gle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gooogle, goooogle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3"/>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en-US" altLang="zh-CN" sz="1800" u="none" strike="noStrike" cap="none" normalizeH="0" baseline="0" dirty="0">
                          <a:ln>
                            <a:noFill/>
                          </a:ln>
                          <a:effectLst/>
                        </a:rPr>
                        <a:t>n</a:t>
                      </a:r>
                      <a:r>
                        <a:rPr kumimoji="0" lang="zh-CN" altLang="en-US" sz="1800" u="none" strike="noStrike" cap="none" normalizeH="0" baseline="0" dirty="0">
                          <a:ln>
                            <a:noFill/>
                          </a:ln>
                          <a:effectLst/>
                        </a:rPr>
                        <a:t>次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4"/>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匹配最少</a:t>
                      </a:r>
                      <a:r>
                        <a:rPr kumimoji="0" lang="en-US" altLang="zh-CN" sz="1800" u="none" strike="noStrike" cap="none" normalizeH="0" baseline="0" dirty="0">
                          <a:ln>
                            <a:noFill/>
                          </a:ln>
                          <a:effectLst/>
                        </a:rPr>
                        <a:t>n</a:t>
                      </a:r>
                      <a:r>
                        <a:rPr kumimoji="0" lang="zh-CN" altLang="en-US" sz="1800" u="none" strike="noStrike" cap="none" normalizeH="0" baseline="0" dirty="0">
                          <a:ln>
                            <a:noFill/>
                          </a:ln>
                          <a:effectLst/>
                        </a:rPr>
                        <a:t>次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gooogle, goooogle …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5"/>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{n,m}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en-US" altLang="zh-CN" sz="1800" u="none" strike="noStrike" cap="none" normalizeH="0" baseline="0" dirty="0">
                          <a:ln>
                            <a:noFill/>
                          </a:ln>
                          <a:effectLst/>
                        </a:rPr>
                        <a:t>n</a:t>
                      </a:r>
                      <a:r>
                        <a:rPr kumimoji="0" lang="zh-CN" altLang="en-US" sz="1800" u="none" strike="noStrike" cap="none" normalizeH="0" baseline="0" dirty="0">
                          <a:ln>
                            <a:noFill/>
                          </a:ln>
                          <a:effectLst/>
                        </a:rPr>
                        <a:t>到</a:t>
                      </a:r>
                      <a:r>
                        <a:rPr kumimoji="0" lang="en-US" altLang="zh-CN" sz="1800" u="none" strike="noStrike" cap="none" normalizeH="0" baseline="0" dirty="0">
                          <a:ln>
                            <a:noFill/>
                          </a:ln>
                          <a:effectLst/>
                        </a:rPr>
                        <a:t>m</a:t>
                      </a:r>
                      <a:r>
                        <a:rPr kumimoji="0" lang="zh-CN" altLang="en-US" sz="1800" u="none" strike="noStrike" cap="none" normalizeH="0" baseline="0" dirty="0">
                          <a:ln>
                            <a:noFill/>
                          </a:ln>
                          <a:effectLst/>
                        </a:rPr>
                        <a:t>次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go{2,4}gle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gooogle, goooogle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6"/>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以或逻辑连接多个匹配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ERE </a:t>
                      </a:r>
                      <a:endParaRPr kumimoji="0" lang="en-US" altLang="zh-CN"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err="1">
                          <a:ln>
                            <a:noFill/>
                          </a:ln>
                          <a:effectLst/>
                        </a:rPr>
                        <a:t>good|bon</a:t>
                      </a:r>
                      <a:r>
                        <a:rPr kumimoji="0" lang="en-US" altLang="zh-CN" sz="1800" u="none" strike="noStrike" cap="none" normalizeH="0" baseline="0" dirty="0">
                          <a:ln>
                            <a:noFill/>
                          </a:ln>
                          <a:effectLst/>
                        </a:rPr>
                        <a:t> </a:t>
                      </a:r>
                      <a:endParaRPr kumimoji="0" lang="en-US" altLang="zh-CN"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匹配 </a:t>
                      </a:r>
                      <a:r>
                        <a:rPr kumimoji="0" lang="en-US" altLang="zh-CN" sz="1800" u="none" strike="noStrike" cap="none" normalizeH="0" baseline="0">
                          <a:ln>
                            <a:noFill/>
                          </a:ln>
                          <a:effectLst/>
                        </a:rPr>
                        <a:t>good </a:t>
                      </a:r>
                      <a:r>
                        <a:rPr kumimoji="0" lang="zh-CN" altLang="en-US" sz="1800" u="none" strike="noStrike" cap="none" normalizeH="0" baseline="0">
                          <a:ln>
                            <a:noFill/>
                          </a:ln>
                          <a:effectLst/>
                        </a:rPr>
                        <a:t>或 </a:t>
                      </a:r>
                      <a:r>
                        <a:rPr kumimoji="0" lang="en-US" altLang="zh-CN" sz="1800" u="none" strike="noStrike" cap="none" normalizeH="0" baseline="0">
                          <a:ln>
                            <a:noFill/>
                          </a:ln>
                          <a:effectLst/>
                        </a:rPr>
                        <a:t>bon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7"/>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转义字符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 </a:t>
                      </a:r>
                      <a:endParaRPr kumimoji="0" lang="en-US" altLang="zh-CN" sz="1800" b="0" i="0" u="none" strike="noStrike" cap="none" normalizeH="0" baseline="0" dirty="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55977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sp>
        <p:nvSpPr>
          <p:cNvPr id="7" name="内容占位符 2"/>
          <p:cNvSpPr txBox="1">
            <a:spLocks/>
          </p:cNvSpPr>
          <p:nvPr/>
        </p:nvSpPr>
        <p:spPr>
          <a:xfrm>
            <a:off x="457200" y="1600201"/>
            <a:ext cx="8229600" cy="532656"/>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mtClean="0"/>
              <a:t>POSIX RE </a:t>
            </a:r>
            <a:r>
              <a:rPr lang="zh-CN" altLang="en-US" smtClean="0"/>
              <a:t>用于</a:t>
            </a:r>
            <a:r>
              <a:rPr lang="zh-CN" altLang="en-US" smtClean="0">
                <a:solidFill>
                  <a:srgbClr val="FF0000"/>
                </a:solidFill>
              </a:rPr>
              <a:t>方括号之内</a:t>
            </a:r>
            <a:r>
              <a:rPr lang="zh-CN" altLang="en-US" smtClean="0"/>
              <a:t>的元字符</a:t>
            </a:r>
            <a:endParaRPr lang="zh-CN" altLang="en-US" dirty="0"/>
          </a:p>
        </p:txBody>
      </p:sp>
      <p:graphicFrame>
        <p:nvGraphicFramePr>
          <p:cNvPr id="9" name="Group 58"/>
          <p:cNvGraphicFramePr>
            <a:graphicFrameLocks/>
          </p:cNvGraphicFramePr>
          <p:nvPr>
            <p:extLst>
              <p:ext uri="{D42A27DB-BD31-4B8C-83A1-F6EECF244321}">
                <p14:modId xmlns:p14="http://schemas.microsoft.com/office/powerpoint/2010/main" val="1230965500"/>
              </p:ext>
            </p:extLst>
          </p:nvPr>
        </p:nvGraphicFramePr>
        <p:xfrm>
          <a:off x="409109" y="2488830"/>
          <a:ext cx="8496945" cy="3219922"/>
        </p:xfrm>
        <a:graphic>
          <a:graphicData uri="http://schemas.openxmlformats.org/drawingml/2006/table">
            <a:tbl>
              <a:tblPr>
                <a:tableStyleId>{284E427A-3D55-4303-BF80-6455036E1DE7}</a:tableStyleId>
              </a:tblPr>
              <a:tblGrid>
                <a:gridCol w="1008112">
                  <a:extLst>
                    <a:ext uri="{9D8B030D-6E8A-4147-A177-3AD203B41FA5}">
                      <a16:colId xmlns:a16="http://schemas.microsoft.com/office/drawing/2014/main" val="20000"/>
                    </a:ext>
                  </a:extLst>
                </a:gridCol>
                <a:gridCol w="3024336">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gridCol w="2736305">
                  <a:extLst>
                    <a:ext uri="{9D8B030D-6E8A-4147-A177-3AD203B41FA5}">
                      <a16:colId xmlns:a16="http://schemas.microsoft.com/office/drawing/2014/main" val="20004"/>
                    </a:ext>
                  </a:extLst>
                </a:gridCol>
              </a:tblGrid>
              <a:tr h="81787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元字符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含义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a:ln>
                            <a:noFill/>
                          </a:ln>
                          <a:effectLst/>
                        </a:rPr>
                        <a:t>类型 </a:t>
                      </a:r>
                      <a:endParaRPr kumimoji="0" lang="zh-CN" altLang="en-US"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a:ln>
                            <a:noFill/>
                          </a:ln>
                          <a:effectLst/>
                        </a:rPr>
                        <a:t>举例 </a:t>
                      </a:r>
                      <a:endParaRPr kumimoji="0" lang="zh-CN" altLang="en-US"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a:ln>
                            <a:noFill/>
                          </a:ln>
                          <a:effectLst/>
                        </a:rPr>
                        <a:t>说明 </a:t>
                      </a:r>
                      <a:endParaRPr kumimoji="0" lang="zh-CN" altLang="en-US" sz="20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0"/>
                  </a:ext>
                </a:extLst>
              </a:tr>
              <a:tr h="76630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非（仅用于启始字符）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BRE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a:ln>
                            <a:noFill/>
                          </a:ln>
                          <a:effectLst/>
                        </a:rPr>
                        <a:t>[^xyz] </a:t>
                      </a:r>
                      <a:endParaRPr kumimoji="0" lang="en-US" altLang="zh-CN"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匹配</a:t>
                      </a:r>
                      <a:r>
                        <a:rPr kumimoji="0" lang="en-US" altLang="zh-CN" sz="2000" u="none" strike="noStrike" cap="none" normalizeH="0" baseline="0" dirty="0" err="1">
                          <a:ln>
                            <a:noFill/>
                          </a:ln>
                          <a:effectLst/>
                        </a:rPr>
                        <a:t>xyz</a:t>
                      </a:r>
                      <a:r>
                        <a:rPr kumimoji="0" lang="zh-CN" altLang="en-US" sz="2000" u="none" strike="noStrike" cap="none" normalizeH="0" baseline="0" dirty="0">
                          <a:ln>
                            <a:noFill/>
                          </a:ln>
                          <a:effectLst/>
                        </a:rPr>
                        <a:t>之外的任意一个字符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1"/>
                  </a:ext>
                </a:extLst>
              </a:tr>
              <a:tr h="81787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用于指明字符范围</a:t>
                      </a:r>
                      <a:endParaRPr kumimoji="0" lang="en-US" altLang="zh-CN" sz="2000" u="none" strike="noStrike" cap="none" normalizeH="0" baseline="0" dirty="0">
                        <a:ln>
                          <a:noFill/>
                        </a:ln>
                        <a:effectLst/>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（不能是首字符和尾字符）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BRE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[a-zA-Z]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a:ln>
                            <a:noFill/>
                          </a:ln>
                          <a:effectLst/>
                        </a:rPr>
                        <a:t>匹配任意一个字母 </a:t>
                      </a:r>
                      <a:endParaRPr kumimoji="0" lang="zh-CN" altLang="en-US" sz="20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2"/>
                  </a:ext>
                </a:extLst>
              </a:tr>
              <a:tr h="81787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转义字符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a:ln>
                            <a:noFill/>
                          </a:ln>
                          <a:effectLst/>
                        </a:rPr>
                        <a:t>BRE </a:t>
                      </a:r>
                      <a:endParaRPr kumimoji="0" lang="en-US" altLang="zh-CN"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a:ln>
                            <a:noFill/>
                          </a:ln>
                          <a:effectLst/>
                        </a:rPr>
                        <a:t>[\.] </a:t>
                      </a:r>
                      <a:endParaRPr kumimoji="0" lang="en-US" altLang="zh-CN"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a:ln>
                            <a:noFill/>
                          </a:ln>
                          <a:effectLst/>
                        </a:rPr>
                        <a:t>.</a:t>
                      </a:r>
                      <a:endParaRPr kumimoji="0" lang="en-US" altLang="zh-CN" sz="2000" b="0" i="0" u="none" strike="noStrike" cap="none" normalizeH="0" baseline="0" dirty="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63630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 常用的文本文件提取命令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2504561482"/>
              </p:ext>
            </p:extLst>
          </p:nvPr>
        </p:nvGraphicFramePr>
        <p:xfrm>
          <a:off x="683568" y="1772816"/>
          <a:ext cx="8164586" cy="4498076"/>
        </p:xfrm>
        <a:graphic>
          <a:graphicData uri="http://schemas.openxmlformats.org/drawingml/2006/table">
            <a:tbl>
              <a:tblPr>
                <a:tableStyleId>{35758FB7-9AC5-4552-8A53-C91805E547FA}</a:tableStyleId>
              </a:tblPr>
              <a:tblGrid>
                <a:gridCol w="2031231">
                  <a:extLst>
                    <a:ext uri="{9D8B030D-6E8A-4147-A177-3AD203B41FA5}">
                      <a16:colId xmlns:a16="http://schemas.microsoft.com/office/drawing/2014/main" val="20000"/>
                    </a:ext>
                  </a:extLst>
                </a:gridCol>
                <a:gridCol w="6133355">
                  <a:extLst>
                    <a:ext uri="{9D8B030D-6E8A-4147-A177-3AD203B41FA5}">
                      <a16:colId xmlns:a16="http://schemas.microsoft.com/office/drawing/2014/main" val="20001"/>
                    </a:ext>
                  </a:extLst>
                </a:gridCol>
              </a:tblGrid>
              <a:tr h="50787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命令 </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功能</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extLst>
                  <a:ext uri="{0D108BD9-81ED-4DB2-BD59-A6C34878D82A}">
                    <a16:rowId xmlns:a16="http://schemas.microsoft.com/office/drawing/2014/main" val="10000"/>
                  </a:ext>
                </a:extLst>
              </a:tr>
              <a:tr h="57193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cat</a:t>
                      </a:r>
                      <a:r>
                        <a:rPr kumimoji="0" lang="zh-CN" altLang="en-US" sz="28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tac</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滚屏显示文本文件内容</a:t>
                      </a:r>
                    </a:p>
                  </a:txBody>
                  <a:tcPr horzOverflow="overflow"/>
                </a:tc>
                <a:extLst>
                  <a:ext uri="{0D108BD9-81ED-4DB2-BD59-A6C34878D82A}">
                    <a16:rowId xmlns:a16="http://schemas.microsoft.com/office/drawing/2014/main" val="10001"/>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more</a:t>
                      </a:r>
                      <a:r>
                        <a:rPr kumimoji="0" lang="zh-CN" altLang="en-US" sz="28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800" b="0" i="0" u="none" strike="noStrike" cap="none" normalizeH="0" baseline="0" dirty="0">
                          <a:ln>
                            <a:noFill/>
                          </a:ln>
                          <a:solidFill>
                            <a:schemeClr val="accent6">
                              <a:lumMod val="75000"/>
                            </a:schemeClr>
                          </a:solidFill>
                          <a:effectLst/>
                          <a:latin typeface="Arial" charset="0"/>
                          <a:ea typeface="宋体" charset="-122"/>
                        </a:rPr>
                        <a:t>less</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分屏显示文本文件内容</a:t>
                      </a:r>
                    </a:p>
                  </a:txBody>
                  <a:tcPr horzOverflow="overflow"/>
                </a:tc>
                <a:extLst>
                  <a:ext uri="{0D108BD9-81ED-4DB2-BD59-A6C34878D82A}">
                    <a16:rowId xmlns:a16="http://schemas.microsoft.com/office/drawing/2014/main" val="10002"/>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head</a:t>
                      </a:r>
                      <a:r>
                        <a:rPr kumimoji="0" lang="zh-CN" altLang="en-US" sz="28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800" b="0" i="0" u="none" strike="noStrike" cap="none" normalizeH="0" baseline="0" dirty="0">
                          <a:ln>
                            <a:noFill/>
                          </a:ln>
                          <a:solidFill>
                            <a:schemeClr val="accent6">
                              <a:lumMod val="75000"/>
                            </a:schemeClr>
                          </a:solidFill>
                          <a:effectLst/>
                          <a:latin typeface="Arial" charset="0"/>
                          <a:ea typeface="宋体" charset="-122"/>
                        </a:rPr>
                        <a:t>tail</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显示文本文件的前或后若干行</a:t>
                      </a:r>
                      <a:endParaRPr kumimoji="0" lang="en-US" altLang="zh-CN" sz="2800" b="0" i="0" u="none" strike="noStrike" cap="none" normalizeH="0" baseline="0" dirty="0">
                        <a:ln>
                          <a:noFill/>
                        </a:ln>
                        <a:solidFill>
                          <a:schemeClr val="tx1"/>
                        </a:solidFill>
                        <a:effectLst/>
                        <a:latin typeface="Arial" charset="0"/>
                        <a:ea typeface="宋体" charset="-122"/>
                      </a:endParaRPr>
                    </a:p>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（横向截取文本文件内容）</a:t>
                      </a:r>
                    </a:p>
                  </a:txBody>
                  <a:tcPr horzOverflow="overflow"/>
                </a:tc>
                <a:extLst>
                  <a:ext uri="{0D108BD9-81ED-4DB2-BD59-A6C34878D82A}">
                    <a16:rowId xmlns:a16="http://schemas.microsoft.com/office/drawing/2014/main" val="10003"/>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cut</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纵向切割出文本指定的部分</a:t>
                      </a:r>
                      <a:endParaRPr kumimoji="0" lang="en-US" altLang="zh-CN" sz="2800" b="0" i="0" u="none" strike="noStrike" cap="none" normalizeH="0" baseline="0" dirty="0">
                        <a:ln>
                          <a:noFill/>
                        </a:ln>
                        <a:solidFill>
                          <a:schemeClr val="tx1"/>
                        </a:solidFill>
                        <a:effectLst/>
                        <a:latin typeface="Arial" charset="0"/>
                        <a:ea typeface="宋体" charset="-122"/>
                      </a:endParaRPr>
                    </a:p>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（纵向截取文本文件内容）</a:t>
                      </a:r>
                    </a:p>
                  </a:txBody>
                  <a:tcPr horzOverflow="overflow"/>
                </a:tc>
                <a:extLst>
                  <a:ext uri="{0D108BD9-81ED-4DB2-BD59-A6C34878D82A}">
                    <a16:rowId xmlns:a16="http://schemas.microsoft.com/office/drawing/2014/main" val="10004"/>
                  </a:ext>
                </a:extLst>
              </a:tr>
              <a:tr h="52259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grep</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在文本文件中查找指定的字符串</a:t>
                      </a:r>
                      <a:endParaRPr kumimoji="0" lang="en-US" altLang="zh-CN" sz="2800" b="0" i="0" u="none" strike="noStrike" cap="none" normalizeH="0" baseline="0" dirty="0">
                        <a:ln>
                          <a:noFill/>
                        </a:ln>
                        <a:solidFill>
                          <a:schemeClr val="tx1"/>
                        </a:solidFill>
                        <a:effectLst/>
                        <a:latin typeface="Arial" charset="0"/>
                        <a:ea typeface="宋体" charset="-122"/>
                      </a:endParaRPr>
                    </a:p>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（按关键字</a:t>
                      </a:r>
                      <a:r>
                        <a:rPr lang="zh-CN" altLang="en-US" sz="2800" dirty="0"/>
                        <a:t>提</a:t>
                      </a:r>
                      <a:r>
                        <a:rPr kumimoji="0" lang="zh-CN" altLang="en-US" sz="2800" b="0" i="0" u="none" strike="noStrike" cap="none" normalizeH="0" baseline="0" dirty="0">
                          <a:ln>
                            <a:noFill/>
                          </a:ln>
                          <a:solidFill>
                            <a:schemeClr val="tx1"/>
                          </a:solidFill>
                          <a:effectLst/>
                          <a:latin typeface="Arial" charset="0"/>
                          <a:ea typeface="宋体" charset="-122"/>
                        </a:rPr>
                        <a:t>取文本文件中匹配的行）</a:t>
                      </a:r>
                    </a:p>
                  </a:txBody>
                  <a:tcPr horzOverflow="overflow"/>
                </a:tc>
                <a:extLst>
                  <a:ext uri="{0D108BD9-81ED-4DB2-BD59-A6C34878D82A}">
                    <a16:rowId xmlns:a16="http://schemas.microsoft.com/office/drawing/2014/main" val="10005"/>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文本显示命令举例</a:t>
            </a:r>
          </a:p>
        </p:txBody>
      </p:sp>
      <p:graphicFrame>
        <p:nvGraphicFramePr>
          <p:cNvPr id="8" name="内容占位符 7"/>
          <p:cNvGraphicFramePr>
            <a:graphicFrameLocks noGrp="1"/>
          </p:cNvGraphicFramePr>
          <p:nvPr>
            <p:ph idx="1"/>
            <p:extLst>
              <p:ext uri="{D42A27DB-BD31-4B8C-83A1-F6EECF244321}">
                <p14:modId xmlns:p14="http://schemas.microsoft.com/office/powerpoint/2010/main" val="3884828210"/>
              </p:ext>
            </p:extLst>
          </p:nvPr>
        </p:nvGraphicFramePr>
        <p:xfrm>
          <a:off x="611560" y="1412776"/>
          <a:ext cx="8229601" cy="5181600"/>
        </p:xfrm>
        <a:graphic>
          <a:graphicData uri="http://schemas.openxmlformats.org/drawingml/2006/table">
            <a:tbl>
              <a:tblPr firstRow="1" bandRow="1">
                <a:tableStyleId>{21E4AEA4-8DFA-4A89-87EB-49C32662AFE0}</a:tableStyleId>
              </a:tblPr>
              <a:tblGrid>
                <a:gridCol w="2952328">
                  <a:extLst>
                    <a:ext uri="{9D8B030D-6E8A-4147-A177-3AD203B41FA5}">
                      <a16:colId xmlns:a16="http://schemas.microsoft.com/office/drawing/2014/main" val="20000"/>
                    </a:ext>
                  </a:extLst>
                </a:gridCol>
                <a:gridCol w="5277273">
                  <a:extLst>
                    <a:ext uri="{9D8B030D-6E8A-4147-A177-3AD203B41FA5}">
                      <a16:colId xmlns:a16="http://schemas.microsoft.com/office/drawing/2014/main" val="20001"/>
                    </a:ext>
                  </a:extLst>
                </a:gridCol>
              </a:tblGrid>
              <a:tr h="370840">
                <a:tc>
                  <a:txBody>
                    <a:bodyPr/>
                    <a:lstStyle/>
                    <a:p>
                      <a:r>
                        <a:rPr lang="zh-CN" altLang="en-US" sz="2000" dirty="0">
                          <a:solidFill>
                            <a:srgbClr val="C00000"/>
                          </a:solidFill>
                        </a:rPr>
                        <a:t>命令</a:t>
                      </a:r>
                    </a:p>
                  </a:txBody>
                  <a:tcPr/>
                </a:tc>
                <a:tc>
                  <a:txBody>
                    <a:bodyPr/>
                    <a:lstStyle/>
                    <a:p>
                      <a:r>
                        <a:rPr lang="zh-CN" altLang="en-US" sz="2000" dirty="0">
                          <a:solidFill>
                            <a:srgbClr val="C00000"/>
                          </a:solidFill>
                        </a:rPr>
                        <a:t>举例</a:t>
                      </a:r>
                    </a:p>
                  </a:txBody>
                  <a:tcPr/>
                </a:tc>
                <a:extLst>
                  <a:ext uri="{0D108BD9-81ED-4DB2-BD59-A6C34878D82A}">
                    <a16:rowId xmlns:a16="http://schemas.microsoft.com/office/drawing/2014/main" val="10000"/>
                  </a:ext>
                </a:extLst>
              </a:tr>
              <a:tr h="370840">
                <a:tc>
                  <a:txBody>
                    <a:bodyPr/>
                    <a:lstStyle/>
                    <a:p>
                      <a:r>
                        <a:rPr lang="en-US" altLang="zh-CN" sz="2000" dirty="0"/>
                        <a:t>cat /etc/</a:t>
                      </a:r>
                      <a:r>
                        <a:rPr lang="en-US" altLang="zh-CN" sz="2000" dirty="0" err="1"/>
                        <a:t>passwd</a:t>
                      </a:r>
                      <a:endParaRPr lang="zh-CN" altLang="en-US" sz="2000" dirty="0"/>
                    </a:p>
                  </a:txBody>
                  <a:tcPr/>
                </a:tc>
                <a:tc>
                  <a:txBody>
                    <a:bodyPr/>
                    <a:lstStyle/>
                    <a:p>
                      <a:r>
                        <a:rPr lang="zh-CN" altLang="en-US" sz="2000" dirty="0"/>
                        <a:t>滚屏显示文件</a:t>
                      </a:r>
                      <a:r>
                        <a:rPr lang="en-US" altLang="zh-CN" sz="2000" dirty="0"/>
                        <a:t>/etc/</a:t>
                      </a:r>
                      <a:r>
                        <a:rPr lang="en-US" altLang="zh-CN" sz="2000" dirty="0" err="1"/>
                        <a:t>passwd</a:t>
                      </a:r>
                      <a:r>
                        <a:rPr lang="zh-CN" altLang="en-US" sz="2000" dirty="0"/>
                        <a:t>的内容</a:t>
                      </a:r>
                    </a:p>
                  </a:txBody>
                  <a:tcPr/>
                </a:tc>
                <a:extLst>
                  <a:ext uri="{0D108BD9-81ED-4DB2-BD59-A6C34878D82A}">
                    <a16:rowId xmlns:a16="http://schemas.microsoft.com/office/drawing/2014/main" val="10001"/>
                  </a:ext>
                </a:extLst>
              </a:tr>
              <a:tr h="370840">
                <a:tc>
                  <a:txBody>
                    <a:bodyPr/>
                    <a:lstStyle/>
                    <a:p>
                      <a:r>
                        <a:rPr lang="en-US" altLang="zh-CN" sz="2000" dirty="0"/>
                        <a:t>cat -n /etc/</a:t>
                      </a:r>
                      <a:r>
                        <a:rPr lang="en-US" altLang="zh-CN" sz="2000" dirty="0" err="1"/>
                        <a:t>passwd</a:t>
                      </a:r>
                      <a:endParaRPr lang="zh-CN" altLang="en-US" sz="2000" dirty="0"/>
                    </a:p>
                  </a:txBody>
                  <a:tcPr/>
                </a:tc>
                <a:tc>
                  <a:txBody>
                    <a:bodyPr/>
                    <a:lstStyle/>
                    <a:p>
                      <a:r>
                        <a:rPr lang="zh-CN" altLang="en-US" sz="2000" dirty="0"/>
                        <a:t>滚屏显示文件</a:t>
                      </a:r>
                      <a:r>
                        <a:rPr lang="en-US" altLang="zh-CN" sz="2000" dirty="0"/>
                        <a:t>/etc/</a:t>
                      </a:r>
                      <a:r>
                        <a:rPr lang="en-US" altLang="zh-CN" sz="2000" dirty="0" err="1"/>
                        <a:t>passwd</a:t>
                      </a:r>
                      <a:r>
                        <a:rPr lang="zh-CN" altLang="en-US" sz="2000" dirty="0"/>
                        <a:t>的内容，并显示行号</a:t>
                      </a:r>
                    </a:p>
                  </a:txBody>
                  <a:tcPr/>
                </a:tc>
                <a:extLst>
                  <a:ext uri="{0D108BD9-81ED-4DB2-BD59-A6C34878D82A}">
                    <a16:rowId xmlns:a16="http://schemas.microsoft.com/office/drawing/2014/main" val="10002"/>
                  </a:ext>
                </a:extLst>
              </a:tr>
              <a:tr h="370840">
                <a:tc>
                  <a:txBody>
                    <a:bodyPr/>
                    <a:lstStyle/>
                    <a:p>
                      <a:r>
                        <a:rPr lang="en-US" altLang="zh-CN" sz="2000" dirty="0"/>
                        <a:t>more /etc/</a:t>
                      </a:r>
                      <a:r>
                        <a:rPr lang="en-US" altLang="zh-CN" sz="2000" dirty="0" err="1"/>
                        <a:t>passwd</a:t>
                      </a:r>
                      <a:endParaRPr lang="zh-CN" altLang="en-US" sz="2000" dirty="0"/>
                    </a:p>
                  </a:txBody>
                  <a:tcPr/>
                </a:tc>
                <a:tc>
                  <a:txBody>
                    <a:bodyPr/>
                    <a:lstStyle/>
                    <a:p>
                      <a:r>
                        <a:rPr lang="zh-CN" altLang="en-US" sz="2000" dirty="0"/>
                        <a:t>分屏显示文件</a:t>
                      </a:r>
                      <a:r>
                        <a:rPr lang="en-US" altLang="zh-CN" sz="2000" dirty="0"/>
                        <a:t>/etc/</a:t>
                      </a:r>
                      <a:r>
                        <a:rPr lang="en-US" altLang="zh-CN" sz="2000" dirty="0" err="1"/>
                        <a:t>passwd</a:t>
                      </a:r>
                      <a:r>
                        <a:rPr lang="zh-CN" altLang="en-US" sz="2000" dirty="0"/>
                        <a:t>的内容（注意空格键、回车键和</a:t>
                      </a:r>
                      <a:r>
                        <a:rPr lang="en-US" altLang="zh-CN" sz="2000" dirty="0"/>
                        <a:t>q</a:t>
                      </a:r>
                      <a:r>
                        <a:rPr lang="zh-CN" altLang="en-US" sz="2000" dirty="0"/>
                        <a:t>的使用）</a:t>
                      </a:r>
                    </a:p>
                  </a:txBody>
                  <a:tcPr/>
                </a:tc>
                <a:extLst>
                  <a:ext uri="{0D108BD9-81ED-4DB2-BD59-A6C34878D82A}">
                    <a16:rowId xmlns:a16="http://schemas.microsoft.com/office/drawing/2014/main" val="10003"/>
                  </a:ext>
                </a:extLst>
              </a:tr>
              <a:tr h="370840">
                <a:tc>
                  <a:txBody>
                    <a:bodyPr/>
                    <a:lstStyle/>
                    <a:p>
                      <a:r>
                        <a:rPr lang="en-US" altLang="zh-CN" sz="2000" dirty="0"/>
                        <a:t>more +10 /etc/</a:t>
                      </a:r>
                      <a:r>
                        <a:rPr lang="en-US" altLang="zh-CN" sz="2000" dirty="0" err="1"/>
                        <a:t>passwd</a:t>
                      </a:r>
                      <a:endParaRPr lang="zh-CN" altLang="en-US" sz="2000" dirty="0"/>
                    </a:p>
                  </a:txBody>
                  <a:tcPr/>
                </a:tc>
                <a:tc>
                  <a:txBody>
                    <a:bodyPr/>
                    <a:lstStyle/>
                    <a:p>
                      <a:r>
                        <a:rPr lang="zh-CN" altLang="en-US" sz="2000" dirty="0"/>
                        <a:t>从第</a:t>
                      </a:r>
                      <a:r>
                        <a:rPr lang="en-US" altLang="zh-CN" sz="2000" dirty="0"/>
                        <a:t>10</a:t>
                      </a:r>
                      <a:r>
                        <a:rPr lang="zh-CN" altLang="en-US" sz="2000" dirty="0"/>
                        <a:t>行分屏显示文件</a:t>
                      </a:r>
                      <a:r>
                        <a:rPr lang="en-US" altLang="zh-CN" sz="2000" dirty="0"/>
                        <a:t>/etc/</a:t>
                      </a:r>
                      <a:r>
                        <a:rPr lang="en-US" altLang="zh-CN" sz="2000" dirty="0" err="1"/>
                        <a:t>passwd</a:t>
                      </a:r>
                      <a:r>
                        <a:rPr lang="zh-CN" altLang="en-US" sz="2000" dirty="0"/>
                        <a:t>的内容</a:t>
                      </a:r>
                    </a:p>
                  </a:txBody>
                  <a:tcPr/>
                </a:tc>
                <a:extLst>
                  <a:ext uri="{0D108BD9-81ED-4DB2-BD59-A6C34878D82A}">
                    <a16:rowId xmlns:a16="http://schemas.microsoft.com/office/drawing/2014/main" val="10004"/>
                  </a:ext>
                </a:extLst>
              </a:tr>
              <a:tr h="370840">
                <a:tc>
                  <a:txBody>
                    <a:bodyPr/>
                    <a:lstStyle/>
                    <a:p>
                      <a:r>
                        <a:rPr lang="en-US" altLang="zh-CN" sz="2000" dirty="0"/>
                        <a:t>less /etc/</a:t>
                      </a:r>
                      <a:r>
                        <a:rPr lang="en-US" altLang="zh-CN" sz="2000" dirty="0" err="1"/>
                        <a:t>passwd</a:t>
                      </a:r>
                      <a:endParaRPr lang="zh-CN" altLang="en-US" sz="2000" dirty="0"/>
                    </a:p>
                  </a:txBody>
                  <a:tcPr/>
                </a:tc>
                <a:tc>
                  <a:txBody>
                    <a:bodyPr/>
                    <a:lstStyle/>
                    <a:p>
                      <a:r>
                        <a:rPr lang="zh-CN" altLang="en-US" sz="2000" dirty="0"/>
                        <a:t>分屏显示文件</a:t>
                      </a:r>
                      <a:r>
                        <a:rPr lang="en-US" altLang="zh-CN" sz="2000" dirty="0"/>
                        <a:t>/etc/</a:t>
                      </a:r>
                      <a:r>
                        <a:rPr lang="en-US" altLang="zh-CN" sz="2000" dirty="0" err="1"/>
                        <a:t>passwd</a:t>
                      </a:r>
                      <a:r>
                        <a:rPr lang="zh-CN" altLang="en-US" sz="2000" dirty="0"/>
                        <a:t>的内容（注意空格键、回车键、</a:t>
                      </a:r>
                      <a:r>
                        <a:rPr lang="en-US" altLang="zh-CN" sz="2000" dirty="0" err="1"/>
                        <a:t>PgDn</a:t>
                      </a:r>
                      <a:r>
                        <a:rPr lang="zh-CN" altLang="en-US" sz="2000" dirty="0"/>
                        <a:t>键、</a:t>
                      </a:r>
                      <a:r>
                        <a:rPr lang="en-US" altLang="zh-CN" sz="2000" dirty="0" err="1"/>
                        <a:t>PgUp</a:t>
                      </a:r>
                      <a:r>
                        <a:rPr lang="zh-CN" altLang="en-US" sz="2000" dirty="0"/>
                        <a:t>键和</a:t>
                      </a:r>
                      <a:r>
                        <a:rPr lang="en-US" altLang="zh-CN" sz="2000" dirty="0"/>
                        <a:t>q</a:t>
                      </a:r>
                      <a:r>
                        <a:rPr lang="zh-CN" altLang="en-US" sz="2000" dirty="0"/>
                        <a:t>的使用）</a:t>
                      </a:r>
                    </a:p>
                  </a:txBody>
                  <a:tcPr/>
                </a:tc>
                <a:extLst>
                  <a:ext uri="{0D108BD9-81ED-4DB2-BD59-A6C34878D82A}">
                    <a16:rowId xmlns:a16="http://schemas.microsoft.com/office/drawing/2014/main" val="10005"/>
                  </a:ext>
                </a:extLst>
              </a:tr>
              <a:tr h="370840">
                <a:tc>
                  <a:txBody>
                    <a:bodyPr/>
                    <a:lstStyle/>
                    <a:p>
                      <a:r>
                        <a:rPr lang="en-US" altLang="zh-CN" sz="2000" dirty="0"/>
                        <a:t>head -4 </a:t>
                      </a:r>
                      <a:r>
                        <a:rPr lang="en-US" altLang="zh-CN" sz="2000" dirty="0" err="1"/>
                        <a:t>myalllist</a:t>
                      </a:r>
                      <a:endParaRPr lang="zh-CN" altLang="en-US" sz="2000" dirty="0"/>
                    </a:p>
                  </a:txBody>
                  <a:tcPr/>
                </a:tc>
                <a:tc>
                  <a:txBody>
                    <a:bodyPr/>
                    <a:lstStyle/>
                    <a:p>
                      <a:r>
                        <a:rPr lang="zh-CN" altLang="en-US" sz="2000" dirty="0"/>
                        <a:t>显示文件</a:t>
                      </a:r>
                      <a:r>
                        <a:rPr lang="en-US" altLang="zh-CN" sz="2000" dirty="0" err="1"/>
                        <a:t>myalllist</a:t>
                      </a:r>
                      <a:r>
                        <a:rPr lang="zh-CN" altLang="en-US" sz="2000" dirty="0"/>
                        <a:t>前</a:t>
                      </a:r>
                      <a:r>
                        <a:rPr lang="en-US" altLang="zh-CN" sz="2000" dirty="0"/>
                        <a:t>4</a:t>
                      </a:r>
                      <a:r>
                        <a:rPr lang="zh-CN" altLang="en-US" sz="2000" dirty="0"/>
                        <a:t>行的内容</a:t>
                      </a:r>
                    </a:p>
                  </a:txBody>
                  <a:tcPr/>
                </a:tc>
                <a:extLst>
                  <a:ext uri="{0D108BD9-81ED-4DB2-BD59-A6C34878D82A}">
                    <a16:rowId xmlns:a16="http://schemas.microsoft.com/office/drawing/2014/main" val="10006"/>
                  </a:ext>
                </a:extLst>
              </a:tr>
              <a:tr h="370840">
                <a:tc>
                  <a:txBody>
                    <a:bodyPr/>
                    <a:lstStyle/>
                    <a:p>
                      <a:r>
                        <a:rPr lang="en-US" altLang="zh-CN" sz="2000" dirty="0"/>
                        <a:t>tail -4 </a:t>
                      </a:r>
                      <a:r>
                        <a:rPr lang="en-US" altLang="zh-CN" sz="2000" dirty="0" err="1"/>
                        <a:t>myalllist</a:t>
                      </a:r>
                      <a:endParaRPr lang="zh-CN" altLang="en-US" sz="2000" dirty="0"/>
                    </a:p>
                  </a:txBody>
                  <a:tcPr/>
                </a:tc>
                <a:tc>
                  <a:txBody>
                    <a:bodyPr/>
                    <a:lstStyle/>
                    <a:p>
                      <a:r>
                        <a:rPr lang="zh-CN" altLang="en-US" sz="2000" dirty="0"/>
                        <a:t>显示文件</a:t>
                      </a:r>
                      <a:r>
                        <a:rPr lang="en-US" altLang="zh-CN" sz="2000" dirty="0" err="1"/>
                        <a:t>myalllist</a:t>
                      </a:r>
                      <a:r>
                        <a:rPr lang="zh-CN" altLang="en-US" sz="2000" dirty="0"/>
                        <a:t>后</a:t>
                      </a:r>
                      <a:r>
                        <a:rPr lang="en-US" altLang="zh-CN" sz="2000" dirty="0"/>
                        <a:t>4</a:t>
                      </a:r>
                      <a:r>
                        <a:rPr lang="zh-CN" altLang="en-US" sz="2000" dirty="0"/>
                        <a:t>行的内容</a:t>
                      </a:r>
                    </a:p>
                  </a:txBody>
                  <a:tcPr/>
                </a:tc>
                <a:extLst>
                  <a:ext uri="{0D108BD9-81ED-4DB2-BD59-A6C34878D82A}">
                    <a16:rowId xmlns:a16="http://schemas.microsoft.com/office/drawing/2014/main" val="10007"/>
                  </a:ext>
                </a:extLst>
              </a:tr>
              <a:tr h="370840">
                <a:tc>
                  <a:txBody>
                    <a:bodyPr/>
                    <a:lstStyle/>
                    <a:p>
                      <a:r>
                        <a:rPr lang="en-US" altLang="zh-CN" sz="2000" dirty="0"/>
                        <a:t>tail +10 </a:t>
                      </a:r>
                      <a:r>
                        <a:rPr lang="en-US" altLang="zh-CN" sz="2000" dirty="0" err="1"/>
                        <a:t>myalllist</a:t>
                      </a:r>
                      <a:endParaRPr lang="zh-CN" altLang="en-US" sz="2000" dirty="0"/>
                    </a:p>
                  </a:txBody>
                  <a:tcPr/>
                </a:tc>
                <a:tc>
                  <a:txBody>
                    <a:bodyPr/>
                    <a:lstStyle/>
                    <a:p>
                      <a:r>
                        <a:rPr lang="zh-CN" altLang="en-US" sz="2000" dirty="0"/>
                        <a:t>显示文件</a:t>
                      </a:r>
                      <a:r>
                        <a:rPr lang="en-US" altLang="zh-CN" sz="2000" dirty="0" err="1"/>
                        <a:t>myalllist</a:t>
                      </a:r>
                      <a:r>
                        <a:rPr lang="zh-CN" altLang="en-US" sz="2000" dirty="0"/>
                        <a:t>从</a:t>
                      </a:r>
                      <a:r>
                        <a:rPr lang="en-US" altLang="zh-CN" sz="2000" dirty="0"/>
                        <a:t>10</a:t>
                      </a:r>
                      <a:r>
                        <a:rPr lang="zh-CN" altLang="en-US" sz="2000" dirty="0"/>
                        <a:t>行开始到文件尾的内容</a:t>
                      </a:r>
                    </a:p>
                  </a:txBody>
                  <a:tcPr/>
                </a:tc>
                <a:extLst>
                  <a:ext uri="{0D108BD9-81ED-4DB2-BD59-A6C34878D82A}">
                    <a16:rowId xmlns:a16="http://schemas.microsoft.com/office/drawing/2014/main" val="10008"/>
                  </a:ext>
                </a:extLst>
              </a:tr>
              <a:tr h="370840">
                <a:tc>
                  <a:txBody>
                    <a:bodyPr/>
                    <a:lstStyle/>
                    <a:p>
                      <a:r>
                        <a:rPr lang="en-US" altLang="zh-CN" sz="2000" dirty="0"/>
                        <a:t>tail -f /</a:t>
                      </a:r>
                      <a:r>
                        <a:rPr lang="en-US" altLang="zh-CN" sz="2000" dirty="0" err="1"/>
                        <a:t>var</a:t>
                      </a:r>
                      <a:r>
                        <a:rPr lang="en-US" altLang="zh-CN" sz="2000" dirty="0"/>
                        <a:t>/log/messages</a:t>
                      </a:r>
                      <a:endParaRPr lang="zh-CN" altLang="en-US" sz="2000" dirty="0"/>
                    </a:p>
                  </a:txBody>
                  <a:tcPr/>
                </a:tc>
                <a:tc>
                  <a:txBody>
                    <a:bodyPr/>
                    <a:lstStyle/>
                    <a:p>
                      <a:r>
                        <a:rPr lang="zh-CN" altLang="en-US" sz="2000" dirty="0"/>
                        <a:t>跟踪显示不断增长的文件结尾内容（通常用于显示日志文件）</a:t>
                      </a:r>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cat</a:t>
            </a:r>
            <a:r>
              <a:rPr lang="zh-CN" altLang="en-US"/>
              <a:t>命令</a:t>
            </a:r>
          </a:p>
        </p:txBody>
      </p:sp>
      <p:sp>
        <p:nvSpPr>
          <p:cNvPr id="4" name="内容占位符 3"/>
          <p:cNvSpPr>
            <a:spLocks noGrp="1"/>
          </p:cNvSpPr>
          <p:nvPr>
            <p:ph idx="1"/>
          </p:nvPr>
        </p:nvSpPr>
        <p:spPr>
          <a:xfrm>
            <a:off x="971600" y="1556792"/>
            <a:ext cx="7772400" cy="4114800"/>
          </a:xfrm>
        </p:spPr>
        <p:txBody>
          <a:bodyPr/>
          <a:lstStyle/>
          <a:p>
            <a:r>
              <a:rPr lang="zh-CN" altLang="en-US" dirty="0"/>
              <a:t>功能：</a:t>
            </a:r>
            <a:r>
              <a:rPr lang="zh-CN" altLang="zh-CN" sz="3200" dirty="0">
                <a:ea typeface="黑体" panose="02010609060101010101" pitchFamily="49" charset="-122"/>
              </a:rPr>
              <a:t>显示文件内容</a:t>
            </a:r>
          </a:p>
          <a:p>
            <a:r>
              <a:rPr lang="zh-CN" altLang="en-US" dirty="0"/>
              <a:t>格式：</a:t>
            </a:r>
            <a:r>
              <a:rPr dirty="0"/>
              <a:t>cat [</a:t>
            </a:r>
            <a:r>
              <a:rPr dirty="0" err="1"/>
              <a:t>选项</a:t>
            </a:r>
            <a:r>
              <a:rPr dirty="0"/>
              <a:t>] [</a:t>
            </a:r>
            <a:r>
              <a:rPr dirty="0" err="1"/>
              <a:t>文件名</a:t>
            </a:r>
            <a:r>
              <a:rPr dirty="0"/>
              <a:t>]</a:t>
            </a:r>
          </a:p>
          <a:p>
            <a:r>
              <a:rPr lang="zh-CN" altLang="en-US" dirty="0"/>
              <a:t>命令所在路径：/bin/cat （所有用户）</a:t>
            </a:r>
          </a:p>
          <a:p>
            <a:r>
              <a:rPr lang="zh-CN" altLang="en-US" dirty="0">
                <a:sym typeface="+mn-ea"/>
              </a:rPr>
              <a:t>选项：</a:t>
            </a:r>
            <a:endParaRPr lang="en-US" altLang="zh-CN" dirty="0">
              <a:sym typeface="+mn-ea"/>
            </a:endParaRPr>
          </a:p>
          <a:p>
            <a:pPr lvl="1">
              <a:spcBef>
                <a:spcPts val="600"/>
              </a:spcBef>
            </a:pPr>
            <a:r>
              <a:rPr lang="zh-CN" altLang="zh-CN" sz="2400" dirty="0">
                <a:solidFill>
                  <a:srgbClr val="FF0000"/>
                </a:solidFill>
                <a:sym typeface="+mn-ea"/>
              </a:rPr>
              <a:t>-n 显示行号</a:t>
            </a:r>
            <a:r>
              <a:rPr lang="zh-CN" altLang="en-US" sz="2400" dirty="0">
                <a:sym typeface="+mn-ea"/>
              </a:rPr>
              <a:t>，连同空白行也会有行号</a:t>
            </a:r>
            <a:endParaRPr lang="en-US" altLang="zh-CN" sz="2400" dirty="0">
              <a:sym typeface="+mn-ea"/>
            </a:endParaRPr>
          </a:p>
          <a:p>
            <a:pPr lvl="1">
              <a:spcBef>
                <a:spcPts val="600"/>
              </a:spcBef>
            </a:pPr>
            <a:r>
              <a:rPr lang="en-US" altLang="zh-CN" sz="2400" dirty="0">
                <a:solidFill>
                  <a:srgbClr val="FF0000"/>
                </a:solidFill>
                <a:sym typeface="+mn-ea"/>
              </a:rPr>
              <a:t>-b </a:t>
            </a:r>
            <a:r>
              <a:rPr lang="zh-CN" altLang="en-US" sz="2400" dirty="0">
                <a:solidFill>
                  <a:srgbClr val="FF0000"/>
                </a:solidFill>
                <a:sym typeface="+mn-ea"/>
              </a:rPr>
              <a:t>列出行号</a:t>
            </a:r>
            <a:r>
              <a:rPr lang="zh-CN" altLang="en-US" sz="2400" dirty="0">
                <a:sym typeface="+mn-ea"/>
              </a:rPr>
              <a:t>，针对非空白行显示行号，</a:t>
            </a:r>
            <a:r>
              <a:rPr lang="zh-CN" altLang="en-US" sz="2400" dirty="0">
                <a:solidFill>
                  <a:srgbClr val="FF0000"/>
                </a:solidFill>
                <a:sym typeface="+mn-ea"/>
              </a:rPr>
              <a:t>空白行不标行号</a:t>
            </a:r>
            <a:endParaRPr lang="zh-CN" altLang="zh-CN" dirty="0">
              <a:solidFill>
                <a:srgbClr val="FF0000"/>
              </a:solidFill>
              <a:ea typeface="黑体" panose="02010609060101010101" pitchFamily="49" charset="-122"/>
              <a:sym typeface="+mn-ea"/>
            </a:endParaRPr>
          </a:p>
          <a:p>
            <a:pPr marL="0" indent="0">
              <a:buNone/>
            </a:pPr>
            <a:r>
              <a:rPr lang="zh-CN" altLang="en-US" dirty="0">
                <a:solidFill>
                  <a:srgbClr val="FF0000"/>
                </a:solidFill>
              </a:rPr>
              <a:t>注：（如果内容超过一个屏幕，会滚屏显示到最后一屏）</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a:t>
            </a:r>
            <a:r>
              <a:rPr lang="zh-CN" altLang="en-US" dirty="0"/>
              <a:t>命令举例</a:t>
            </a:r>
          </a:p>
        </p:txBody>
      </p:sp>
      <p:pic>
        <p:nvPicPr>
          <p:cNvPr id="4" name="图片 3">
            <a:extLst>
              <a:ext uri="{FF2B5EF4-FFF2-40B4-BE49-F238E27FC236}">
                <a16:creationId xmlns:a16="http://schemas.microsoft.com/office/drawing/2014/main" id="{511218BD-72A0-4E6E-B486-73C12AC0CC7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79044" y="1382109"/>
            <a:ext cx="7920880" cy="5273902"/>
          </a:xfrm>
          <a:prstGeom prst="rect">
            <a:avLst/>
          </a:prstGeom>
        </p:spPr>
      </p:pic>
      <p:cxnSp>
        <p:nvCxnSpPr>
          <p:cNvPr id="7" name="直接连接符 6">
            <a:extLst>
              <a:ext uri="{FF2B5EF4-FFF2-40B4-BE49-F238E27FC236}">
                <a16:creationId xmlns:a16="http://schemas.microsoft.com/office/drawing/2014/main" id="{E3B14EA1-86EB-4749-81B6-56CCDD3B1226}"/>
              </a:ext>
            </a:extLst>
          </p:cNvPr>
          <p:cNvCxnSpPr/>
          <p:nvPr/>
        </p:nvCxnSpPr>
        <p:spPr bwMode="auto">
          <a:xfrm>
            <a:off x="3471242" y="1662476"/>
            <a:ext cx="1820838"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箭头连接符 7">
            <a:extLst>
              <a:ext uri="{FF2B5EF4-FFF2-40B4-BE49-F238E27FC236}">
                <a16:creationId xmlns:a16="http://schemas.microsoft.com/office/drawing/2014/main" id="{FBB9F805-49DF-42CD-82B8-12775573A787}"/>
              </a:ext>
            </a:extLst>
          </p:cNvPr>
          <p:cNvCxnSpPr>
            <a:cxnSpLocks/>
          </p:cNvCxnSpPr>
          <p:nvPr/>
        </p:nvCxnSpPr>
        <p:spPr bwMode="auto">
          <a:xfrm flipH="1" flipV="1">
            <a:off x="4572000" y="1681642"/>
            <a:ext cx="1491530" cy="1171294"/>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文本框 9">
            <a:extLst>
              <a:ext uri="{FF2B5EF4-FFF2-40B4-BE49-F238E27FC236}">
                <a16:creationId xmlns:a16="http://schemas.microsoft.com/office/drawing/2014/main" id="{497B90A9-9924-4787-879B-10D8F46DD675}"/>
              </a:ext>
            </a:extLst>
          </p:cNvPr>
          <p:cNvSpPr txBox="1"/>
          <p:nvPr/>
        </p:nvSpPr>
        <p:spPr>
          <a:xfrm>
            <a:off x="5829058" y="2852936"/>
            <a:ext cx="2559366" cy="707886"/>
          </a:xfrm>
          <a:prstGeom prst="rect">
            <a:avLst/>
          </a:prstGeom>
          <a:noFill/>
        </p:spPr>
        <p:txBody>
          <a:bodyPr wrap="square" rtlCol="0">
            <a:spAutoFit/>
          </a:bodyPr>
          <a:lstStyle/>
          <a:p>
            <a:r>
              <a:rPr lang="zh-CN" altLang="en-US" sz="2000" dirty="0">
                <a:solidFill>
                  <a:srgbClr val="FF0000"/>
                </a:solidFill>
              </a:rPr>
              <a:t>查看内容显示行号（包含空白行）</a:t>
            </a:r>
          </a:p>
        </p:txBody>
      </p:sp>
      <p:cxnSp>
        <p:nvCxnSpPr>
          <p:cNvPr id="22" name="直接连接符 21">
            <a:extLst>
              <a:ext uri="{FF2B5EF4-FFF2-40B4-BE49-F238E27FC236}">
                <a16:creationId xmlns:a16="http://schemas.microsoft.com/office/drawing/2014/main" id="{AAD18356-286D-49F9-933C-11209C5C9042}"/>
              </a:ext>
            </a:extLst>
          </p:cNvPr>
          <p:cNvCxnSpPr/>
          <p:nvPr/>
        </p:nvCxnSpPr>
        <p:spPr bwMode="auto">
          <a:xfrm>
            <a:off x="3530966" y="4285431"/>
            <a:ext cx="1820838"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a:extLst>
              <a:ext uri="{FF2B5EF4-FFF2-40B4-BE49-F238E27FC236}">
                <a16:creationId xmlns:a16="http://schemas.microsoft.com/office/drawing/2014/main" id="{4179FDF9-C99B-491B-88ED-5D38C0996A1C}"/>
              </a:ext>
            </a:extLst>
          </p:cNvPr>
          <p:cNvCxnSpPr>
            <a:cxnSpLocks/>
          </p:cNvCxnSpPr>
          <p:nvPr/>
        </p:nvCxnSpPr>
        <p:spPr bwMode="auto">
          <a:xfrm flipH="1" flipV="1">
            <a:off x="4683094" y="4304597"/>
            <a:ext cx="1473082" cy="1413330"/>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a:extLst>
              <a:ext uri="{FF2B5EF4-FFF2-40B4-BE49-F238E27FC236}">
                <a16:creationId xmlns:a16="http://schemas.microsoft.com/office/drawing/2014/main" id="{FF225A38-A4CD-4A0A-8F7A-135B7817621F}"/>
              </a:ext>
            </a:extLst>
          </p:cNvPr>
          <p:cNvSpPr txBox="1"/>
          <p:nvPr/>
        </p:nvSpPr>
        <p:spPr>
          <a:xfrm>
            <a:off x="6123932" y="5501865"/>
            <a:ext cx="2264491" cy="707886"/>
          </a:xfrm>
          <a:prstGeom prst="rect">
            <a:avLst/>
          </a:prstGeom>
          <a:noFill/>
        </p:spPr>
        <p:txBody>
          <a:bodyPr wrap="square" rtlCol="0">
            <a:spAutoFit/>
          </a:bodyPr>
          <a:lstStyle/>
          <a:p>
            <a:r>
              <a:rPr lang="zh-CN" altLang="en-US" sz="2000" dirty="0">
                <a:solidFill>
                  <a:srgbClr val="FF0000"/>
                </a:solidFill>
              </a:rPr>
              <a:t>查看内容显示行号（不包含空白行）</a:t>
            </a:r>
          </a:p>
        </p:txBody>
      </p:sp>
      <p:sp>
        <p:nvSpPr>
          <p:cNvPr id="5" name="矩形 4">
            <a:extLst>
              <a:ext uri="{FF2B5EF4-FFF2-40B4-BE49-F238E27FC236}">
                <a16:creationId xmlns:a16="http://schemas.microsoft.com/office/drawing/2014/main" id="{34A768C4-C89F-40E9-806A-32AC3B876DF8}"/>
              </a:ext>
            </a:extLst>
          </p:cNvPr>
          <p:cNvSpPr/>
          <p:nvPr/>
        </p:nvSpPr>
        <p:spPr bwMode="auto">
          <a:xfrm>
            <a:off x="1331640" y="1681642"/>
            <a:ext cx="360040" cy="2323422"/>
          </a:xfrm>
          <a:prstGeom prst="rect">
            <a:avLst/>
          </a:prstGeom>
          <a:solidFill>
            <a:schemeClr val="accent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12" name="矩形 11">
            <a:extLst>
              <a:ext uri="{FF2B5EF4-FFF2-40B4-BE49-F238E27FC236}">
                <a16:creationId xmlns:a16="http://schemas.microsoft.com/office/drawing/2014/main" id="{D8E8B219-7AA8-4F7E-81BA-6BBC9781613F}"/>
              </a:ext>
            </a:extLst>
          </p:cNvPr>
          <p:cNvSpPr/>
          <p:nvPr/>
        </p:nvSpPr>
        <p:spPr bwMode="auto">
          <a:xfrm>
            <a:off x="1383720" y="4285431"/>
            <a:ext cx="360040" cy="2323422"/>
          </a:xfrm>
          <a:prstGeom prst="rect">
            <a:avLst/>
          </a:prstGeom>
          <a:solidFill>
            <a:schemeClr val="accent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2595929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a:t>
            </a:r>
            <a:r>
              <a:rPr lang="zh-CN" altLang="en-US" dirty="0"/>
              <a:t>命令举例</a:t>
            </a:r>
          </a:p>
        </p:txBody>
      </p:sp>
      <p:sp>
        <p:nvSpPr>
          <p:cNvPr id="3" name="矩形 2"/>
          <p:cNvSpPr/>
          <p:nvPr/>
        </p:nvSpPr>
        <p:spPr>
          <a:xfrm>
            <a:off x="611560" y="1686878"/>
            <a:ext cx="7992888" cy="1815882"/>
          </a:xfrm>
          <a:prstGeom prst="rect">
            <a:avLst/>
          </a:prstGeom>
        </p:spPr>
        <p:txBody>
          <a:bodyPr wrap="square">
            <a:spAutoFit/>
          </a:bodyPr>
          <a:lstStyle/>
          <a:p>
            <a:r>
              <a:rPr lang="zh-CN" altLang="en-US" sz="2800" dirty="0">
                <a:solidFill>
                  <a:srgbClr val="0000FF"/>
                </a:solidFill>
              </a:rPr>
              <a:t>[xl@localhost ~]$ cat -n  /etc/passwd | head -3</a:t>
            </a:r>
          </a:p>
          <a:p>
            <a:r>
              <a:rPr lang="zh-CN" altLang="en-US" sz="2800" dirty="0"/>
              <a:t>     1  root:x:0:0:root:/root:/bin/bash</a:t>
            </a:r>
          </a:p>
          <a:p>
            <a:r>
              <a:rPr lang="zh-CN" altLang="en-US" sz="2800" dirty="0"/>
              <a:t>     2  bin:x:1:1:bin:/bin:/sbin/nologin</a:t>
            </a:r>
          </a:p>
          <a:p>
            <a:r>
              <a:rPr lang="zh-CN" altLang="en-US" sz="2800" dirty="0"/>
              <a:t>     3  daemon:x:2:2:daemon:/sbin:/sbin/nologin</a:t>
            </a:r>
          </a:p>
        </p:txBody>
      </p:sp>
    </p:spTree>
    <p:extLst>
      <p:ext uri="{BB962C8B-B14F-4D97-AF65-F5344CB8AC3E}">
        <p14:creationId xmlns:p14="http://schemas.microsoft.com/office/powerpoint/2010/main" val="40125635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tac</a:t>
            </a:r>
            <a:r>
              <a:rPr lang="zh-CN" altLang="en-US"/>
              <a:t>命令</a:t>
            </a:r>
          </a:p>
        </p:txBody>
      </p:sp>
      <p:sp>
        <p:nvSpPr>
          <p:cNvPr id="4" name="内容占位符 3"/>
          <p:cNvSpPr>
            <a:spLocks noGrp="1"/>
          </p:cNvSpPr>
          <p:nvPr>
            <p:ph idx="1"/>
          </p:nvPr>
        </p:nvSpPr>
        <p:spPr>
          <a:xfrm>
            <a:off x="899592" y="1270988"/>
            <a:ext cx="7772400" cy="4114800"/>
          </a:xfrm>
        </p:spPr>
        <p:txBody>
          <a:bodyPr/>
          <a:lstStyle/>
          <a:p>
            <a:r>
              <a:rPr lang="zh-CN" altLang="en-US" dirty="0"/>
              <a:t>功能：</a:t>
            </a:r>
            <a:r>
              <a:rPr lang="zh-CN" altLang="zh-CN" sz="3200" dirty="0">
                <a:ea typeface="黑体" panose="02010609060101010101" pitchFamily="49" charset="-122"/>
              </a:rPr>
              <a:t>倒着显示文件内容（反向列示）</a:t>
            </a:r>
          </a:p>
          <a:p>
            <a:r>
              <a:rPr lang="zh-CN" altLang="en-US" dirty="0"/>
              <a:t>格式：</a:t>
            </a:r>
            <a:r>
              <a:rPr dirty="0"/>
              <a:t>tac </a:t>
            </a:r>
            <a:r>
              <a:rPr lang="en-US" dirty="0"/>
              <a:t>[</a:t>
            </a:r>
            <a:r>
              <a:rPr lang="zh-CN" altLang="en-US" dirty="0"/>
              <a:t>选项</a:t>
            </a:r>
            <a:r>
              <a:rPr lang="en-US" dirty="0"/>
              <a:t>] </a:t>
            </a:r>
            <a:r>
              <a:rPr dirty="0"/>
              <a:t>[</a:t>
            </a:r>
            <a:r>
              <a:rPr dirty="0" err="1"/>
              <a:t>文件名</a:t>
            </a:r>
            <a:r>
              <a:rPr dirty="0"/>
              <a:t>]</a:t>
            </a:r>
          </a:p>
          <a:p>
            <a:r>
              <a:rPr lang="zh-CN" altLang="en-US" dirty="0">
                <a:solidFill>
                  <a:srgbClr val="FF0000"/>
                </a:solidFill>
              </a:rPr>
              <a:t>注：（tac不能加-n显示行号）</a:t>
            </a:r>
          </a:p>
        </p:txBody>
      </p:sp>
      <p:pic>
        <p:nvPicPr>
          <p:cNvPr id="5" name="图片 4">
            <a:extLst>
              <a:ext uri="{FF2B5EF4-FFF2-40B4-BE49-F238E27FC236}">
                <a16:creationId xmlns:a16="http://schemas.microsoft.com/office/drawing/2014/main" id="{B22ABDF9-4125-4EB3-A3FF-880F250E3D2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91955" y="3140968"/>
            <a:ext cx="7760560" cy="3024336"/>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a:t>
            </a:r>
            <a:r>
              <a:rPr lang="zh-CN" altLang="en-US" dirty="0"/>
              <a:t>命令举例</a:t>
            </a:r>
          </a:p>
        </p:txBody>
      </p:sp>
      <p:sp>
        <p:nvSpPr>
          <p:cNvPr id="3" name="矩形 2"/>
          <p:cNvSpPr/>
          <p:nvPr/>
        </p:nvSpPr>
        <p:spPr>
          <a:xfrm>
            <a:off x="611560" y="1686878"/>
            <a:ext cx="7992888" cy="3539430"/>
          </a:xfrm>
          <a:prstGeom prst="rect">
            <a:avLst/>
          </a:prstGeom>
        </p:spPr>
        <p:txBody>
          <a:bodyPr wrap="square">
            <a:spAutoFit/>
          </a:bodyPr>
          <a:lstStyle/>
          <a:p>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tac /</a:t>
            </a:r>
            <a:r>
              <a:rPr lang="en-US" altLang="zh-CN" sz="2800" dirty="0" err="1">
                <a:solidFill>
                  <a:srgbClr val="0000FF"/>
                </a:solidFill>
              </a:rPr>
              <a:t>etc</a:t>
            </a:r>
            <a:r>
              <a:rPr lang="en-US" altLang="zh-CN" sz="2800" dirty="0">
                <a:solidFill>
                  <a:srgbClr val="0000FF"/>
                </a:solidFill>
              </a:rPr>
              <a:t>/</a:t>
            </a:r>
            <a:r>
              <a:rPr lang="en-US" altLang="zh-CN" sz="2800" dirty="0" err="1">
                <a:solidFill>
                  <a:srgbClr val="0000FF"/>
                </a:solidFill>
              </a:rPr>
              <a:t>passwd</a:t>
            </a:r>
            <a:r>
              <a:rPr lang="en-US" altLang="zh-CN" sz="2800" dirty="0">
                <a:solidFill>
                  <a:srgbClr val="0000FF"/>
                </a:solidFill>
              </a:rPr>
              <a:t> | head -3</a:t>
            </a:r>
          </a:p>
          <a:p>
            <a:r>
              <a:rPr lang="en-US" altLang="zh-CN" sz="2800" dirty="0"/>
              <a:t>student5:x:2011:2011::/home/student5:/bin/bash</a:t>
            </a:r>
          </a:p>
          <a:p>
            <a:r>
              <a:rPr lang="en-US" altLang="zh-CN" sz="2800" dirty="0"/>
              <a:t>student4:x:2010:2010::/home/student4:/bin/bash</a:t>
            </a:r>
          </a:p>
          <a:p>
            <a:r>
              <a:rPr lang="en-US" altLang="zh-CN" sz="2800" dirty="0"/>
              <a:t>student3:x:2009:2009::/home/student3:/bin/bash</a:t>
            </a:r>
          </a:p>
          <a:p>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tail -3 /</a:t>
            </a:r>
            <a:r>
              <a:rPr lang="en-US" altLang="zh-CN" sz="2800" dirty="0" err="1">
                <a:solidFill>
                  <a:srgbClr val="0000FF"/>
                </a:solidFill>
              </a:rPr>
              <a:t>etc</a:t>
            </a:r>
            <a:r>
              <a:rPr lang="en-US" altLang="zh-CN" sz="2800" dirty="0">
                <a:solidFill>
                  <a:srgbClr val="0000FF"/>
                </a:solidFill>
              </a:rPr>
              <a:t>/</a:t>
            </a:r>
            <a:r>
              <a:rPr lang="en-US" altLang="zh-CN" sz="2800" dirty="0" err="1">
                <a:solidFill>
                  <a:srgbClr val="0000FF"/>
                </a:solidFill>
              </a:rPr>
              <a:t>passwd</a:t>
            </a:r>
            <a:endParaRPr lang="en-US" altLang="zh-CN" sz="2800" dirty="0">
              <a:solidFill>
                <a:srgbClr val="0000FF"/>
              </a:solidFill>
            </a:endParaRPr>
          </a:p>
          <a:p>
            <a:r>
              <a:rPr lang="en-US" altLang="zh-CN" sz="2800" dirty="0"/>
              <a:t>student3:x:2009:2009::/home/student3:/bin/bash</a:t>
            </a:r>
          </a:p>
          <a:p>
            <a:r>
              <a:rPr lang="en-US" altLang="zh-CN" sz="2800" dirty="0"/>
              <a:t>student4:x:2010:2010::/home/student4:/bin/bash</a:t>
            </a:r>
          </a:p>
          <a:p>
            <a:r>
              <a:rPr lang="en-US" altLang="zh-CN" sz="2800" dirty="0"/>
              <a:t>student5:x:2011:2011::/home/student5:/bin/bash</a:t>
            </a:r>
          </a:p>
        </p:txBody>
      </p:sp>
    </p:spTree>
    <p:extLst>
      <p:ext uri="{BB962C8B-B14F-4D97-AF65-F5344CB8AC3E}">
        <p14:creationId xmlns:p14="http://schemas.microsoft.com/office/powerpoint/2010/main" val="3813006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more</a:t>
            </a:r>
            <a:r>
              <a:rPr lang="zh-CN" altLang="en-US" dirty="0"/>
              <a:t>命令举例</a:t>
            </a:r>
          </a:p>
        </p:txBody>
      </p:sp>
      <p:pic>
        <p:nvPicPr>
          <p:cNvPr id="6" name="图片 5">
            <a:extLst>
              <a:ext uri="{FF2B5EF4-FFF2-40B4-BE49-F238E27FC236}">
                <a16:creationId xmlns:a16="http://schemas.microsoft.com/office/drawing/2014/main" id="{2BD2AA0C-4789-4A17-B453-66FBA35341A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54113" y="1124744"/>
            <a:ext cx="6943179" cy="2650400"/>
          </a:xfrm>
          <a:prstGeom prst="rect">
            <a:avLst/>
          </a:prstGeom>
        </p:spPr>
      </p:pic>
      <p:sp>
        <p:nvSpPr>
          <p:cNvPr id="9" name="文本框 8">
            <a:extLst>
              <a:ext uri="{FF2B5EF4-FFF2-40B4-BE49-F238E27FC236}">
                <a16:creationId xmlns:a16="http://schemas.microsoft.com/office/drawing/2014/main" id="{2BCF7346-7C44-4B27-A0D2-1D6B5C3FF52F}"/>
              </a:ext>
            </a:extLst>
          </p:cNvPr>
          <p:cNvSpPr txBox="1"/>
          <p:nvPr/>
        </p:nvSpPr>
        <p:spPr>
          <a:xfrm>
            <a:off x="682824" y="3775144"/>
            <a:ext cx="8284166" cy="3046988"/>
          </a:xfrm>
          <a:prstGeom prst="rect">
            <a:avLst/>
          </a:prstGeom>
          <a:noFill/>
        </p:spPr>
        <p:txBody>
          <a:bodyPr wrap="square">
            <a:spAutoFit/>
          </a:bodyPr>
          <a:lstStyle/>
          <a:p>
            <a:pPr marL="742950" lvl="1" indent="-285750" eaLnBrk="0" hangingPunct="0">
              <a:spcBef>
                <a:spcPct val="20000"/>
              </a:spcBef>
              <a:buClr>
                <a:schemeClr val="folHlink"/>
              </a:buClr>
              <a:buSzPct val="60000"/>
              <a:buFont typeface="Wingdings" panose="05000000000000000000" pitchFamily="2" charset="2"/>
              <a:buChar char="l"/>
            </a:pPr>
            <a:r>
              <a:rPr lang="zh-CN" altLang="en-US" sz="2400" b="1" dirty="0">
                <a:solidFill>
                  <a:srgbClr val="C00000"/>
                </a:solidFill>
                <a:latin typeface="Tahoma" panose="020B0604030504040204" pitchFamily="34" charset="0"/>
              </a:rPr>
              <a:t>空白键 （</a:t>
            </a:r>
            <a:r>
              <a:rPr lang="en-US" altLang="zh-CN" sz="2400" b="1" dirty="0">
                <a:solidFill>
                  <a:srgbClr val="C00000"/>
                </a:solidFill>
                <a:latin typeface="Tahoma" panose="020B0604030504040204" pitchFamily="34" charset="0"/>
              </a:rPr>
              <a:t>space</a:t>
            </a:r>
            <a:r>
              <a:rPr lang="zh-CN" altLang="en-US" sz="2400" b="1" dirty="0" smtClean="0">
                <a:solidFill>
                  <a:srgbClr val="C00000"/>
                </a:solidFill>
                <a:latin typeface="Tahoma" panose="020B0604030504040204" pitchFamily="34" charset="0"/>
              </a:rPr>
              <a:t>）、</a:t>
            </a:r>
            <a:r>
              <a:rPr lang="en-US" altLang="zh-CN" sz="2400" b="1" dirty="0" smtClean="0">
                <a:solidFill>
                  <a:srgbClr val="C00000"/>
                </a:solidFill>
                <a:latin typeface="Tahoma" panose="020B0604030504040204" pitchFamily="34" charset="0"/>
              </a:rPr>
              <a:t>Ctrl-F</a:t>
            </a:r>
            <a:r>
              <a:rPr lang="zh-CN" altLang="en-US" sz="2400" b="1" dirty="0" smtClean="0">
                <a:latin typeface="Tahoma" panose="020B0604030504040204" pitchFamily="34" charset="0"/>
              </a:rPr>
              <a:t>：</a:t>
            </a:r>
            <a:r>
              <a:rPr lang="zh-CN" altLang="en-US" sz="2400" b="1" dirty="0">
                <a:latin typeface="Tahoma" panose="020B0604030504040204" pitchFamily="34" charset="0"/>
              </a:rPr>
              <a:t>代表向下翻</a:t>
            </a:r>
            <a:r>
              <a:rPr lang="zh-CN" altLang="en-US" sz="2400" b="1" dirty="0">
                <a:solidFill>
                  <a:srgbClr val="C00000"/>
                </a:solidFill>
                <a:latin typeface="Tahoma" panose="020B0604030504040204" pitchFamily="34" charset="0"/>
              </a:rPr>
              <a:t>一</a:t>
            </a:r>
            <a:r>
              <a:rPr lang="zh-CN" altLang="en-US" sz="2400" b="1" dirty="0" smtClean="0">
                <a:solidFill>
                  <a:srgbClr val="C00000"/>
                </a:solidFill>
                <a:latin typeface="Tahoma" panose="020B0604030504040204" pitchFamily="34" charset="0"/>
              </a:rPr>
              <a:t>页；</a:t>
            </a:r>
            <a:endParaRPr lang="en-US" altLang="zh-CN" sz="2400" b="1" dirty="0" smtClean="0">
              <a:solidFill>
                <a:srgbClr val="C00000"/>
              </a:solidFill>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smtClean="0">
                <a:solidFill>
                  <a:srgbClr val="C00000"/>
                </a:solidFill>
                <a:latin typeface="Tahoma" panose="020B0604030504040204" pitchFamily="34" charset="0"/>
              </a:rPr>
              <a:t>Ctrl-B</a:t>
            </a:r>
            <a:r>
              <a:rPr lang="zh-CN" altLang="en-US" sz="2400" b="1" dirty="0" smtClean="0">
                <a:solidFill>
                  <a:srgbClr val="C00000"/>
                </a:solidFill>
                <a:latin typeface="Tahoma" panose="020B0604030504040204" pitchFamily="34" charset="0"/>
              </a:rPr>
              <a:t>：向上翻一页；</a:t>
            </a:r>
            <a:endParaRPr lang="en-US" altLang="zh-CN" sz="2400" b="1" dirty="0">
              <a:solidFill>
                <a:srgbClr val="C00000"/>
              </a:solidFill>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a:solidFill>
                  <a:srgbClr val="C00000"/>
                </a:solidFill>
                <a:latin typeface="Tahoma" panose="020B0604030504040204" pitchFamily="34" charset="0"/>
              </a:rPr>
              <a:t>Enter </a:t>
            </a:r>
            <a:r>
              <a:rPr lang="zh-CN" altLang="en-US" sz="2400" b="1" dirty="0">
                <a:latin typeface="Tahoma" panose="020B0604030504040204" pitchFamily="34" charset="0"/>
              </a:rPr>
              <a:t>：代表向下翻</a:t>
            </a:r>
            <a:r>
              <a:rPr lang="en-US" altLang="zh-CN" sz="2400" b="1" dirty="0">
                <a:latin typeface="Tahoma" panose="020B0604030504040204" pitchFamily="34" charset="0"/>
              </a:rPr>
              <a:t>'</a:t>
            </a:r>
            <a:r>
              <a:rPr lang="zh-CN" altLang="en-US" sz="2400" b="1" dirty="0">
                <a:solidFill>
                  <a:srgbClr val="C00000"/>
                </a:solidFill>
                <a:latin typeface="Tahoma" panose="020B0604030504040204" pitchFamily="34" charset="0"/>
              </a:rPr>
              <a:t>一行</a:t>
            </a:r>
            <a:r>
              <a:rPr lang="en-US" altLang="zh-CN" sz="2400" b="1" dirty="0">
                <a:latin typeface="Tahoma" panose="020B0604030504040204" pitchFamily="34" charset="0"/>
              </a:rPr>
              <a:t>'</a:t>
            </a: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a:latin typeface="Tahoma" panose="020B0604030504040204" pitchFamily="34" charset="0"/>
              </a:rPr>
              <a:t>/</a:t>
            </a:r>
            <a:r>
              <a:rPr lang="zh-CN" altLang="en-US" sz="2400" b="1" dirty="0">
                <a:latin typeface="Tahoma" panose="020B0604030504040204" pitchFamily="34" charset="0"/>
              </a:rPr>
              <a:t>字符串 ：代表在这个显示的内容当中，向下</a:t>
            </a:r>
            <a:r>
              <a:rPr lang="zh-CN" altLang="en-US" sz="2400" b="1" dirty="0">
                <a:solidFill>
                  <a:srgbClr val="C00000"/>
                </a:solidFill>
                <a:latin typeface="Tahoma" panose="020B0604030504040204" pitchFamily="34" charset="0"/>
              </a:rPr>
              <a:t>搜索</a:t>
            </a:r>
            <a:r>
              <a:rPr lang="en-US" altLang="zh-CN" sz="2400" b="1" dirty="0">
                <a:solidFill>
                  <a:srgbClr val="C00000"/>
                </a:solidFill>
                <a:latin typeface="Tahoma" panose="020B0604030504040204" pitchFamily="34" charset="0"/>
              </a:rPr>
              <a:t>'</a:t>
            </a:r>
            <a:r>
              <a:rPr lang="zh-CN" altLang="en-US" sz="2400" b="1" dirty="0">
                <a:solidFill>
                  <a:srgbClr val="C00000"/>
                </a:solidFill>
                <a:latin typeface="Tahoma" panose="020B0604030504040204" pitchFamily="34" charset="0"/>
              </a:rPr>
              <a:t>字符串</a:t>
            </a:r>
            <a:r>
              <a:rPr lang="en-US" altLang="zh-CN" sz="2400" b="1" dirty="0">
                <a:solidFill>
                  <a:srgbClr val="C00000"/>
                </a:solidFill>
                <a:latin typeface="Tahoma" panose="020B0604030504040204" pitchFamily="34" charset="0"/>
              </a:rPr>
              <a:t>'</a:t>
            </a:r>
            <a:r>
              <a:rPr lang="zh-CN" altLang="en-US" sz="2400" b="1" dirty="0">
                <a:latin typeface="Tahoma" panose="020B0604030504040204" pitchFamily="34" charset="0"/>
              </a:rPr>
              <a:t>这个关键词</a:t>
            </a:r>
            <a:endParaRPr lang="en-US" altLang="zh-CN" sz="2400" b="1" dirty="0">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smtClean="0">
                <a:latin typeface="Tahoma" panose="020B0604030504040204" pitchFamily="34" charset="0"/>
              </a:rPr>
              <a:t>=</a:t>
            </a:r>
            <a:r>
              <a:rPr lang="zh-CN" altLang="en-US" sz="2400" b="1" dirty="0" smtClean="0">
                <a:latin typeface="Tahoma" panose="020B0604030504040204" pitchFamily="34" charset="0"/>
              </a:rPr>
              <a:t>：显示当前的行数</a:t>
            </a:r>
            <a:endParaRPr lang="en-US" altLang="zh-CN" sz="2400" b="1" dirty="0">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a:solidFill>
                  <a:srgbClr val="C00000"/>
                </a:solidFill>
                <a:latin typeface="Tahoma" panose="020B0604030504040204" pitchFamily="34" charset="0"/>
              </a:rPr>
              <a:t>q</a:t>
            </a:r>
            <a:r>
              <a:rPr lang="en-US" altLang="zh-CN" sz="2400" b="1" dirty="0">
                <a:latin typeface="Tahoma" panose="020B0604030504040204" pitchFamily="34" charset="0"/>
              </a:rPr>
              <a:t> </a:t>
            </a:r>
            <a:r>
              <a:rPr lang="zh-CN" altLang="en-US" sz="2400" b="1" dirty="0">
                <a:latin typeface="Tahoma" panose="020B0604030504040204" pitchFamily="34" charset="0"/>
              </a:rPr>
              <a:t>：代表立刻</a:t>
            </a:r>
            <a:r>
              <a:rPr lang="zh-CN" altLang="en-US" sz="2400" b="1" dirty="0">
                <a:solidFill>
                  <a:srgbClr val="C00000"/>
                </a:solidFill>
                <a:latin typeface="Tahoma" panose="020B0604030504040204" pitchFamily="34" charset="0"/>
              </a:rPr>
              <a:t>离开 </a:t>
            </a:r>
            <a:r>
              <a:rPr lang="en-US" altLang="zh-CN" sz="2400" b="1" dirty="0">
                <a:solidFill>
                  <a:srgbClr val="C00000"/>
                </a:solidFill>
                <a:latin typeface="Tahoma" panose="020B0604030504040204" pitchFamily="34" charset="0"/>
              </a:rPr>
              <a:t>more </a:t>
            </a:r>
            <a:r>
              <a:rPr lang="zh-CN" altLang="en-US" sz="2400" b="1" dirty="0">
                <a:latin typeface="Tahoma" panose="020B0604030504040204" pitchFamily="34" charset="0"/>
              </a:rPr>
              <a:t>，不再显示该档案内容</a:t>
            </a:r>
          </a:p>
        </p:txBody>
      </p:sp>
    </p:spTree>
    <p:extLst>
      <p:ext uri="{BB962C8B-B14F-4D97-AF65-F5344CB8AC3E}">
        <p14:creationId xmlns:p14="http://schemas.microsoft.com/office/powerpoint/2010/main" val="1029176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六</a:t>
            </a:r>
            <a:r>
              <a:rPr lang="en-US" altLang="zh-CN" dirty="0"/>
              <a:t> </a:t>
            </a:r>
            <a:r>
              <a:rPr lang="zh-CN" altLang="en-US" b="1" dirty="0"/>
              <a:t>命令基本格式</a:t>
            </a:r>
            <a:endParaRPr lang="zh-CN" altLang="en-US" dirty="0"/>
          </a:p>
        </p:txBody>
      </p:sp>
      <p:sp>
        <p:nvSpPr>
          <p:cNvPr id="3" name="内容占位符 2"/>
          <p:cNvSpPr>
            <a:spLocks noGrp="1"/>
          </p:cNvSpPr>
          <p:nvPr>
            <p:ph idx="1"/>
          </p:nvPr>
        </p:nvSpPr>
        <p:spPr>
          <a:xfrm>
            <a:off x="1010071" y="1455274"/>
            <a:ext cx="7937079" cy="4114800"/>
          </a:xfrm>
        </p:spPr>
        <p:txBody>
          <a:bodyPr/>
          <a:lstStyle/>
          <a:p>
            <a:r>
              <a:rPr lang="zh-CN" altLang="en-US" dirty="0"/>
              <a:t>一般格式：</a:t>
            </a:r>
            <a:endParaRPr lang="en-US" altLang="zh-CN" dirty="0"/>
          </a:p>
          <a:p>
            <a:pPr lvl="1"/>
            <a:r>
              <a:rPr lang="en-US" altLang="zh-CN" dirty="0" err="1"/>
              <a:t>cmd</a:t>
            </a:r>
            <a:r>
              <a:rPr lang="en-US" altLang="zh-CN" dirty="0"/>
              <a:t> [options] [arguments]</a:t>
            </a:r>
          </a:p>
          <a:p>
            <a:r>
              <a:rPr lang="zh-CN" altLang="en-US" dirty="0"/>
              <a:t>说明：</a:t>
            </a:r>
          </a:p>
          <a:p>
            <a:pPr lvl="1">
              <a:lnSpc>
                <a:spcPct val="120000"/>
              </a:lnSpc>
            </a:pPr>
            <a:r>
              <a:rPr lang="zh-CN" altLang="en-US" dirty="0"/>
              <a:t>最简单的</a:t>
            </a:r>
            <a:r>
              <a:rPr lang="en-US" altLang="zh-CN" dirty="0"/>
              <a:t>Shell</a:t>
            </a:r>
            <a:r>
              <a:rPr lang="zh-CN" altLang="en-US" dirty="0"/>
              <a:t>命令只有</a:t>
            </a:r>
            <a:r>
              <a:rPr lang="zh-CN" altLang="en-US" dirty="0">
                <a:solidFill>
                  <a:srgbClr val="FF0000"/>
                </a:solidFill>
              </a:rPr>
              <a:t>命令</a:t>
            </a:r>
            <a:r>
              <a:rPr lang="zh-CN" altLang="en-US" dirty="0"/>
              <a:t>名，复杂的</a:t>
            </a:r>
            <a:r>
              <a:rPr lang="en-US" altLang="zh-CN" dirty="0"/>
              <a:t>Shell</a:t>
            </a:r>
            <a:r>
              <a:rPr lang="zh-CN" altLang="en-US" dirty="0"/>
              <a:t>命令可以有多个</a:t>
            </a:r>
            <a:r>
              <a:rPr lang="zh-CN" altLang="en-US" dirty="0">
                <a:solidFill>
                  <a:srgbClr val="FF0000"/>
                </a:solidFill>
              </a:rPr>
              <a:t>选项</a:t>
            </a:r>
            <a:r>
              <a:rPr lang="zh-CN" altLang="en-US" dirty="0"/>
              <a:t>和</a:t>
            </a:r>
            <a:r>
              <a:rPr lang="zh-CN" altLang="en-US" dirty="0">
                <a:solidFill>
                  <a:srgbClr val="FF0000"/>
                </a:solidFill>
              </a:rPr>
              <a:t>参数</a:t>
            </a:r>
            <a:endParaRPr lang="zh-CN" altLang="en-US" dirty="0"/>
          </a:p>
          <a:p>
            <a:pPr lvl="1">
              <a:lnSpc>
                <a:spcPct val="120000"/>
              </a:lnSpc>
            </a:pPr>
            <a:r>
              <a:rPr lang="zh-CN" altLang="en-US" dirty="0"/>
              <a:t>选项和参数都作为</a:t>
            </a:r>
            <a:r>
              <a:rPr lang="en-US" altLang="zh-CN" dirty="0"/>
              <a:t>Shell</a:t>
            </a:r>
            <a:r>
              <a:rPr lang="zh-CN" altLang="en-US" dirty="0"/>
              <a:t>命令执行时的输入，它们之间用</a:t>
            </a:r>
            <a:r>
              <a:rPr lang="zh-CN" altLang="en-US" dirty="0">
                <a:solidFill>
                  <a:srgbClr val="FF0000"/>
                </a:solidFill>
              </a:rPr>
              <a:t>空格分隔</a:t>
            </a:r>
            <a:r>
              <a:rPr lang="zh-CN" altLang="en-US" dirty="0"/>
              <a:t>开</a:t>
            </a:r>
          </a:p>
          <a:p>
            <a:endParaRPr lang="zh-CN" altLang="en-US" dirty="0"/>
          </a:p>
        </p:txBody>
      </p:sp>
      <p:sp>
        <p:nvSpPr>
          <p:cNvPr id="8" name="AutoShape 7"/>
          <p:cNvSpPr>
            <a:spLocks noChangeArrowheads="1"/>
          </p:cNvSpPr>
          <p:nvPr/>
        </p:nvSpPr>
        <p:spPr bwMode="auto">
          <a:xfrm>
            <a:off x="1143000" y="5567911"/>
            <a:ext cx="6858000" cy="685800"/>
          </a:xfrm>
          <a:prstGeom prst="roundRect">
            <a:avLst>
              <a:gd name="adj" fmla="val 16667"/>
            </a:avLst>
          </a:prstGeom>
          <a:ln>
            <a:headEnd/>
            <a:tailEn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wrap="none" anchor="ctr"/>
          <a:lstStyle/>
          <a:p>
            <a:pPr algn="ctr"/>
            <a:r>
              <a:rPr lang="zh-CN" altLang="en-US" sz="3000" b="0" dirty="0">
                <a:solidFill>
                  <a:srgbClr val="FF0000"/>
                </a:solidFill>
                <a:ea typeface="黑体" pitchFamily="49" charset="-122"/>
              </a:rPr>
              <a:t>注：</a:t>
            </a:r>
            <a:r>
              <a:rPr lang="en-US" altLang="zh-CN" sz="3000" b="0" dirty="0">
                <a:solidFill>
                  <a:srgbClr val="FF0000"/>
                </a:solidFill>
                <a:ea typeface="黑体" pitchFamily="49" charset="-122"/>
              </a:rPr>
              <a:t>Linux </a:t>
            </a:r>
            <a:r>
              <a:rPr lang="zh-CN" altLang="en-US" sz="3000" b="0" dirty="0">
                <a:solidFill>
                  <a:srgbClr val="FF0000"/>
                </a:solidFill>
                <a:ea typeface="黑体" pitchFamily="49" charset="-122"/>
              </a:rPr>
              <a:t>区分大小写！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less</a:t>
            </a:r>
            <a:r>
              <a:rPr lang="zh-CN" altLang="en-US" dirty="0"/>
              <a:t>命令举例</a:t>
            </a:r>
          </a:p>
        </p:txBody>
      </p:sp>
      <p:sp>
        <p:nvSpPr>
          <p:cNvPr id="9" name="文本框 8">
            <a:extLst>
              <a:ext uri="{FF2B5EF4-FFF2-40B4-BE49-F238E27FC236}">
                <a16:creationId xmlns:a16="http://schemas.microsoft.com/office/drawing/2014/main" id="{2BCF7346-7C44-4B27-A0D2-1D6B5C3FF52F}"/>
              </a:ext>
            </a:extLst>
          </p:cNvPr>
          <p:cNvSpPr txBox="1"/>
          <p:nvPr/>
        </p:nvSpPr>
        <p:spPr>
          <a:xfrm>
            <a:off x="642768" y="4032611"/>
            <a:ext cx="8284166" cy="2677656"/>
          </a:xfrm>
          <a:prstGeom prst="rect">
            <a:avLst/>
          </a:prstGeom>
          <a:noFill/>
        </p:spPr>
        <p:txBody>
          <a:bodyPr wrap="square">
            <a:spAutoFit/>
          </a:bodyPr>
          <a:lstStyle/>
          <a:p>
            <a:pPr marL="742950" lvl="1" indent="-285750" eaLnBrk="0" hangingPunct="0">
              <a:spcBef>
                <a:spcPct val="20000"/>
              </a:spcBef>
              <a:buClr>
                <a:schemeClr val="folHlink"/>
              </a:buClr>
              <a:buSzPct val="60000"/>
              <a:buFont typeface="Wingdings" panose="05000000000000000000" pitchFamily="2" charset="2"/>
              <a:buChar char="l"/>
            </a:pPr>
            <a:r>
              <a:rPr lang="zh-CN" altLang="en-US" sz="2400" b="1" dirty="0">
                <a:solidFill>
                  <a:srgbClr val="C00000"/>
                </a:solidFill>
                <a:latin typeface="Tahoma" panose="020B0604030504040204" pitchFamily="34" charset="0"/>
              </a:rPr>
              <a:t>空格键、↓</a:t>
            </a:r>
            <a:r>
              <a:rPr lang="zh-CN" altLang="en-US" sz="2400" b="1" dirty="0">
                <a:latin typeface="Tahoma" panose="020B0604030504040204" pitchFamily="34" charset="0"/>
              </a:rPr>
              <a:t> ：向下翻动</a:t>
            </a:r>
            <a:r>
              <a:rPr lang="zh-CN" altLang="en-US" sz="2400" b="1" dirty="0">
                <a:solidFill>
                  <a:srgbClr val="C00000"/>
                </a:solidFill>
                <a:latin typeface="Tahoma" panose="020B0604030504040204" pitchFamily="34" charset="0"/>
              </a:rPr>
              <a:t>一行</a:t>
            </a:r>
            <a:endParaRPr lang="en-US" altLang="zh-CN" sz="2400" b="1" dirty="0">
              <a:solidFill>
                <a:srgbClr val="C00000"/>
              </a:solidFill>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a:solidFill>
                  <a:srgbClr val="C00000"/>
                </a:solidFill>
                <a:latin typeface="Tahoma" panose="020B0604030504040204" pitchFamily="34" charset="0"/>
              </a:rPr>
              <a:t>[</a:t>
            </a:r>
            <a:r>
              <a:rPr lang="en-US" altLang="zh-CN" sz="2400" b="1" dirty="0" err="1">
                <a:solidFill>
                  <a:srgbClr val="C00000"/>
                </a:solidFill>
                <a:latin typeface="Tahoma" panose="020B0604030504040204" pitchFamily="34" charset="0"/>
              </a:rPr>
              <a:t>pagedown</a:t>
            </a:r>
            <a:r>
              <a:rPr lang="en-US" altLang="zh-CN" sz="2400" b="1" dirty="0">
                <a:solidFill>
                  <a:srgbClr val="C00000"/>
                </a:solidFill>
                <a:latin typeface="Tahoma" panose="020B0604030504040204" pitchFamily="34" charset="0"/>
              </a:rPr>
              <a:t>]</a:t>
            </a:r>
            <a:r>
              <a:rPr lang="zh-CN" altLang="en-US" sz="2400" b="1" dirty="0">
                <a:latin typeface="Tahoma" panose="020B0604030504040204" pitchFamily="34" charset="0"/>
              </a:rPr>
              <a:t>：向下翻动</a:t>
            </a:r>
            <a:r>
              <a:rPr lang="zh-CN" altLang="en-US" sz="2400" b="1" dirty="0">
                <a:solidFill>
                  <a:srgbClr val="C00000"/>
                </a:solidFill>
                <a:latin typeface="Tahoma" panose="020B0604030504040204" pitchFamily="34" charset="0"/>
              </a:rPr>
              <a:t>一页</a:t>
            </a:r>
            <a:endParaRPr lang="en-US" altLang="zh-CN" sz="2400" b="1" dirty="0">
              <a:solidFill>
                <a:srgbClr val="C00000"/>
              </a:solidFill>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a:solidFill>
                  <a:srgbClr val="C00000"/>
                </a:solidFill>
                <a:latin typeface="Tahoma" panose="020B0604030504040204" pitchFamily="34" charset="0"/>
              </a:rPr>
              <a:t>[</a:t>
            </a:r>
            <a:r>
              <a:rPr lang="en-US" altLang="zh-CN" sz="2400" b="1" dirty="0" err="1">
                <a:solidFill>
                  <a:srgbClr val="C00000"/>
                </a:solidFill>
                <a:latin typeface="Tahoma" panose="020B0604030504040204" pitchFamily="34" charset="0"/>
              </a:rPr>
              <a:t>pageup</a:t>
            </a:r>
            <a:r>
              <a:rPr lang="en-US" altLang="zh-CN" sz="2400" b="1" dirty="0">
                <a:solidFill>
                  <a:srgbClr val="C00000"/>
                </a:solidFill>
                <a:latin typeface="Tahoma" panose="020B0604030504040204" pitchFamily="34" charset="0"/>
              </a:rPr>
              <a:t>] </a:t>
            </a:r>
            <a:r>
              <a:rPr lang="zh-CN" altLang="en-US" sz="2400" b="1" dirty="0">
                <a:latin typeface="Tahoma" panose="020B0604030504040204" pitchFamily="34" charset="0"/>
              </a:rPr>
              <a:t>：向上翻动</a:t>
            </a:r>
            <a:r>
              <a:rPr lang="zh-CN" altLang="en-US" sz="2400" b="1" dirty="0">
                <a:solidFill>
                  <a:srgbClr val="FF0000"/>
                </a:solidFill>
                <a:latin typeface="Tahoma" panose="020B0604030504040204" pitchFamily="34" charset="0"/>
              </a:rPr>
              <a:t>一页</a:t>
            </a:r>
            <a:endParaRPr lang="en-US" altLang="zh-CN" sz="2400" b="1" dirty="0">
              <a:solidFill>
                <a:srgbClr val="FF0000"/>
              </a:solidFill>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a:solidFill>
                  <a:srgbClr val="C00000"/>
                </a:solidFill>
                <a:latin typeface="Tahoma" panose="020B0604030504040204" pitchFamily="34" charset="0"/>
              </a:rPr>
              <a:t>/</a:t>
            </a:r>
            <a:r>
              <a:rPr lang="zh-CN" altLang="en-US" sz="2400" b="1" dirty="0">
                <a:solidFill>
                  <a:srgbClr val="C00000"/>
                </a:solidFill>
                <a:latin typeface="Tahoma" panose="020B0604030504040204" pitchFamily="34" charset="0"/>
              </a:rPr>
              <a:t>字符串 </a:t>
            </a:r>
            <a:r>
              <a:rPr lang="zh-CN" altLang="en-US" sz="2400" b="1" dirty="0">
                <a:latin typeface="Tahoma" panose="020B0604030504040204" pitchFamily="34" charset="0"/>
              </a:rPr>
              <a:t>：</a:t>
            </a:r>
            <a:r>
              <a:rPr lang="zh-CN" altLang="en-US" sz="2400" b="1" dirty="0">
                <a:solidFill>
                  <a:srgbClr val="C00000"/>
                </a:solidFill>
                <a:latin typeface="Tahoma" panose="020B0604030504040204" pitchFamily="34" charset="0"/>
              </a:rPr>
              <a:t>向下搜索</a:t>
            </a:r>
            <a:r>
              <a:rPr lang="en-US" altLang="zh-CN" sz="2400" b="1" dirty="0">
                <a:solidFill>
                  <a:srgbClr val="C00000"/>
                </a:solidFill>
                <a:latin typeface="Tahoma" panose="020B0604030504040204" pitchFamily="34" charset="0"/>
              </a:rPr>
              <a:t>『</a:t>
            </a:r>
            <a:r>
              <a:rPr lang="zh-CN" altLang="en-US" sz="2400" b="1" dirty="0">
                <a:solidFill>
                  <a:srgbClr val="C00000"/>
                </a:solidFill>
                <a:latin typeface="Tahoma" panose="020B0604030504040204" pitchFamily="34" charset="0"/>
              </a:rPr>
              <a:t>字串</a:t>
            </a:r>
            <a:r>
              <a:rPr lang="en-US" altLang="zh-CN" sz="2400" b="1" dirty="0">
                <a:solidFill>
                  <a:srgbClr val="C00000"/>
                </a:solidFill>
                <a:latin typeface="Tahoma" panose="020B0604030504040204" pitchFamily="34" charset="0"/>
              </a:rPr>
              <a:t>』</a:t>
            </a:r>
            <a:r>
              <a:rPr lang="zh-CN" altLang="en-US" sz="2400" b="1" dirty="0">
                <a:latin typeface="Tahoma" panose="020B0604030504040204" pitchFamily="34" charset="0"/>
              </a:rPr>
              <a:t>的功能</a:t>
            </a:r>
            <a:endParaRPr lang="en-US" altLang="zh-CN" sz="2400" b="1" dirty="0">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zh-CN" altLang="en-US" sz="2400" b="1" dirty="0">
                <a:solidFill>
                  <a:srgbClr val="C00000"/>
                </a:solidFill>
                <a:latin typeface="Tahoma" panose="020B0604030504040204" pitchFamily="34" charset="0"/>
              </a:rPr>
              <a:t>？字符串 </a:t>
            </a:r>
            <a:r>
              <a:rPr lang="zh-CN" altLang="en-US" sz="2400" b="1" dirty="0">
                <a:latin typeface="Tahoma" panose="020B0604030504040204" pitchFamily="34" charset="0"/>
              </a:rPr>
              <a:t>：</a:t>
            </a:r>
            <a:r>
              <a:rPr lang="zh-CN" altLang="en-US" sz="2400" b="1" dirty="0">
                <a:solidFill>
                  <a:srgbClr val="C00000"/>
                </a:solidFill>
                <a:latin typeface="Tahoma" panose="020B0604030504040204" pitchFamily="34" charset="0"/>
              </a:rPr>
              <a:t>向上搜索</a:t>
            </a:r>
            <a:r>
              <a:rPr lang="en-US" altLang="zh-CN" sz="2400" b="1" dirty="0">
                <a:solidFill>
                  <a:srgbClr val="C00000"/>
                </a:solidFill>
                <a:latin typeface="Tahoma" panose="020B0604030504040204" pitchFamily="34" charset="0"/>
              </a:rPr>
              <a:t>『</a:t>
            </a:r>
            <a:r>
              <a:rPr lang="zh-CN" altLang="en-US" sz="2400" b="1" dirty="0">
                <a:solidFill>
                  <a:srgbClr val="C00000"/>
                </a:solidFill>
                <a:latin typeface="Tahoma" panose="020B0604030504040204" pitchFamily="34" charset="0"/>
              </a:rPr>
              <a:t>字串</a:t>
            </a:r>
            <a:r>
              <a:rPr lang="en-US" altLang="zh-CN" sz="2400" b="1" dirty="0">
                <a:solidFill>
                  <a:srgbClr val="C00000"/>
                </a:solidFill>
                <a:latin typeface="Tahoma" panose="020B0604030504040204" pitchFamily="34" charset="0"/>
              </a:rPr>
              <a:t>』</a:t>
            </a:r>
            <a:r>
              <a:rPr lang="zh-CN" altLang="en-US" sz="2400" b="1" dirty="0">
                <a:latin typeface="Tahoma" panose="020B0604030504040204" pitchFamily="34" charset="0"/>
              </a:rPr>
              <a:t>的功能</a:t>
            </a:r>
            <a:endParaRPr lang="en-US" altLang="zh-CN" sz="2400" b="1" dirty="0">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a:solidFill>
                  <a:srgbClr val="C00000"/>
                </a:solidFill>
                <a:latin typeface="Tahoma" panose="020B0604030504040204" pitchFamily="34" charset="0"/>
              </a:rPr>
              <a:t>q</a:t>
            </a:r>
            <a:r>
              <a:rPr lang="en-US" altLang="zh-CN" sz="2400" b="1" dirty="0">
                <a:latin typeface="Tahoma" panose="020B0604030504040204" pitchFamily="34" charset="0"/>
              </a:rPr>
              <a:t> </a:t>
            </a:r>
            <a:r>
              <a:rPr lang="zh-CN" altLang="en-US" sz="2400" b="1" dirty="0">
                <a:latin typeface="Tahoma" panose="020B0604030504040204" pitchFamily="34" charset="0"/>
              </a:rPr>
              <a:t>：</a:t>
            </a:r>
            <a:r>
              <a:rPr lang="zh-CN" altLang="en-US" sz="2400" b="1" dirty="0">
                <a:solidFill>
                  <a:srgbClr val="C00000"/>
                </a:solidFill>
                <a:latin typeface="Tahoma" panose="020B0604030504040204" pitchFamily="34" charset="0"/>
              </a:rPr>
              <a:t>离开 </a:t>
            </a:r>
            <a:r>
              <a:rPr lang="en-US" altLang="zh-CN" sz="2400" b="1" dirty="0">
                <a:solidFill>
                  <a:srgbClr val="C00000"/>
                </a:solidFill>
                <a:latin typeface="Tahoma" panose="020B0604030504040204" pitchFamily="34" charset="0"/>
              </a:rPr>
              <a:t>less </a:t>
            </a:r>
            <a:r>
              <a:rPr lang="zh-CN" altLang="en-US" sz="2400" b="1" dirty="0">
                <a:latin typeface="Tahoma" panose="020B0604030504040204" pitchFamily="34" charset="0"/>
              </a:rPr>
              <a:t>这个程序</a:t>
            </a:r>
          </a:p>
        </p:txBody>
      </p:sp>
      <p:pic>
        <p:nvPicPr>
          <p:cNvPr id="4" name="图片 3">
            <a:extLst>
              <a:ext uri="{FF2B5EF4-FFF2-40B4-BE49-F238E27FC236}">
                <a16:creationId xmlns:a16="http://schemas.microsoft.com/office/drawing/2014/main" id="{32F72945-7E58-4724-A345-3BD606844E2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899592" y="1188162"/>
            <a:ext cx="7661558" cy="2900515"/>
          </a:xfrm>
          <a:prstGeom prst="rect">
            <a:avLst/>
          </a:prstGeom>
        </p:spPr>
      </p:pic>
    </p:spTree>
    <p:extLst>
      <p:ext uri="{BB962C8B-B14F-4D97-AF65-F5344CB8AC3E}">
        <p14:creationId xmlns:p14="http://schemas.microsoft.com/office/powerpoint/2010/main" val="28269422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head</a:t>
            </a:r>
            <a:r>
              <a:rPr lang="zh-CN" altLang="en-US" dirty="0"/>
              <a:t>命令</a:t>
            </a:r>
          </a:p>
        </p:txBody>
      </p:sp>
      <p:sp>
        <p:nvSpPr>
          <p:cNvPr id="4" name="内容占位符 3"/>
          <p:cNvSpPr>
            <a:spLocks noGrp="1"/>
          </p:cNvSpPr>
          <p:nvPr>
            <p:ph idx="1"/>
          </p:nvPr>
        </p:nvSpPr>
        <p:spPr>
          <a:xfrm>
            <a:off x="683569" y="1375410"/>
            <a:ext cx="7920880" cy="4107180"/>
          </a:xfrm>
        </p:spPr>
        <p:txBody>
          <a:bodyPr/>
          <a:lstStyle/>
          <a:p>
            <a:r>
              <a:rPr lang="zh-CN" altLang="en-US" dirty="0"/>
              <a:t>功能：</a:t>
            </a:r>
            <a:r>
              <a:rPr lang="zh-CN" altLang="zh-CN" sz="3200" dirty="0">
                <a:ea typeface="黑体" panose="02010609060101010101" pitchFamily="49" charset="-122"/>
              </a:rPr>
              <a:t>显示文件内容前几行</a:t>
            </a:r>
          </a:p>
          <a:p>
            <a:r>
              <a:rPr lang="zh-CN" altLang="en-US" dirty="0"/>
              <a:t>格式：</a:t>
            </a:r>
            <a:r>
              <a:rPr dirty="0"/>
              <a:t>head [</a:t>
            </a:r>
            <a:r>
              <a:rPr lang="zh-CN" altLang="en-US" dirty="0"/>
              <a:t>选项</a:t>
            </a:r>
            <a:r>
              <a:rPr dirty="0"/>
              <a:t>] [</a:t>
            </a:r>
            <a:r>
              <a:rPr dirty="0" err="1"/>
              <a:t>文件名</a:t>
            </a:r>
            <a:r>
              <a:rPr dirty="0"/>
              <a:t>]</a:t>
            </a:r>
          </a:p>
          <a:p>
            <a:r>
              <a:rPr lang="zh-CN" altLang="en-US" dirty="0">
                <a:sym typeface="+mn-ea"/>
              </a:rPr>
              <a:t>选项：</a:t>
            </a:r>
            <a:endParaRPr lang="en-US" altLang="zh-CN" dirty="0">
              <a:sym typeface="+mn-ea"/>
            </a:endParaRPr>
          </a:p>
          <a:p>
            <a:pPr lvl="1">
              <a:spcBef>
                <a:spcPts val="600"/>
              </a:spcBef>
            </a:pPr>
            <a:r>
              <a:rPr lang="zh-CN" altLang="zh-CN" sz="2400" dirty="0">
                <a:sym typeface="+mn-ea"/>
              </a:rPr>
              <a:t>-n(数字)： 指定行数（不指定的话默认显示10行）</a:t>
            </a:r>
          </a:p>
        </p:txBody>
      </p:sp>
      <p:pic>
        <p:nvPicPr>
          <p:cNvPr id="5" name="图片 4">
            <a:extLst>
              <a:ext uri="{FF2B5EF4-FFF2-40B4-BE49-F238E27FC236}">
                <a16:creationId xmlns:a16="http://schemas.microsoft.com/office/drawing/2014/main" id="{9AE6FDB1-D7A2-4513-BD60-B530D457EF0F}"/>
              </a:ext>
            </a:extLst>
          </p:cNvPr>
          <p:cNvPicPr>
            <a:picLocks noChangeAspect="1"/>
          </p:cNvPicPr>
          <p:nvPr/>
        </p:nvPicPr>
        <p:blipFill>
          <a:blip r:embed="rId2"/>
          <a:stretch>
            <a:fillRect/>
          </a:stretch>
        </p:blipFill>
        <p:spPr>
          <a:xfrm>
            <a:off x="651645" y="3717032"/>
            <a:ext cx="8221765" cy="2808312"/>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tail</a:t>
            </a:r>
            <a:r>
              <a:rPr lang="zh-CN" altLang="en-US"/>
              <a:t>命令</a:t>
            </a:r>
          </a:p>
        </p:txBody>
      </p:sp>
      <p:sp>
        <p:nvSpPr>
          <p:cNvPr id="4" name="内容占位符 3"/>
          <p:cNvSpPr>
            <a:spLocks noGrp="1"/>
          </p:cNvSpPr>
          <p:nvPr>
            <p:ph idx="1"/>
          </p:nvPr>
        </p:nvSpPr>
        <p:spPr>
          <a:xfrm>
            <a:off x="987407" y="1375410"/>
            <a:ext cx="6984776" cy="4107180"/>
          </a:xfrm>
        </p:spPr>
        <p:txBody>
          <a:bodyPr/>
          <a:lstStyle/>
          <a:p>
            <a:r>
              <a:rPr lang="zh-CN" altLang="en-US" dirty="0"/>
              <a:t>功能：</a:t>
            </a:r>
            <a:r>
              <a:rPr lang="zh-CN" altLang="zh-CN" sz="3200" dirty="0">
                <a:ea typeface="黑体" panose="02010609060101010101" pitchFamily="49" charset="-122"/>
              </a:rPr>
              <a:t>显示文件内容后几行</a:t>
            </a:r>
          </a:p>
          <a:p>
            <a:r>
              <a:rPr lang="zh-CN" altLang="en-US" dirty="0"/>
              <a:t>格式：</a:t>
            </a:r>
            <a:r>
              <a:rPr dirty="0"/>
              <a:t>tail [</a:t>
            </a:r>
            <a:r>
              <a:rPr dirty="0" err="1"/>
              <a:t>选项</a:t>
            </a:r>
            <a:r>
              <a:rPr dirty="0"/>
              <a:t>] [</a:t>
            </a:r>
            <a:r>
              <a:rPr dirty="0" err="1"/>
              <a:t>文件名</a:t>
            </a:r>
            <a:r>
              <a:rPr dirty="0"/>
              <a:t>]</a:t>
            </a:r>
            <a:endParaRPr lang="zh-CN" altLang="en-US" dirty="0"/>
          </a:p>
          <a:p>
            <a:pPr marL="0" indent="0">
              <a:buNone/>
            </a:pPr>
            <a:endParaRPr lang="zh-CN" altLang="en-US" dirty="0">
              <a:sym typeface="+mn-ea"/>
            </a:endParaRPr>
          </a:p>
          <a:p>
            <a:pPr marL="0" indent="0">
              <a:buNone/>
            </a:pPr>
            <a:r>
              <a:rPr lang="zh-CN" altLang="zh-CN" sz="2200" dirty="0">
                <a:ea typeface="黑体" panose="02010609060101010101" pitchFamily="49" charset="-122"/>
                <a:sym typeface="+mn-ea"/>
              </a:rPr>
              <a:t> </a:t>
            </a:r>
            <a:r>
              <a:rPr lang="en-US" altLang="zh-CN" sz="2200" dirty="0">
                <a:ea typeface="黑体" panose="02010609060101010101" pitchFamily="49" charset="-122"/>
                <a:sym typeface="+mn-ea"/>
              </a:rPr>
              <a:t>             </a:t>
            </a:r>
            <a:endParaRPr lang="zh-CN" altLang="zh-CN" sz="2200" dirty="0">
              <a:ea typeface="黑体" panose="02010609060101010101" pitchFamily="49" charset="-122"/>
              <a:sym typeface="+mn-ea"/>
            </a:endParaRPr>
          </a:p>
        </p:txBody>
      </p:sp>
      <p:graphicFrame>
        <p:nvGraphicFramePr>
          <p:cNvPr id="9" name="表格 8"/>
          <p:cNvGraphicFramePr>
            <a:graphicFrameLocks noGrp="1"/>
          </p:cNvGraphicFramePr>
          <p:nvPr>
            <p:custDataLst>
              <p:tags r:id="rId1"/>
            </p:custDataLst>
            <p:extLst>
              <p:ext uri="{D42A27DB-BD31-4B8C-83A1-F6EECF244321}">
                <p14:modId xmlns:p14="http://schemas.microsoft.com/office/powerpoint/2010/main" val="3361217667"/>
              </p:ext>
            </p:extLst>
          </p:nvPr>
        </p:nvGraphicFramePr>
        <p:xfrm>
          <a:off x="611560" y="2672583"/>
          <a:ext cx="8208912" cy="2194560"/>
        </p:xfrm>
        <a:graphic>
          <a:graphicData uri="http://schemas.openxmlformats.org/drawingml/2006/table">
            <a:tbl>
              <a:tblPr firstRow="1" bandRow="1">
                <a:tableStyleId>{B301B821-A1FF-4177-AEE7-76D212191A09}</a:tableStyleId>
              </a:tblPr>
              <a:tblGrid>
                <a:gridCol w="1224136">
                  <a:extLst>
                    <a:ext uri="{9D8B030D-6E8A-4147-A177-3AD203B41FA5}">
                      <a16:colId xmlns:a16="http://schemas.microsoft.com/office/drawing/2014/main" val="20000"/>
                    </a:ext>
                  </a:extLst>
                </a:gridCol>
                <a:gridCol w="6984776">
                  <a:extLst>
                    <a:ext uri="{9D8B030D-6E8A-4147-A177-3AD203B41FA5}">
                      <a16:colId xmlns:a16="http://schemas.microsoft.com/office/drawing/2014/main" val="20001"/>
                    </a:ext>
                  </a:extLst>
                </a:gridCol>
              </a:tblGrid>
              <a:tr h="370840">
                <a:tc>
                  <a:txBody>
                    <a:bodyPr/>
                    <a:lstStyle/>
                    <a:p>
                      <a:pPr algn="ctr"/>
                      <a:r>
                        <a:rPr lang="zh-CN" altLang="en-US" sz="2000" dirty="0">
                          <a:solidFill>
                            <a:srgbClr val="C00000"/>
                          </a:solidFill>
                        </a:rPr>
                        <a:t>选项</a:t>
                      </a:r>
                      <a:r>
                        <a:rPr lang="en-US" altLang="zh-CN" sz="2000" dirty="0">
                          <a:solidFill>
                            <a:srgbClr val="C00000"/>
                          </a:solidFill>
                        </a:rPr>
                        <a:t>	</a:t>
                      </a:r>
                      <a:endParaRPr lang="zh-CN" altLang="en-US" sz="2000" dirty="0">
                        <a:solidFill>
                          <a:srgbClr val="C00000"/>
                        </a:solidFill>
                      </a:endParaRPr>
                    </a:p>
                  </a:txBody>
                  <a:tcPr marL="86360" marR="86360"/>
                </a:tc>
                <a:tc>
                  <a:txBody>
                    <a:bodyPr/>
                    <a:lstStyle/>
                    <a:p>
                      <a:pPr algn="ctr"/>
                      <a:r>
                        <a:rPr lang="zh-CN" altLang="en-US" sz="2000" dirty="0">
                          <a:solidFill>
                            <a:srgbClr val="C00000"/>
                          </a:solidFill>
                        </a:rPr>
                        <a:t>说明</a:t>
                      </a:r>
                    </a:p>
                  </a:txBody>
                  <a:tcPr marL="86360" marR="86360"/>
                </a:tc>
                <a:extLst>
                  <a:ext uri="{0D108BD9-81ED-4DB2-BD59-A6C34878D82A}">
                    <a16:rowId xmlns:a16="http://schemas.microsoft.com/office/drawing/2014/main" val="10000"/>
                  </a:ext>
                </a:extLst>
              </a:tr>
              <a:tr h="370840">
                <a:tc>
                  <a:txBody>
                    <a:bodyPr/>
                    <a:lstStyle/>
                    <a:p>
                      <a:pPr algn="ctr"/>
                      <a:r>
                        <a:rPr lang="zh-CN" altLang="zh-CN" sz="2000" dirty="0">
                          <a:solidFill>
                            <a:srgbClr val="FF0000"/>
                          </a:solidFill>
                          <a:ea typeface="黑体" panose="02010609060101010101" pitchFamily="49" charset="-122"/>
                          <a:sym typeface="+mn-ea"/>
                        </a:rPr>
                        <a:t> -数字</a:t>
                      </a:r>
                      <a:r>
                        <a:rPr lang="en-US" altLang="zh-CN" sz="2000" dirty="0">
                          <a:solidFill>
                            <a:srgbClr val="FF0000"/>
                          </a:solidFill>
                        </a:rPr>
                        <a:t>	</a:t>
                      </a:r>
                      <a:endParaRPr lang="zh-CN" altLang="zh-CN" sz="2000" dirty="0">
                        <a:solidFill>
                          <a:srgbClr val="FF0000"/>
                        </a:solidFill>
                      </a:endParaRPr>
                    </a:p>
                  </a:txBody>
                  <a:tcPr marL="86360" marR="86360"/>
                </a:tc>
                <a:tc>
                  <a:txBody>
                    <a:bodyPr/>
                    <a:lstStyle/>
                    <a:p>
                      <a:pPr algn="l"/>
                      <a:r>
                        <a:rPr lang="zh-CN" altLang="zh-CN" sz="2000" dirty="0">
                          <a:solidFill>
                            <a:srgbClr val="FF0000"/>
                          </a:solidFill>
                          <a:ea typeface="黑体" panose="02010609060101010101" pitchFamily="49" charset="-122"/>
                          <a:sym typeface="+mn-ea"/>
                        </a:rPr>
                        <a:t>指定显示后几行（不指定的话默认显示后10行）</a:t>
                      </a:r>
                    </a:p>
                  </a:txBody>
                  <a:tcPr marL="86360" marR="86360"/>
                </a:tc>
                <a:extLst>
                  <a:ext uri="{0D108BD9-81ED-4DB2-BD59-A6C34878D82A}">
                    <a16:rowId xmlns:a16="http://schemas.microsoft.com/office/drawing/2014/main" val="10001"/>
                  </a:ext>
                </a:extLst>
              </a:tr>
              <a:tr h="370840">
                <a:tc>
                  <a:txBody>
                    <a:bodyPr/>
                    <a:lstStyle/>
                    <a:p>
                      <a:pPr algn="ctr"/>
                      <a:r>
                        <a:rPr lang="zh-CN" altLang="zh-CN" sz="2000" dirty="0">
                          <a:ea typeface="黑体" panose="02010609060101010101" pitchFamily="49" charset="-122"/>
                          <a:sym typeface="+mn-ea"/>
                        </a:rPr>
                        <a:t>-n +数字</a:t>
                      </a:r>
                    </a:p>
                  </a:txBody>
                  <a:tcPr marL="86360" marR="86360"/>
                </a:tc>
                <a:tc>
                  <a:txBody>
                    <a:bodyPr/>
                    <a:lstStyle/>
                    <a:p>
                      <a:pPr algn="l"/>
                      <a:r>
                        <a:rPr lang="zh-CN" altLang="zh-CN" sz="2000" dirty="0">
                          <a:ea typeface="黑体" panose="02010609060101010101" pitchFamily="49" charset="-122"/>
                          <a:sym typeface="+mn-ea"/>
                        </a:rPr>
                        <a:t>指定显示从第几行开始到最后一行的内容</a:t>
                      </a:r>
                    </a:p>
                  </a:txBody>
                  <a:tcPr marL="86360" marR="86360"/>
                </a:tc>
                <a:extLst>
                  <a:ext uri="{0D108BD9-81ED-4DB2-BD59-A6C34878D82A}">
                    <a16:rowId xmlns:a16="http://schemas.microsoft.com/office/drawing/2014/main" val="10002"/>
                  </a:ext>
                </a:extLst>
              </a:tr>
              <a:tr h="370840">
                <a:tc>
                  <a:txBody>
                    <a:bodyPr/>
                    <a:lstStyle/>
                    <a:p>
                      <a:pPr algn="ctr"/>
                      <a:r>
                        <a:rPr lang="zh-CN" altLang="zh-CN" sz="2000" dirty="0">
                          <a:ea typeface="黑体" panose="02010609060101010101" pitchFamily="49" charset="-122"/>
                          <a:sym typeface="+mn-ea"/>
                        </a:rPr>
                        <a:t>-f </a:t>
                      </a:r>
                    </a:p>
                  </a:txBody>
                  <a:tcPr marL="86360" marR="86360"/>
                </a:tc>
                <a:tc>
                  <a:txBody>
                    <a:bodyPr/>
                    <a:lstStyle/>
                    <a:p>
                      <a:pPr algn="l"/>
                      <a:r>
                        <a:rPr lang="zh-CN" altLang="zh-CN" sz="2000" dirty="0">
                          <a:ea typeface="黑体" panose="02010609060101010101" pitchFamily="49" charset="-122"/>
                          <a:sym typeface="+mn-ea"/>
                        </a:rPr>
                        <a:t>显示内容后不会退出到命令行，而是实时更新显示文件末尾内容（比如服务器日志文件，日志变的话，用-f 开着文件也会自己变），按ctrl+c退出</a:t>
                      </a:r>
                    </a:p>
                  </a:txBody>
                  <a:tcPr marL="86360" marR="86360"/>
                </a:tc>
                <a:extLst>
                  <a:ext uri="{0D108BD9-81ED-4DB2-BD59-A6C34878D82A}">
                    <a16:rowId xmlns:a16="http://schemas.microsoft.com/office/drawing/2014/main" val="10003"/>
                  </a:ext>
                </a:extLst>
              </a:tr>
            </a:tbl>
          </a:graphicData>
        </a:graphic>
      </p:graphicFrame>
      <p:pic>
        <p:nvPicPr>
          <p:cNvPr id="7" name="图片 6">
            <a:extLst>
              <a:ext uri="{FF2B5EF4-FFF2-40B4-BE49-F238E27FC236}">
                <a16:creationId xmlns:a16="http://schemas.microsoft.com/office/drawing/2014/main" id="{3D0AEF5C-71C2-4BBA-A50B-9E72055510C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30349" y="4877891"/>
            <a:ext cx="6201923" cy="1824846"/>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cut</a:t>
            </a:r>
            <a:r>
              <a:rPr lang="zh-CN" altLang="en-US" dirty="0"/>
              <a:t>命令</a:t>
            </a:r>
          </a:p>
        </p:txBody>
      </p:sp>
      <p:sp>
        <p:nvSpPr>
          <p:cNvPr id="4" name="内容占位符 3"/>
          <p:cNvSpPr>
            <a:spLocks noGrp="1"/>
          </p:cNvSpPr>
          <p:nvPr>
            <p:ph idx="1"/>
          </p:nvPr>
        </p:nvSpPr>
        <p:spPr>
          <a:xfrm>
            <a:off x="683568" y="1305988"/>
            <a:ext cx="7920627" cy="5363371"/>
          </a:xfrm>
        </p:spPr>
        <p:txBody>
          <a:bodyPr/>
          <a:lstStyle/>
          <a:p>
            <a:r>
              <a:rPr lang="zh-CN" altLang="en-US" sz="3000" dirty="0"/>
              <a:t>功能：</a:t>
            </a:r>
            <a:r>
              <a:rPr lang="zh-CN" altLang="zh-CN" sz="3000" dirty="0">
                <a:ea typeface="黑体" panose="02010609060101010101" pitchFamily="49" charset="-122"/>
              </a:rPr>
              <a:t>纵向切割出文本指定的部分（截取</a:t>
            </a:r>
          </a:p>
          <a:p>
            <a:pPr marL="0" indent="0">
              <a:buNone/>
            </a:pPr>
            <a:r>
              <a:rPr lang="en-US" altLang="zh-CN" sz="3000" dirty="0">
                <a:ea typeface="黑体" panose="02010609060101010101" pitchFamily="49" charset="-122"/>
              </a:rPr>
              <a:t>   </a:t>
            </a:r>
            <a:r>
              <a:rPr lang="zh-CN" altLang="zh-CN" sz="3000" dirty="0">
                <a:ea typeface="黑体" panose="02010609060101010101" pitchFamily="49" charset="-122"/>
              </a:rPr>
              <a:t> </a:t>
            </a:r>
            <a:r>
              <a:rPr lang="en-US" altLang="zh-CN" sz="3000" dirty="0">
                <a:ea typeface="黑体" panose="02010609060101010101" pitchFamily="49" charset="-122"/>
              </a:rPr>
              <a:t>        </a:t>
            </a:r>
            <a:r>
              <a:rPr lang="zh-CN" altLang="zh-CN" sz="3000" dirty="0">
                <a:ea typeface="黑体" panose="02010609060101010101" pitchFamily="49" charset="-122"/>
              </a:rPr>
              <a:t>文本文件内容</a:t>
            </a:r>
            <a:r>
              <a:rPr lang="zh-CN" altLang="en-US" sz="3000" dirty="0">
                <a:ea typeface="黑体" panose="02010609060101010101" pitchFamily="49" charset="-122"/>
              </a:rPr>
              <a:t>的列</a:t>
            </a:r>
            <a:r>
              <a:rPr lang="zh-CN" altLang="zh-CN" sz="3000" dirty="0">
                <a:ea typeface="黑体" panose="02010609060101010101" pitchFamily="49" charset="-122"/>
              </a:rPr>
              <a:t>）</a:t>
            </a:r>
          </a:p>
          <a:p>
            <a:r>
              <a:rPr lang="zh-CN" altLang="en-US" sz="3000" dirty="0"/>
              <a:t>格式</a:t>
            </a:r>
            <a:r>
              <a:rPr sz="3000" dirty="0"/>
              <a:t>：cut [</a:t>
            </a:r>
            <a:r>
              <a:rPr sz="3000" dirty="0" err="1"/>
              <a:t>选项</a:t>
            </a:r>
            <a:r>
              <a:rPr sz="3000" dirty="0"/>
              <a:t>] [</a:t>
            </a:r>
            <a:r>
              <a:rPr sz="3000" dirty="0" err="1"/>
              <a:t>文件名</a:t>
            </a:r>
            <a:r>
              <a:rPr sz="3000" dirty="0"/>
              <a:t>]</a:t>
            </a:r>
            <a:r>
              <a:rPr lang="en-US" altLang="zh-CN" sz="3000" dirty="0">
                <a:ea typeface="黑体" panose="02010609060101010101" pitchFamily="49" charset="-122"/>
                <a:sym typeface="+mn-ea"/>
              </a:rPr>
              <a:t>    </a:t>
            </a:r>
            <a:endParaRPr lang="zh-CN" altLang="zh-CN" sz="3000" dirty="0">
              <a:ea typeface="黑体" panose="02010609060101010101" pitchFamily="49" charset="-122"/>
              <a:sym typeface="+mn-ea"/>
            </a:endParaRPr>
          </a:p>
        </p:txBody>
      </p:sp>
      <p:graphicFrame>
        <p:nvGraphicFramePr>
          <p:cNvPr id="9" name="表格 8"/>
          <p:cNvGraphicFramePr>
            <a:graphicFrameLocks noGrp="1"/>
          </p:cNvGraphicFramePr>
          <p:nvPr>
            <p:custDataLst>
              <p:tags r:id="rId1"/>
            </p:custDataLst>
            <p:extLst>
              <p:ext uri="{D42A27DB-BD31-4B8C-83A1-F6EECF244321}">
                <p14:modId xmlns:p14="http://schemas.microsoft.com/office/powerpoint/2010/main" val="3244680841"/>
              </p:ext>
            </p:extLst>
          </p:nvPr>
        </p:nvGraphicFramePr>
        <p:xfrm>
          <a:off x="636320" y="2966040"/>
          <a:ext cx="8208912" cy="1798320"/>
        </p:xfrm>
        <a:graphic>
          <a:graphicData uri="http://schemas.openxmlformats.org/drawingml/2006/table">
            <a:tbl>
              <a:tblPr firstRow="1" bandRow="1">
                <a:tableStyleId>{B301B821-A1FF-4177-AEE7-76D212191A09}</a:tableStyleId>
              </a:tblPr>
              <a:tblGrid>
                <a:gridCol w="1657350">
                  <a:extLst>
                    <a:ext uri="{9D8B030D-6E8A-4147-A177-3AD203B41FA5}">
                      <a16:colId xmlns:a16="http://schemas.microsoft.com/office/drawing/2014/main" val="20000"/>
                    </a:ext>
                  </a:extLst>
                </a:gridCol>
                <a:gridCol w="6551562">
                  <a:extLst>
                    <a:ext uri="{9D8B030D-6E8A-4147-A177-3AD203B41FA5}">
                      <a16:colId xmlns:a16="http://schemas.microsoft.com/office/drawing/2014/main" val="20001"/>
                    </a:ext>
                  </a:extLst>
                </a:gridCol>
              </a:tblGrid>
              <a:tr h="396240">
                <a:tc>
                  <a:txBody>
                    <a:bodyPr/>
                    <a:lstStyle/>
                    <a:p>
                      <a:pPr algn="ctr"/>
                      <a:r>
                        <a:rPr lang="zh-CN" altLang="en-US" sz="2000" dirty="0">
                          <a:solidFill>
                            <a:srgbClr val="C00000"/>
                          </a:solidFill>
                        </a:rPr>
                        <a:t>选项</a:t>
                      </a:r>
                      <a:r>
                        <a:rPr lang="en-US" altLang="zh-CN" sz="2000" dirty="0">
                          <a:solidFill>
                            <a:srgbClr val="C00000"/>
                          </a:solidFill>
                        </a:rPr>
                        <a:t>	</a:t>
                      </a:r>
                      <a:endParaRPr lang="zh-CN" altLang="en-US" sz="2000" dirty="0">
                        <a:solidFill>
                          <a:srgbClr val="C00000"/>
                        </a:solidFill>
                      </a:endParaRPr>
                    </a:p>
                  </a:txBody>
                  <a:tcPr marL="86360" marR="86360"/>
                </a:tc>
                <a:tc>
                  <a:txBody>
                    <a:bodyPr/>
                    <a:lstStyle/>
                    <a:p>
                      <a:pPr algn="ctr"/>
                      <a:r>
                        <a:rPr lang="zh-CN" altLang="en-US" sz="2000" dirty="0">
                          <a:solidFill>
                            <a:srgbClr val="C00000"/>
                          </a:solidFill>
                        </a:rPr>
                        <a:t>说明</a:t>
                      </a:r>
                    </a:p>
                  </a:txBody>
                  <a:tcPr marL="86360" marR="86360"/>
                </a:tc>
                <a:extLst>
                  <a:ext uri="{0D108BD9-81ED-4DB2-BD59-A6C34878D82A}">
                    <a16:rowId xmlns:a16="http://schemas.microsoft.com/office/drawing/2014/main" val="10000"/>
                  </a:ext>
                </a:extLst>
              </a:tr>
              <a:tr h="396240">
                <a:tc>
                  <a:txBody>
                    <a:bodyPr/>
                    <a:lstStyle/>
                    <a:p>
                      <a:pPr algn="ctr"/>
                      <a:r>
                        <a:rPr altLang="zh-CN" sz="2000" dirty="0"/>
                        <a:t>-f [列号]</a:t>
                      </a:r>
                    </a:p>
                  </a:txBody>
                  <a:tcPr marL="86360" marR="86360"/>
                </a:tc>
                <a:tc>
                  <a:txBody>
                    <a:bodyPr/>
                    <a:lstStyle/>
                    <a:p>
                      <a:pPr algn="ctr"/>
                      <a:r>
                        <a:rPr lang="zh-CN" altLang="zh-CN" sz="2000" dirty="0">
                          <a:ea typeface="黑体" panose="02010609060101010101" pitchFamily="49" charset="-122"/>
                          <a:sym typeface="+mn-ea"/>
                        </a:rPr>
                        <a:t>提取第几列</a:t>
                      </a:r>
                    </a:p>
                  </a:txBody>
                  <a:tcPr marL="86360" marR="86360"/>
                </a:tc>
                <a:extLst>
                  <a:ext uri="{0D108BD9-81ED-4DB2-BD59-A6C34878D82A}">
                    <a16:rowId xmlns:a16="http://schemas.microsoft.com/office/drawing/2014/main" val="10001"/>
                  </a:ext>
                </a:extLst>
              </a:tr>
              <a:tr h="370840">
                <a:tc>
                  <a:txBody>
                    <a:bodyPr/>
                    <a:lstStyle/>
                    <a:p>
                      <a:pPr algn="ctr"/>
                      <a:r>
                        <a:rPr lang="zh-CN" altLang="zh-CN" sz="2000" dirty="0">
                          <a:ea typeface="黑体" panose="02010609060101010101" pitchFamily="49" charset="-122"/>
                          <a:sym typeface="+mn-ea"/>
                        </a:rPr>
                        <a:t>-d "[分隔符]"</a:t>
                      </a:r>
                    </a:p>
                  </a:txBody>
                  <a:tcPr marL="86360" marR="86360"/>
                </a:tc>
                <a:tc>
                  <a:txBody>
                    <a:bodyPr/>
                    <a:lstStyle/>
                    <a:p>
                      <a:pPr algn="ctr"/>
                      <a:r>
                        <a:rPr lang="zh-CN" altLang="zh-CN" sz="2000" dirty="0">
                          <a:ea typeface="黑体" panose="02010609060101010101" pitchFamily="49" charset="-122"/>
                          <a:sym typeface="+mn-ea"/>
                        </a:rPr>
                        <a:t>按照分隔符分割列，如果切割后有多列，必须加上 -f [列号] 来指定显示</a:t>
                      </a:r>
                      <a:r>
                        <a:rPr lang="zh-CN" altLang="en-US" sz="2000" dirty="0">
                          <a:ea typeface="黑体" panose="02010609060101010101" pitchFamily="49" charset="-122"/>
                          <a:sym typeface="+mn-ea"/>
                        </a:rPr>
                        <a:t>的列号</a:t>
                      </a:r>
                      <a:r>
                        <a:rPr lang="zh-CN" altLang="zh-CN" sz="2000" dirty="0">
                          <a:ea typeface="黑体" panose="02010609060101010101" pitchFamily="49" charset="-122"/>
                          <a:sym typeface="+mn-ea"/>
                        </a:rPr>
                        <a:t>，多个列号间用逗号隔开，如：cut -f 2,4 [文件名]</a:t>
                      </a:r>
                    </a:p>
                  </a:txBody>
                  <a:tcPr marL="86360" marR="86360"/>
                </a:tc>
                <a:extLst>
                  <a:ext uri="{0D108BD9-81ED-4DB2-BD59-A6C34878D82A}">
                    <a16:rowId xmlns:a16="http://schemas.microsoft.com/office/drawing/2014/main" val="10002"/>
                  </a:ext>
                </a:extLst>
              </a:tr>
            </a:tbl>
          </a:graphicData>
        </a:graphic>
      </p:graphicFrame>
      <p:sp>
        <p:nvSpPr>
          <p:cNvPr id="6" name="内容占位符 3">
            <a:extLst>
              <a:ext uri="{FF2B5EF4-FFF2-40B4-BE49-F238E27FC236}">
                <a16:creationId xmlns:a16="http://schemas.microsoft.com/office/drawing/2014/main" id="{FAC3A0BC-FAF0-4714-A280-EEABAC641442}"/>
              </a:ext>
            </a:extLst>
          </p:cNvPr>
          <p:cNvSpPr txBox="1">
            <a:spLocks/>
          </p:cNvSpPr>
          <p:nvPr/>
        </p:nvSpPr>
        <p:spPr bwMode="auto">
          <a:xfrm>
            <a:off x="237298" y="4763658"/>
            <a:ext cx="8813165" cy="1977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Bef>
                <a:spcPts val="600"/>
              </a:spcBef>
            </a:pPr>
            <a:r>
              <a:rPr lang="zh-CN" altLang="en-US" sz="2400" dirty="0">
                <a:solidFill>
                  <a:srgbClr val="FF0000"/>
                </a:solidFill>
              </a:rPr>
              <a:t>默认</a:t>
            </a:r>
            <a:r>
              <a:rPr lang="zh-CN" altLang="en-US" sz="2400" dirty="0"/>
              <a:t>的分隔符是</a:t>
            </a:r>
            <a:r>
              <a:rPr lang="zh-CN" altLang="en-US" sz="2400" dirty="0">
                <a:solidFill>
                  <a:srgbClr val="FF0000"/>
                </a:solidFill>
              </a:rPr>
              <a:t>制表符</a:t>
            </a:r>
            <a:r>
              <a:rPr lang="zh-CN" altLang="en-US" sz="2400" dirty="0"/>
              <a:t>，如果文件没有用制表符，就不能用默认格式</a:t>
            </a:r>
            <a:r>
              <a:rPr lang="en-US" altLang="zh-CN" sz="2400" dirty="0"/>
              <a:t>cut -f n</a:t>
            </a:r>
            <a:r>
              <a:rPr lang="zh-CN" altLang="en-US" sz="2400" dirty="0"/>
              <a:t>来分割，需要使用 </a:t>
            </a:r>
            <a:r>
              <a:rPr lang="en-US" altLang="zh-CN" sz="2400" dirty="0">
                <a:solidFill>
                  <a:srgbClr val="FF0000"/>
                </a:solidFill>
              </a:rPr>
              <a:t>-d [</a:t>
            </a:r>
            <a:r>
              <a:rPr lang="zh-CN" altLang="en-US" sz="2400" dirty="0">
                <a:solidFill>
                  <a:srgbClr val="FF0000"/>
                </a:solidFill>
              </a:rPr>
              <a:t>分隔符</a:t>
            </a:r>
            <a:r>
              <a:rPr lang="en-US" altLang="zh-CN" sz="2400" dirty="0">
                <a:solidFill>
                  <a:srgbClr val="FF0000"/>
                </a:solidFill>
              </a:rPr>
              <a:t>] </a:t>
            </a:r>
            <a:r>
              <a:rPr lang="zh-CN" altLang="en-US" sz="2400" dirty="0">
                <a:solidFill>
                  <a:srgbClr val="FF0000"/>
                </a:solidFill>
              </a:rPr>
              <a:t>形式指定分隔符</a:t>
            </a:r>
            <a:r>
              <a:rPr lang="zh-CN" altLang="en-US" sz="2400" dirty="0"/>
              <a:t>。</a:t>
            </a:r>
          </a:p>
          <a:p>
            <a:pPr lvl="1">
              <a:spcBef>
                <a:spcPts val="600"/>
              </a:spcBef>
            </a:pPr>
            <a:r>
              <a:rPr lang="zh-CN" altLang="en-US" sz="2400" dirty="0"/>
              <a:t>一般只用于提取有明显分割符</a:t>
            </a:r>
            <a:r>
              <a:rPr lang="en-US" altLang="zh-CN" sz="2400" dirty="0"/>
              <a:t>(</a:t>
            </a:r>
            <a:r>
              <a:rPr lang="zh-CN" altLang="en-US" sz="2400" dirty="0"/>
              <a:t>制表符，冒号等</a:t>
            </a:r>
            <a:r>
              <a:rPr lang="en-US" altLang="zh-CN" sz="2400" dirty="0"/>
              <a:t>)</a:t>
            </a:r>
            <a:r>
              <a:rPr lang="zh-CN" altLang="en-US" sz="2400" dirty="0"/>
              <a:t>的文件，对于以多个空格分割的文件，用</a:t>
            </a:r>
            <a:r>
              <a:rPr lang="en-US" altLang="zh-CN" sz="2400" dirty="0"/>
              <a:t>awk</a:t>
            </a:r>
            <a:r>
              <a:rPr lang="zh-CN" altLang="en-US" sz="2400" dirty="0"/>
              <a:t>命令提取。</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awk</a:t>
            </a:r>
            <a:r>
              <a:rPr lang="zh-CN" altLang="en-US" dirty="0" smtClean="0"/>
              <a:t>命令</a:t>
            </a:r>
            <a:endParaRPr lang="zh-CN" altLang="en-US" dirty="0"/>
          </a:p>
        </p:txBody>
      </p:sp>
      <p:sp>
        <p:nvSpPr>
          <p:cNvPr id="4" name="内容占位符 3"/>
          <p:cNvSpPr>
            <a:spLocks noGrp="1"/>
          </p:cNvSpPr>
          <p:nvPr>
            <p:ph idx="1"/>
          </p:nvPr>
        </p:nvSpPr>
        <p:spPr>
          <a:xfrm>
            <a:off x="683568" y="1305988"/>
            <a:ext cx="8557858" cy="5363371"/>
          </a:xfrm>
        </p:spPr>
        <p:txBody>
          <a:bodyPr/>
          <a:lstStyle/>
          <a:p>
            <a:r>
              <a:rPr lang="zh-CN" altLang="en-US" sz="3000" dirty="0"/>
              <a:t>功能</a:t>
            </a:r>
            <a:r>
              <a:rPr lang="zh-CN" altLang="en-US" sz="3000" dirty="0" smtClean="0"/>
              <a:t>：</a:t>
            </a:r>
            <a:r>
              <a:rPr lang="zh-CN" altLang="en-US" sz="3000" dirty="0" smtClean="0">
                <a:ea typeface="黑体" panose="02010609060101010101" pitchFamily="49" charset="-122"/>
              </a:rPr>
              <a:t>用来分析和处理正文文本的编程工具。</a:t>
            </a:r>
            <a:endParaRPr lang="en-US" altLang="zh-CN" sz="3000" dirty="0" smtClean="0">
              <a:ea typeface="黑体" panose="02010609060101010101" pitchFamily="49" charset="-122"/>
            </a:endParaRPr>
          </a:p>
          <a:p>
            <a:r>
              <a:rPr lang="zh-CN" altLang="en-US" sz="3000" dirty="0" smtClean="0"/>
              <a:t>格式</a:t>
            </a:r>
            <a:r>
              <a:rPr sz="3000" dirty="0" smtClean="0"/>
              <a:t>：</a:t>
            </a:r>
            <a:r>
              <a:rPr lang="en-US" sz="3000" dirty="0" err="1" smtClean="0"/>
              <a:t>awk</a:t>
            </a:r>
            <a:r>
              <a:rPr sz="3000" dirty="0" smtClean="0"/>
              <a:t> </a:t>
            </a:r>
            <a:r>
              <a:rPr sz="3000" dirty="0"/>
              <a:t>[</a:t>
            </a:r>
            <a:r>
              <a:rPr sz="3000" dirty="0" err="1"/>
              <a:t>选项</a:t>
            </a:r>
            <a:r>
              <a:rPr sz="3000" dirty="0"/>
              <a:t>] </a:t>
            </a:r>
            <a:r>
              <a:rPr sz="3000" dirty="0" smtClean="0"/>
              <a:t>[</a:t>
            </a:r>
            <a:r>
              <a:rPr lang="en-US" sz="3000" dirty="0"/>
              <a:t>c</a:t>
            </a:r>
            <a:r>
              <a:rPr lang="en-US" sz="3000" dirty="0" smtClean="0"/>
              <a:t>ommands</a:t>
            </a:r>
            <a:r>
              <a:rPr sz="3000" dirty="0" smtClean="0"/>
              <a:t>]</a:t>
            </a:r>
            <a:r>
              <a:rPr lang="en-US" altLang="zh-CN" sz="3000" dirty="0" smtClean="0">
                <a:ea typeface="黑体" panose="02010609060101010101" pitchFamily="49" charset="-122"/>
                <a:sym typeface="+mn-ea"/>
              </a:rPr>
              <a:t>    </a:t>
            </a:r>
            <a:endParaRPr lang="zh-CN" altLang="zh-CN" sz="3000" dirty="0">
              <a:ea typeface="黑体" panose="02010609060101010101" pitchFamily="49" charset="-122"/>
              <a:sym typeface="+mn-ea"/>
            </a:endParaRPr>
          </a:p>
        </p:txBody>
      </p:sp>
      <p:graphicFrame>
        <p:nvGraphicFramePr>
          <p:cNvPr id="9" name="表格 8"/>
          <p:cNvGraphicFramePr>
            <a:graphicFrameLocks noGrp="1"/>
          </p:cNvGraphicFramePr>
          <p:nvPr>
            <p:custDataLst>
              <p:tags r:id="rId1"/>
            </p:custDataLst>
            <p:extLst>
              <p:ext uri="{D42A27DB-BD31-4B8C-83A1-F6EECF244321}">
                <p14:modId xmlns:p14="http://schemas.microsoft.com/office/powerpoint/2010/main" val="3264386004"/>
              </p:ext>
            </p:extLst>
          </p:nvPr>
        </p:nvGraphicFramePr>
        <p:xfrm>
          <a:off x="613996" y="2564904"/>
          <a:ext cx="8208912" cy="792480"/>
        </p:xfrm>
        <a:graphic>
          <a:graphicData uri="http://schemas.openxmlformats.org/drawingml/2006/table">
            <a:tbl>
              <a:tblPr firstRow="1" bandRow="1">
                <a:tableStyleId>{B301B821-A1FF-4177-AEE7-76D212191A09}</a:tableStyleId>
              </a:tblPr>
              <a:tblGrid>
                <a:gridCol w="3093908">
                  <a:extLst>
                    <a:ext uri="{9D8B030D-6E8A-4147-A177-3AD203B41FA5}">
                      <a16:colId xmlns:a16="http://schemas.microsoft.com/office/drawing/2014/main" val="20000"/>
                    </a:ext>
                  </a:extLst>
                </a:gridCol>
                <a:gridCol w="5115004">
                  <a:extLst>
                    <a:ext uri="{9D8B030D-6E8A-4147-A177-3AD203B41FA5}">
                      <a16:colId xmlns:a16="http://schemas.microsoft.com/office/drawing/2014/main" val="20001"/>
                    </a:ext>
                  </a:extLst>
                </a:gridCol>
              </a:tblGrid>
              <a:tr h="396240">
                <a:tc>
                  <a:txBody>
                    <a:bodyPr/>
                    <a:lstStyle/>
                    <a:p>
                      <a:pPr algn="ctr"/>
                      <a:r>
                        <a:rPr lang="zh-CN" altLang="en-US" sz="2000" dirty="0" smtClean="0">
                          <a:solidFill>
                            <a:srgbClr val="C00000"/>
                          </a:solidFill>
                        </a:rPr>
                        <a:t>选项</a:t>
                      </a:r>
                      <a:endParaRPr lang="zh-CN" altLang="en-US" sz="2000" dirty="0">
                        <a:solidFill>
                          <a:srgbClr val="C00000"/>
                        </a:solidFill>
                      </a:endParaRPr>
                    </a:p>
                  </a:txBody>
                  <a:tcPr marL="86360" marR="86360"/>
                </a:tc>
                <a:tc>
                  <a:txBody>
                    <a:bodyPr/>
                    <a:lstStyle/>
                    <a:p>
                      <a:pPr algn="ctr"/>
                      <a:r>
                        <a:rPr lang="zh-CN" altLang="en-US" sz="2000" dirty="0">
                          <a:solidFill>
                            <a:srgbClr val="C00000"/>
                          </a:solidFill>
                        </a:rPr>
                        <a:t>说明</a:t>
                      </a:r>
                    </a:p>
                  </a:txBody>
                  <a:tcPr marL="86360" marR="86360"/>
                </a:tc>
                <a:extLst>
                  <a:ext uri="{0D108BD9-81ED-4DB2-BD59-A6C34878D82A}">
                    <a16:rowId xmlns:a16="http://schemas.microsoft.com/office/drawing/2014/main" val="10000"/>
                  </a:ext>
                </a:extLst>
              </a:tr>
              <a:tr h="396240">
                <a:tc>
                  <a:txBody>
                    <a:bodyPr/>
                    <a:lstStyle/>
                    <a:p>
                      <a:pPr algn="ctr"/>
                      <a:r>
                        <a:rPr altLang="zh-CN" sz="2000" dirty="0" smtClean="0">
                          <a:solidFill>
                            <a:srgbClr val="FF0000"/>
                          </a:solidFill>
                        </a:rPr>
                        <a:t>-</a:t>
                      </a:r>
                      <a:r>
                        <a:rPr lang="en-US" altLang="zh-CN" sz="2000" dirty="0" smtClean="0">
                          <a:solidFill>
                            <a:srgbClr val="FF0000"/>
                          </a:solidFill>
                        </a:rPr>
                        <a:t>F</a:t>
                      </a:r>
                      <a:r>
                        <a:rPr altLang="zh-CN" sz="2000" dirty="0" smtClean="0">
                          <a:solidFill>
                            <a:srgbClr val="FF0000"/>
                          </a:solidFill>
                        </a:rPr>
                        <a:t> </a:t>
                      </a:r>
                      <a:endParaRPr altLang="zh-CN" sz="2000" dirty="0">
                        <a:solidFill>
                          <a:srgbClr val="FF0000"/>
                        </a:solidFill>
                      </a:endParaRPr>
                    </a:p>
                  </a:txBody>
                  <a:tcPr marL="86360" marR="86360"/>
                </a:tc>
                <a:tc>
                  <a:txBody>
                    <a:bodyPr/>
                    <a:lstStyle/>
                    <a:p>
                      <a:pPr algn="ctr"/>
                      <a:r>
                        <a:rPr lang="zh-CN" altLang="en-US" sz="2000" dirty="0" smtClean="0">
                          <a:solidFill>
                            <a:srgbClr val="FF0000"/>
                          </a:solidFill>
                          <a:ea typeface="黑体" panose="02010609060101010101" pitchFamily="49" charset="-122"/>
                          <a:sym typeface="+mn-ea"/>
                        </a:rPr>
                        <a:t>指定分隔符</a:t>
                      </a:r>
                      <a:endParaRPr lang="zh-CN" altLang="zh-CN" sz="2000" dirty="0">
                        <a:solidFill>
                          <a:srgbClr val="FF0000"/>
                        </a:solidFill>
                        <a:ea typeface="黑体" panose="02010609060101010101" pitchFamily="49" charset="-122"/>
                        <a:sym typeface="+mn-ea"/>
                      </a:endParaRPr>
                    </a:p>
                  </a:txBody>
                  <a:tcPr marL="86360" marR="86360"/>
                </a:tc>
                <a:extLst>
                  <a:ext uri="{0D108BD9-81ED-4DB2-BD59-A6C34878D82A}">
                    <a16:rowId xmlns:a16="http://schemas.microsoft.com/office/drawing/2014/main" val="10001"/>
                  </a:ext>
                </a:extLst>
              </a:tr>
            </a:tbl>
          </a:graphicData>
        </a:graphic>
      </p:graphicFrame>
      <p:sp>
        <p:nvSpPr>
          <p:cNvPr id="6" name="内容占位符 3">
            <a:extLst>
              <a:ext uri="{FF2B5EF4-FFF2-40B4-BE49-F238E27FC236}">
                <a16:creationId xmlns:a16="http://schemas.microsoft.com/office/drawing/2014/main" id="{FAC3A0BC-FAF0-4714-A280-EEABAC641442}"/>
              </a:ext>
            </a:extLst>
          </p:cNvPr>
          <p:cNvSpPr txBox="1">
            <a:spLocks/>
          </p:cNvSpPr>
          <p:nvPr/>
        </p:nvSpPr>
        <p:spPr bwMode="auto">
          <a:xfrm>
            <a:off x="237298" y="4763658"/>
            <a:ext cx="8813165" cy="1977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Bef>
                <a:spcPts val="600"/>
              </a:spcBef>
            </a:pPr>
            <a:endParaRPr lang="zh-CN" altLang="en-US" sz="2400" dirty="0"/>
          </a:p>
        </p:txBody>
      </p:sp>
      <p:graphicFrame>
        <p:nvGraphicFramePr>
          <p:cNvPr id="7" name="表格 6"/>
          <p:cNvGraphicFramePr>
            <a:graphicFrameLocks noGrp="1"/>
          </p:cNvGraphicFramePr>
          <p:nvPr>
            <p:custDataLst>
              <p:tags r:id="rId2"/>
            </p:custDataLst>
            <p:extLst>
              <p:ext uri="{D42A27DB-BD31-4B8C-83A1-F6EECF244321}">
                <p14:modId xmlns:p14="http://schemas.microsoft.com/office/powerpoint/2010/main" val="1727007576"/>
              </p:ext>
            </p:extLst>
          </p:nvPr>
        </p:nvGraphicFramePr>
        <p:xfrm>
          <a:off x="611168" y="3517773"/>
          <a:ext cx="8211740" cy="2773680"/>
        </p:xfrm>
        <a:graphic>
          <a:graphicData uri="http://schemas.openxmlformats.org/drawingml/2006/table">
            <a:tbl>
              <a:tblPr firstRow="1" bandRow="1">
                <a:tableStyleId>{B301B821-A1FF-4177-AEE7-76D212191A09}</a:tableStyleId>
              </a:tblPr>
              <a:tblGrid>
                <a:gridCol w="3096736">
                  <a:extLst>
                    <a:ext uri="{9D8B030D-6E8A-4147-A177-3AD203B41FA5}">
                      <a16:colId xmlns:a16="http://schemas.microsoft.com/office/drawing/2014/main" val="20000"/>
                    </a:ext>
                  </a:extLst>
                </a:gridCol>
                <a:gridCol w="5115004">
                  <a:extLst>
                    <a:ext uri="{9D8B030D-6E8A-4147-A177-3AD203B41FA5}">
                      <a16:colId xmlns:a16="http://schemas.microsoft.com/office/drawing/2014/main" val="20001"/>
                    </a:ext>
                  </a:extLst>
                </a:gridCol>
              </a:tblGrid>
              <a:tr h="396240">
                <a:tc>
                  <a:txBody>
                    <a:bodyPr/>
                    <a:lstStyle/>
                    <a:p>
                      <a:pPr algn="ctr"/>
                      <a:r>
                        <a:rPr lang="en-US" altLang="zh-CN" sz="2000" dirty="0" smtClean="0">
                          <a:solidFill>
                            <a:srgbClr val="C00000"/>
                          </a:solidFill>
                        </a:rPr>
                        <a:t>commands</a:t>
                      </a:r>
                      <a:r>
                        <a:rPr lang="zh-CN" altLang="en-US" sz="2000" dirty="0" smtClean="0">
                          <a:solidFill>
                            <a:srgbClr val="C00000"/>
                          </a:solidFill>
                        </a:rPr>
                        <a:t>中的参数</a:t>
                      </a:r>
                      <a:r>
                        <a:rPr lang="en-US" altLang="zh-CN" sz="2000" dirty="0">
                          <a:solidFill>
                            <a:srgbClr val="C00000"/>
                          </a:solidFill>
                        </a:rPr>
                        <a:t>	</a:t>
                      </a:r>
                      <a:endParaRPr lang="zh-CN" altLang="en-US" sz="2000" dirty="0">
                        <a:solidFill>
                          <a:srgbClr val="C00000"/>
                        </a:solidFill>
                      </a:endParaRPr>
                    </a:p>
                  </a:txBody>
                  <a:tcPr marL="86360" marR="86360"/>
                </a:tc>
                <a:tc>
                  <a:txBody>
                    <a:bodyPr/>
                    <a:lstStyle/>
                    <a:p>
                      <a:pPr algn="ctr"/>
                      <a:r>
                        <a:rPr lang="zh-CN" altLang="en-US" sz="2000" dirty="0">
                          <a:solidFill>
                            <a:srgbClr val="C00000"/>
                          </a:solidFill>
                        </a:rPr>
                        <a:t>说明</a:t>
                      </a:r>
                    </a:p>
                  </a:txBody>
                  <a:tcPr marL="86360" marR="86360"/>
                </a:tc>
                <a:extLst>
                  <a:ext uri="{0D108BD9-81ED-4DB2-BD59-A6C34878D82A}">
                    <a16:rowId xmlns:a16="http://schemas.microsoft.com/office/drawing/2014/main" val="10000"/>
                  </a:ext>
                </a:extLst>
              </a:tr>
              <a:tr h="396240">
                <a:tc>
                  <a:txBody>
                    <a:bodyPr/>
                    <a:lstStyle/>
                    <a:p>
                      <a:pPr algn="ctr"/>
                      <a:r>
                        <a:rPr lang="en-US" altLang="zh-CN" sz="2000" dirty="0" smtClean="0">
                          <a:solidFill>
                            <a:srgbClr val="FF0000"/>
                          </a:solidFill>
                        </a:rPr>
                        <a:t>$1</a:t>
                      </a:r>
                      <a:endParaRPr altLang="zh-CN" sz="2000" dirty="0">
                        <a:solidFill>
                          <a:srgbClr val="FF0000"/>
                        </a:solidFill>
                      </a:endParaRPr>
                    </a:p>
                  </a:txBody>
                  <a:tcPr marL="86360" marR="86360"/>
                </a:tc>
                <a:tc>
                  <a:txBody>
                    <a:bodyPr/>
                    <a:lstStyle/>
                    <a:p>
                      <a:pPr algn="ctr"/>
                      <a:r>
                        <a:rPr lang="zh-CN" altLang="en-US" sz="2000" dirty="0" smtClean="0">
                          <a:solidFill>
                            <a:srgbClr val="FF0000"/>
                          </a:solidFill>
                          <a:ea typeface="黑体" panose="02010609060101010101" pitchFamily="49" charset="-122"/>
                          <a:sym typeface="+mn-ea"/>
                        </a:rPr>
                        <a:t>第一个字段的标识符</a:t>
                      </a:r>
                      <a:endParaRPr lang="zh-CN" altLang="zh-CN" sz="2000" dirty="0">
                        <a:solidFill>
                          <a:srgbClr val="FF0000"/>
                        </a:solidFill>
                        <a:ea typeface="黑体" panose="02010609060101010101" pitchFamily="49" charset="-122"/>
                        <a:sym typeface="+mn-ea"/>
                      </a:endParaRPr>
                    </a:p>
                  </a:txBody>
                  <a:tcPr marL="86360" marR="86360"/>
                </a:tc>
                <a:extLst>
                  <a:ext uri="{0D108BD9-81ED-4DB2-BD59-A6C34878D82A}">
                    <a16:rowId xmlns:a16="http://schemas.microsoft.com/office/drawing/2014/main"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rgbClr val="FF0000"/>
                          </a:solidFill>
                        </a:rPr>
                        <a:t>$2</a:t>
                      </a:r>
                    </a:p>
                  </a:txBody>
                  <a:tcPr marL="86360" marR="86360"/>
                </a:tc>
                <a:tc>
                  <a:txBody>
                    <a:bodyPr/>
                    <a:lstStyle/>
                    <a:p>
                      <a:pPr algn="ctr"/>
                      <a:r>
                        <a:rPr lang="zh-CN" altLang="en-US" sz="2000" dirty="0" smtClean="0">
                          <a:solidFill>
                            <a:srgbClr val="FF0000"/>
                          </a:solidFill>
                          <a:ea typeface="黑体" panose="02010609060101010101" pitchFamily="49" charset="-122"/>
                          <a:sym typeface="+mn-ea"/>
                        </a:rPr>
                        <a:t>第二个字段的标志服</a:t>
                      </a:r>
                      <a:endParaRPr lang="zh-CN" altLang="zh-CN" sz="2000" dirty="0">
                        <a:solidFill>
                          <a:srgbClr val="FF0000"/>
                        </a:solidFill>
                        <a:ea typeface="黑体" panose="02010609060101010101" pitchFamily="49" charset="-122"/>
                        <a:sym typeface="+mn-ea"/>
                      </a:endParaRPr>
                    </a:p>
                  </a:txBody>
                  <a:tcPr marL="86360" marR="86360"/>
                </a:tc>
                <a:extLst>
                  <a:ext uri="{0D108BD9-81ED-4DB2-BD59-A6C34878D82A}">
                    <a16:rowId xmlns:a16="http://schemas.microsoft.com/office/drawing/2014/main" val="100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rgbClr val="FF0000"/>
                          </a:solidFill>
                        </a:rPr>
                        <a:t>$0</a:t>
                      </a:r>
                    </a:p>
                  </a:txBody>
                  <a:tcPr marL="86360" marR="86360"/>
                </a:tc>
                <a:tc>
                  <a:txBody>
                    <a:bodyPr/>
                    <a:lstStyle/>
                    <a:p>
                      <a:pPr algn="ctr"/>
                      <a:r>
                        <a:rPr lang="zh-CN" altLang="en-US" sz="2000" dirty="0" smtClean="0">
                          <a:solidFill>
                            <a:srgbClr val="FF0000"/>
                          </a:solidFill>
                          <a:ea typeface="黑体" panose="02010609060101010101" pitchFamily="49" charset="-122"/>
                          <a:sym typeface="+mn-ea"/>
                        </a:rPr>
                        <a:t>表示整个数据行</a:t>
                      </a:r>
                      <a:endParaRPr lang="zh-CN" altLang="zh-CN" sz="2000" dirty="0">
                        <a:solidFill>
                          <a:srgbClr val="FF0000"/>
                        </a:solidFill>
                        <a:ea typeface="黑体" panose="02010609060101010101" pitchFamily="49" charset="-122"/>
                        <a:sym typeface="+mn-ea"/>
                      </a:endParaRPr>
                    </a:p>
                  </a:txBody>
                  <a:tcPr marL="86360" marR="86360"/>
                </a:tc>
                <a:extLst>
                  <a:ext uri="{0D108BD9-81ED-4DB2-BD59-A6C34878D82A}">
                    <a16:rowId xmlns:a16="http://schemas.microsoft.com/office/drawing/2014/main" val="14203708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t>NF</a:t>
                      </a:r>
                    </a:p>
                  </a:txBody>
                  <a:tcPr marL="86360" marR="86360"/>
                </a:tc>
                <a:tc>
                  <a:txBody>
                    <a:bodyPr/>
                    <a:lstStyle/>
                    <a:p>
                      <a:pPr algn="ctr"/>
                      <a:r>
                        <a:rPr lang="zh-CN" altLang="en-US" sz="2000" dirty="0" smtClean="0">
                          <a:ea typeface="黑体" panose="02010609060101010101" pitchFamily="49" charset="-122"/>
                          <a:sym typeface="+mn-ea"/>
                        </a:rPr>
                        <a:t>每一行拥有的字段数</a:t>
                      </a:r>
                      <a:endParaRPr lang="zh-CN" altLang="zh-CN" sz="2000" dirty="0">
                        <a:ea typeface="黑体" panose="02010609060101010101" pitchFamily="49" charset="-122"/>
                        <a:sym typeface="+mn-ea"/>
                      </a:endParaRPr>
                    </a:p>
                  </a:txBody>
                  <a:tcPr marL="86360" marR="86360"/>
                </a:tc>
                <a:extLst>
                  <a:ext uri="{0D108BD9-81ED-4DB2-BD59-A6C34878D82A}">
                    <a16:rowId xmlns:a16="http://schemas.microsoft.com/office/drawing/2014/main" val="9241848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t>NR</a:t>
                      </a:r>
                    </a:p>
                  </a:txBody>
                  <a:tcPr marL="86360" marR="86360"/>
                </a:tc>
                <a:tc>
                  <a:txBody>
                    <a:bodyPr/>
                    <a:lstStyle/>
                    <a:p>
                      <a:pPr algn="ctr"/>
                      <a:r>
                        <a:rPr lang="zh-CN" altLang="en-US" sz="2000" dirty="0" smtClean="0">
                          <a:ea typeface="黑体" panose="02010609060101010101" pitchFamily="49" charset="-122"/>
                          <a:sym typeface="+mn-ea"/>
                        </a:rPr>
                        <a:t>目前</a:t>
                      </a:r>
                      <a:r>
                        <a:rPr lang="en-US" altLang="zh-CN" sz="2000" dirty="0" err="1" smtClean="0">
                          <a:ea typeface="黑体" panose="02010609060101010101" pitchFamily="49" charset="-122"/>
                          <a:sym typeface="+mn-ea"/>
                        </a:rPr>
                        <a:t>awk</a:t>
                      </a:r>
                      <a:r>
                        <a:rPr lang="zh-CN" altLang="en-US" sz="2000" dirty="0" smtClean="0">
                          <a:ea typeface="黑体" panose="02010609060101010101" pitchFamily="49" charset="-122"/>
                          <a:sym typeface="+mn-ea"/>
                        </a:rPr>
                        <a:t>所处理的是第几行</a:t>
                      </a:r>
                      <a:endParaRPr lang="zh-CN" altLang="zh-CN" sz="2000" dirty="0">
                        <a:ea typeface="黑体" panose="02010609060101010101" pitchFamily="49" charset="-122"/>
                        <a:sym typeface="+mn-ea"/>
                      </a:endParaRPr>
                    </a:p>
                  </a:txBody>
                  <a:tcPr marL="86360" marR="86360"/>
                </a:tc>
                <a:extLst>
                  <a:ext uri="{0D108BD9-81ED-4DB2-BD59-A6C34878D82A}">
                    <a16:rowId xmlns:a16="http://schemas.microsoft.com/office/drawing/2014/main" val="43680893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t>FS</a:t>
                      </a:r>
                    </a:p>
                  </a:txBody>
                  <a:tcPr marL="86360" marR="86360"/>
                </a:tc>
                <a:tc>
                  <a:txBody>
                    <a:bodyPr/>
                    <a:lstStyle/>
                    <a:p>
                      <a:pPr algn="ctr"/>
                      <a:r>
                        <a:rPr lang="zh-CN" altLang="en-US" sz="2000" dirty="0" smtClean="0">
                          <a:ea typeface="黑体" panose="02010609060101010101" pitchFamily="49" charset="-122"/>
                          <a:sym typeface="+mn-ea"/>
                        </a:rPr>
                        <a:t>目前的分隔符，默认是空格</a:t>
                      </a:r>
                      <a:endParaRPr lang="zh-CN" altLang="zh-CN" sz="2000" dirty="0">
                        <a:ea typeface="黑体" panose="02010609060101010101" pitchFamily="49" charset="-122"/>
                        <a:sym typeface="+mn-ea"/>
                      </a:endParaRPr>
                    </a:p>
                  </a:txBody>
                  <a:tcPr marL="86360" marR="86360"/>
                </a:tc>
                <a:extLst>
                  <a:ext uri="{0D108BD9-81ED-4DB2-BD59-A6C34878D82A}">
                    <a16:rowId xmlns:a16="http://schemas.microsoft.com/office/drawing/2014/main" val="393925412"/>
                  </a:ext>
                </a:extLst>
              </a:tr>
            </a:tbl>
          </a:graphicData>
        </a:graphic>
      </p:graphicFrame>
    </p:spTree>
    <p:extLst>
      <p:ext uri="{BB962C8B-B14F-4D97-AF65-F5344CB8AC3E}">
        <p14:creationId xmlns:p14="http://schemas.microsoft.com/office/powerpoint/2010/main" val="25456701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280679"/>
            <a:ext cx="7793037" cy="1052513"/>
          </a:xfrm>
        </p:spPr>
        <p:txBody>
          <a:bodyPr/>
          <a:lstStyle/>
          <a:p>
            <a:r>
              <a:rPr lang="en-US" altLang="zh-CN" sz="4000" dirty="0" err="1"/>
              <a:t>cut</a:t>
            </a:r>
            <a:r>
              <a:rPr lang="zh-CN" altLang="en-US" sz="4000" dirty="0"/>
              <a:t>命令举例</a:t>
            </a:r>
            <a:endParaRPr lang="en-US" altLang="zh-CN" sz="4000" dirty="0"/>
          </a:p>
        </p:txBody>
      </p:sp>
      <p:sp>
        <p:nvSpPr>
          <p:cNvPr id="3" name="矩形 2"/>
          <p:cNvSpPr/>
          <p:nvPr/>
        </p:nvSpPr>
        <p:spPr>
          <a:xfrm>
            <a:off x="539552" y="1164134"/>
            <a:ext cx="8513117" cy="5693866"/>
          </a:xfrm>
          <a:prstGeom prst="rect">
            <a:avLst/>
          </a:prstGeom>
        </p:spPr>
        <p:txBody>
          <a:bodyPr wrap="square">
            <a:spAutoFit/>
          </a:bodyPr>
          <a:lstStyle/>
          <a:p>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head -n 5 /</a:t>
            </a:r>
            <a:r>
              <a:rPr lang="en-US" altLang="zh-CN" sz="2800" dirty="0" err="1">
                <a:solidFill>
                  <a:srgbClr val="0000FF"/>
                </a:solidFill>
              </a:rPr>
              <a:t>etc</a:t>
            </a:r>
            <a:r>
              <a:rPr lang="en-US" altLang="zh-CN" sz="2800" dirty="0">
                <a:solidFill>
                  <a:srgbClr val="0000FF"/>
                </a:solidFill>
              </a:rPr>
              <a:t>/</a:t>
            </a:r>
            <a:r>
              <a:rPr lang="en-US" altLang="zh-CN" sz="2800" dirty="0" err="1">
                <a:solidFill>
                  <a:srgbClr val="0000FF"/>
                </a:solidFill>
              </a:rPr>
              <a:t>passwd</a:t>
            </a:r>
            <a:r>
              <a:rPr lang="en-US" altLang="zh-CN" sz="2800" dirty="0">
                <a:solidFill>
                  <a:srgbClr val="0000FF"/>
                </a:solidFill>
              </a:rPr>
              <a:t> &gt; </a:t>
            </a:r>
            <a:r>
              <a:rPr lang="en-US" altLang="zh-CN" sz="2800" dirty="0" err="1">
                <a:solidFill>
                  <a:srgbClr val="0000FF"/>
                </a:solidFill>
              </a:rPr>
              <a:t>cuttest</a:t>
            </a:r>
            <a:endParaRPr lang="en-US" altLang="zh-CN" sz="2800" dirty="0">
              <a:solidFill>
                <a:srgbClr val="0000FF"/>
              </a:solidFill>
            </a:endParaRPr>
          </a:p>
          <a:p>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cat </a:t>
            </a:r>
            <a:r>
              <a:rPr lang="en-US" altLang="zh-CN" sz="2800" dirty="0" err="1">
                <a:solidFill>
                  <a:srgbClr val="0000FF"/>
                </a:solidFill>
              </a:rPr>
              <a:t>cuttest</a:t>
            </a:r>
            <a:endParaRPr lang="en-US" altLang="zh-CN" sz="2800" dirty="0">
              <a:solidFill>
                <a:srgbClr val="0000FF"/>
              </a:solidFill>
            </a:endParaRPr>
          </a:p>
          <a:p>
            <a:r>
              <a:rPr lang="en-US" altLang="zh-CN" sz="2800" dirty="0"/>
              <a:t>root:x:0:0:root:/root:/bin/bash</a:t>
            </a:r>
          </a:p>
          <a:p>
            <a:r>
              <a:rPr lang="en-US" altLang="zh-CN" sz="2800" dirty="0"/>
              <a:t>bin:x:1:1:bin:/bin:/</a:t>
            </a:r>
            <a:r>
              <a:rPr lang="en-US" altLang="zh-CN" sz="2800" dirty="0" err="1"/>
              <a:t>sbin</a:t>
            </a:r>
            <a:r>
              <a:rPr lang="en-US" altLang="zh-CN" sz="2800" dirty="0"/>
              <a:t>/</a:t>
            </a:r>
            <a:r>
              <a:rPr lang="en-US" altLang="zh-CN" sz="2800" dirty="0" err="1"/>
              <a:t>nologin</a:t>
            </a:r>
            <a:endParaRPr lang="en-US" altLang="zh-CN" sz="2800" dirty="0"/>
          </a:p>
          <a:p>
            <a:r>
              <a:rPr lang="en-US" altLang="zh-CN" sz="2800" dirty="0"/>
              <a:t>daemon:x:2:2:daemon:/</a:t>
            </a:r>
            <a:r>
              <a:rPr lang="en-US" altLang="zh-CN" sz="2800" dirty="0" err="1"/>
              <a:t>sbin</a:t>
            </a:r>
            <a:r>
              <a:rPr lang="en-US" altLang="zh-CN" sz="2800" dirty="0"/>
              <a:t>:/</a:t>
            </a:r>
            <a:r>
              <a:rPr lang="en-US" altLang="zh-CN" sz="2800" dirty="0" err="1"/>
              <a:t>sbin</a:t>
            </a:r>
            <a:r>
              <a:rPr lang="en-US" altLang="zh-CN" sz="2800" dirty="0"/>
              <a:t>/</a:t>
            </a:r>
            <a:r>
              <a:rPr lang="en-US" altLang="zh-CN" sz="2800" dirty="0" err="1"/>
              <a:t>nologin</a:t>
            </a:r>
            <a:endParaRPr lang="en-US" altLang="zh-CN" sz="2800" dirty="0"/>
          </a:p>
          <a:p>
            <a:r>
              <a:rPr lang="en-US" altLang="zh-CN" sz="2800" dirty="0"/>
              <a:t>adm:x:3:4:adm:/</a:t>
            </a:r>
            <a:r>
              <a:rPr lang="en-US" altLang="zh-CN" sz="2800" dirty="0" err="1"/>
              <a:t>var</a:t>
            </a:r>
            <a:r>
              <a:rPr lang="en-US" altLang="zh-CN" sz="2800" dirty="0"/>
              <a:t>/</a:t>
            </a:r>
            <a:r>
              <a:rPr lang="en-US" altLang="zh-CN" sz="2800" dirty="0" err="1"/>
              <a:t>adm</a:t>
            </a:r>
            <a:r>
              <a:rPr lang="en-US" altLang="zh-CN" sz="2800" dirty="0"/>
              <a:t>:/</a:t>
            </a:r>
            <a:r>
              <a:rPr lang="en-US" altLang="zh-CN" sz="2800" dirty="0" err="1"/>
              <a:t>sbin</a:t>
            </a:r>
            <a:r>
              <a:rPr lang="en-US" altLang="zh-CN" sz="2800" dirty="0"/>
              <a:t>/</a:t>
            </a:r>
            <a:r>
              <a:rPr lang="en-US" altLang="zh-CN" sz="2800" dirty="0" err="1"/>
              <a:t>nologin</a:t>
            </a:r>
            <a:endParaRPr lang="en-US" altLang="zh-CN" sz="2800" dirty="0"/>
          </a:p>
          <a:p>
            <a:r>
              <a:rPr lang="en-US" altLang="zh-CN" sz="2800" dirty="0"/>
              <a:t>lp:x:4:7:lp:/</a:t>
            </a:r>
            <a:r>
              <a:rPr lang="en-US" altLang="zh-CN" sz="2800" dirty="0" err="1"/>
              <a:t>var</a:t>
            </a:r>
            <a:r>
              <a:rPr lang="en-US" altLang="zh-CN" sz="2800" dirty="0"/>
              <a:t>/spool/</a:t>
            </a:r>
            <a:r>
              <a:rPr lang="en-US" altLang="zh-CN" sz="2800" dirty="0" err="1"/>
              <a:t>lpd</a:t>
            </a:r>
            <a:r>
              <a:rPr lang="en-US" altLang="zh-CN" sz="2800" dirty="0"/>
              <a:t>:/</a:t>
            </a:r>
            <a:r>
              <a:rPr lang="en-US" altLang="zh-CN" sz="2800" dirty="0" err="1"/>
              <a:t>sbin</a:t>
            </a:r>
            <a:r>
              <a:rPr lang="en-US" altLang="zh-CN" sz="2800" dirty="0"/>
              <a:t>/</a:t>
            </a:r>
            <a:r>
              <a:rPr lang="en-US" altLang="zh-CN" sz="2800" dirty="0" err="1"/>
              <a:t>nologin</a:t>
            </a:r>
            <a:endParaRPr lang="en-US" altLang="zh-CN" sz="2800" dirty="0"/>
          </a:p>
          <a:p>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cut -d ':' -f 1 </a:t>
            </a:r>
            <a:r>
              <a:rPr lang="en-US" altLang="zh-CN" sz="2800" dirty="0" err="1">
                <a:solidFill>
                  <a:srgbClr val="0000FF"/>
                </a:solidFill>
              </a:rPr>
              <a:t>cuttest</a:t>
            </a:r>
            <a:endParaRPr lang="en-US" altLang="zh-CN" sz="2800" dirty="0">
              <a:solidFill>
                <a:srgbClr val="0000FF"/>
              </a:solidFill>
            </a:endParaRPr>
          </a:p>
          <a:p>
            <a:r>
              <a:rPr lang="en-US" altLang="zh-CN" sz="2800" dirty="0"/>
              <a:t>root</a:t>
            </a:r>
          </a:p>
          <a:p>
            <a:r>
              <a:rPr lang="en-US" altLang="zh-CN" sz="2800" dirty="0"/>
              <a:t>bin</a:t>
            </a:r>
          </a:p>
          <a:p>
            <a:r>
              <a:rPr lang="en-US" altLang="zh-CN" sz="2800" dirty="0"/>
              <a:t>daemon</a:t>
            </a:r>
          </a:p>
          <a:p>
            <a:r>
              <a:rPr lang="en-US" altLang="zh-CN" sz="2800" dirty="0" err="1"/>
              <a:t>adm</a:t>
            </a:r>
            <a:endParaRPr lang="en-US" altLang="zh-CN" sz="2800" dirty="0"/>
          </a:p>
          <a:p>
            <a:r>
              <a:rPr lang="en-US" altLang="zh-CN" sz="2800" dirty="0" err="1" smtClean="0"/>
              <a:t>lp</a:t>
            </a:r>
            <a:endParaRPr lang="en-US" altLang="zh-CN" sz="28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280679"/>
            <a:ext cx="7793037" cy="1052513"/>
          </a:xfrm>
        </p:spPr>
        <p:txBody>
          <a:bodyPr/>
          <a:lstStyle/>
          <a:p>
            <a:r>
              <a:rPr lang="en-US" altLang="zh-CN" sz="4000" dirty="0" err="1"/>
              <a:t>cut</a:t>
            </a:r>
            <a:r>
              <a:rPr lang="zh-CN" altLang="en-US" sz="4000" dirty="0"/>
              <a:t>命令举例</a:t>
            </a:r>
            <a:endParaRPr lang="en-US" altLang="zh-CN" sz="4000" dirty="0"/>
          </a:p>
        </p:txBody>
      </p:sp>
      <p:sp>
        <p:nvSpPr>
          <p:cNvPr id="3" name="矩形 2"/>
          <p:cNvSpPr/>
          <p:nvPr/>
        </p:nvSpPr>
        <p:spPr>
          <a:xfrm>
            <a:off x="608187" y="1361792"/>
            <a:ext cx="8513117" cy="5262979"/>
          </a:xfrm>
          <a:prstGeom prst="rect">
            <a:avLst/>
          </a:prstGeom>
        </p:spPr>
        <p:txBody>
          <a:bodyPr wrap="square">
            <a:spAutoFit/>
          </a:bodyPr>
          <a:lstStyle/>
          <a:p>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cut -d ':' -f 1,3 </a:t>
            </a:r>
            <a:r>
              <a:rPr lang="en-US" altLang="zh-CN" sz="2800" dirty="0" err="1">
                <a:solidFill>
                  <a:srgbClr val="0000FF"/>
                </a:solidFill>
              </a:rPr>
              <a:t>cuttest</a:t>
            </a:r>
            <a:endParaRPr lang="en-US" altLang="zh-CN" sz="2800" dirty="0">
              <a:solidFill>
                <a:srgbClr val="0000FF"/>
              </a:solidFill>
            </a:endParaRPr>
          </a:p>
          <a:p>
            <a:r>
              <a:rPr lang="en-US" altLang="zh-CN" sz="2800" dirty="0"/>
              <a:t>root:0</a:t>
            </a:r>
          </a:p>
          <a:p>
            <a:r>
              <a:rPr lang="en-US" altLang="zh-CN" sz="2800" dirty="0"/>
              <a:t>bin:1</a:t>
            </a:r>
          </a:p>
          <a:p>
            <a:r>
              <a:rPr lang="en-US" altLang="zh-CN" sz="2800" dirty="0"/>
              <a:t>daemon:2</a:t>
            </a:r>
          </a:p>
          <a:p>
            <a:r>
              <a:rPr lang="en-US" altLang="zh-CN" sz="2800" dirty="0"/>
              <a:t>adm:3</a:t>
            </a:r>
          </a:p>
          <a:p>
            <a:r>
              <a:rPr lang="en-US" altLang="zh-CN" sz="2800" dirty="0"/>
              <a:t>lp:4</a:t>
            </a:r>
          </a:p>
          <a:p>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cut -d ':' -f 1-3 </a:t>
            </a:r>
            <a:r>
              <a:rPr lang="en-US" altLang="zh-CN" sz="2800" dirty="0" err="1">
                <a:solidFill>
                  <a:srgbClr val="0000FF"/>
                </a:solidFill>
              </a:rPr>
              <a:t>cuttest</a:t>
            </a:r>
            <a:endParaRPr lang="en-US" altLang="zh-CN" sz="2800" dirty="0">
              <a:solidFill>
                <a:srgbClr val="0000FF"/>
              </a:solidFill>
            </a:endParaRPr>
          </a:p>
          <a:p>
            <a:r>
              <a:rPr lang="en-US" altLang="zh-CN" sz="2800" dirty="0"/>
              <a:t>root:x:0</a:t>
            </a:r>
          </a:p>
          <a:p>
            <a:r>
              <a:rPr lang="en-US" altLang="zh-CN" sz="2800" dirty="0"/>
              <a:t>bin:x:1</a:t>
            </a:r>
          </a:p>
          <a:p>
            <a:r>
              <a:rPr lang="en-US" altLang="zh-CN" sz="2800" dirty="0"/>
              <a:t>daemon:x:2</a:t>
            </a:r>
          </a:p>
          <a:p>
            <a:r>
              <a:rPr lang="en-US" altLang="zh-CN" sz="2800" dirty="0"/>
              <a:t>adm:x:3</a:t>
            </a:r>
          </a:p>
          <a:p>
            <a:r>
              <a:rPr lang="en-US" altLang="zh-CN" sz="2800" dirty="0"/>
              <a:t>lp:x:4</a:t>
            </a:r>
          </a:p>
        </p:txBody>
      </p:sp>
    </p:spTree>
    <p:extLst>
      <p:ext uri="{BB962C8B-B14F-4D97-AF65-F5344CB8AC3E}">
        <p14:creationId xmlns:p14="http://schemas.microsoft.com/office/powerpoint/2010/main" val="29495585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280679"/>
            <a:ext cx="7793037" cy="1052513"/>
          </a:xfrm>
        </p:spPr>
        <p:txBody>
          <a:bodyPr/>
          <a:lstStyle/>
          <a:p>
            <a:r>
              <a:rPr lang="en-US" altLang="zh-CN" sz="4000" dirty="0" err="1"/>
              <a:t>cut</a:t>
            </a:r>
            <a:r>
              <a:rPr lang="zh-CN" altLang="en-US" sz="4000" dirty="0"/>
              <a:t>命令举例</a:t>
            </a:r>
            <a:endParaRPr lang="en-US" altLang="zh-CN" sz="4000" dirty="0"/>
          </a:p>
        </p:txBody>
      </p:sp>
      <p:sp>
        <p:nvSpPr>
          <p:cNvPr id="3" name="矩形 2"/>
          <p:cNvSpPr/>
          <p:nvPr/>
        </p:nvSpPr>
        <p:spPr>
          <a:xfrm>
            <a:off x="608187" y="1361792"/>
            <a:ext cx="8513117" cy="2677656"/>
          </a:xfrm>
          <a:prstGeom prst="rect">
            <a:avLst/>
          </a:prstGeom>
        </p:spPr>
        <p:txBody>
          <a:bodyPr wrap="square">
            <a:spAutoFit/>
          </a:bodyPr>
          <a:lstStyle/>
          <a:p>
            <a:r>
              <a:rPr lang="en-US" altLang="zh-CN" sz="2800" dirty="0" smtClean="0">
                <a:solidFill>
                  <a:srgbClr val="0000FF"/>
                </a:solidFill>
              </a:rPr>
              <a:t>[</a:t>
            </a:r>
            <a:r>
              <a:rPr lang="en-US" altLang="zh-CN" sz="2800" dirty="0" err="1">
                <a:solidFill>
                  <a:srgbClr val="0000FF"/>
                </a:solidFill>
              </a:rPr>
              <a:t>xl@localhost</a:t>
            </a:r>
            <a:r>
              <a:rPr lang="en-US" altLang="zh-CN" sz="2800" dirty="0">
                <a:solidFill>
                  <a:srgbClr val="0000FF"/>
                </a:solidFill>
              </a:rPr>
              <a:t> ~]$ </a:t>
            </a:r>
            <a:r>
              <a:rPr lang="en-US" altLang="zh-CN" sz="2800" dirty="0" err="1">
                <a:solidFill>
                  <a:srgbClr val="0000FF"/>
                </a:solidFill>
              </a:rPr>
              <a:t>awk</a:t>
            </a:r>
            <a:r>
              <a:rPr lang="en-US" altLang="zh-CN" sz="2800" dirty="0">
                <a:solidFill>
                  <a:srgbClr val="0000FF"/>
                </a:solidFill>
              </a:rPr>
              <a:t> -F: '{print $1}' </a:t>
            </a:r>
            <a:r>
              <a:rPr lang="en-US" altLang="zh-CN" sz="2800" dirty="0" err="1">
                <a:solidFill>
                  <a:srgbClr val="0000FF"/>
                </a:solidFill>
              </a:rPr>
              <a:t>cuttest</a:t>
            </a:r>
            <a:endParaRPr lang="en-US" altLang="zh-CN" sz="2800" dirty="0">
              <a:solidFill>
                <a:srgbClr val="0000FF"/>
              </a:solidFill>
            </a:endParaRPr>
          </a:p>
          <a:p>
            <a:r>
              <a:rPr lang="en-US" altLang="zh-CN" sz="2800" dirty="0"/>
              <a:t>root</a:t>
            </a:r>
          </a:p>
          <a:p>
            <a:r>
              <a:rPr lang="en-US" altLang="zh-CN" sz="2800" dirty="0"/>
              <a:t>bin</a:t>
            </a:r>
          </a:p>
          <a:p>
            <a:r>
              <a:rPr lang="en-US" altLang="zh-CN" sz="2800" dirty="0"/>
              <a:t>daemon</a:t>
            </a:r>
          </a:p>
          <a:p>
            <a:r>
              <a:rPr lang="en-US" altLang="zh-CN" sz="2800" dirty="0" err="1"/>
              <a:t>adm</a:t>
            </a:r>
            <a:endParaRPr lang="en-US" altLang="zh-CN" sz="2800" dirty="0"/>
          </a:p>
          <a:p>
            <a:r>
              <a:rPr lang="en-US" altLang="zh-CN" sz="2800" dirty="0" err="1"/>
              <a:t>lp</a:t>
            </a:r>
            <a:endParaRPr lang="en-US" altLang="zh-CN" sz="2800" dirty="0"/>
          </a:p>
        </p:txBody>
      </p:sp>
    </p:spTree>
    <p:extLst>
      <p:ext uri="{BB962C8B-B14F-4D97-AF65-F5344CB8AC3E}">
        <p14:creationId xmlns:p14="http://schemas.microsoft.com/office/powerpoint/2010/main" val="10027956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280679"/>
            <a:ext cx="7793037" cy="1052513"/>
          </a:xfrm>
        </p:spPr>
        <p:txBody>
          <a:bodyPr/>
          <a:lstStyle/>
          <a:p>
            <a:r>
              <a:rPr lang="en-US" altLang="zh-CN" sz="4000" dirty="0" err="1"/>
              <a:t>cut</a:t>
            </a:r>
            <a:r>
              <a:rPr lang="zh-CN" altLang="en-US" sz="4000" dirty="0"/>
              <a:t>命令举例</a:t>
            </a:r>
            <a:endParaRPr lang="en-US" altLang="zh-CN" sz="4000" dirty="0"/>
          </a:p>
        </p:txBody>
      </p:sp>
      <p:sp>
        <p:nvSpPr>
          <p:cNvPr id="3" name="矩形 2"/>
          <p:cNvSpPr/>
          <p:nvPr/>
        </p:nvSpPr>
        <p:spPr>
          <a:xfrm>
            <a:off x="467545" y="1361792"/>
            <a:ext cx="8612955" cy="4401205"/>
          </a:xfrm>
          <a:prstGeom prst="rect">
            <a:avLst/>
          </a:prstGeom>
        </p:spPr>
        <p:txBody>
          <a:bodyPr wrap="square">
            <a:spAutoFit/>
          </a:bodyPr>
          <a:lstStyle/>
          <a:p>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tail </a:t>
            </a:r>
            <a:r>
              <a:rPr lang="en-US" altLang="zh-CN" sz="2800" dirty="0" smtClean="0">
                <a:solidFill>
                  <a:srgbClr val="0000FF"/>
                </a:solidFill>
              </a:rPr>
              <a:t>-3 </a:t>
            </a:r>
            <a:r>
              <a:rPr lang="en-US" altLang="zh-CN" sz="2800" dirty="0">
                <a:solidFill>
                  <a:srgbClr val="0000FF"/>
                </a:solidFill>
              </a:rPr>
              <a:t>/</a:t>
            </a:r>
            <a:r>
              <a:rPr lang="en-US" altLang="zh-CN" sz="2800" dirty="0" err="1">
                <a:solidFill>
                  <a:srgbClr val="0000FF"/>
                </a:solidFill>
              </a:rPr>
              <a:t>etc</a:t>
            </a:r>
            <a:r>
              <a:rPr lang="en-US" altLang="zh-CN" sz="2800" dirty="0">
                <a:solidFill>
                  <a:srgbClr val="0000FF"/>
                </a:solidFill>
              </a:rPr>
              <a:t>/</a:t>
            </a:r>
            <a:r>
              <a:rPr lang="en-US" altLang="zh-CN" sz="2800" dirty="0" err="1">
                <a:solidFill>
                  <a:srgbClr val="0000FF"/>
                </a:solidFill>
              </a:rPr>
              <a:t>passwd</a:t>
            </a:r>
            <a:endParaRPr lang="en-US" altLang="zh-CN" sz="2800" dirty="0">
              <a:solidFill>
                <a:srgbClr val="0000FF"/>
              </a:solidFill>
            </a:endParaRPr>
          </a:p>
          <a:p>
            <a:r>
              <a:rPr lang="en-US" altLang="zh-CN" sz="2800" dirty="0" smtClean="0"/>
              <a:t>student3:x:2009:2009</a:t>
            </a:r>
            <a:r>
              <a:rPr lang="en-US" altLang="zh-CN" sz="2800" dirty="0"/>
              <a:t>::/home/student3:/bin/bash</a:t>
            </a:r>
          </a:p>
          <a:p>
            <a:r>
              <a:rPr lang="en-US" altLang="zh-CN" sz="2800" dirty="0"/>
              <a:t>student4:x:2010:2010::/home/student4:/bin/bash</a:t>
            </a:r>
          </a:p>
          <a:p>
            <a:r>
              <a:rPr lang="en-US" altLang="zh-CN" sz="2800" dirty="0"/>
              <a:t>student5:x:2011:2011::/home/student5:/</a:t>
            </a:r>
            <a:r>
              <a:rPr lang="en-US" altLang="zh-CN" sz="2800" dirty="0" smtClean="0"/>
              <a:t>bin/bash</a:t>
            </a:r>
          </a:p>
          <a:p>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tail -5 /</a:t>
            </a:r>
            <a:r>
              <a:rPr lang="en-US" altLang="zh-CN" sz="2800" dirty="0" err="1">
                <a:solidFill>
                  <a:srgbClr val="0000FF"/>
                </a:solidFill>
              </a:rPr>
              <a:t>etc</a:t>
            </a:r>
            <a:r>
              <a:rPr lang="en-US" altLang="zh-CN" sz="2800" dirty="0">
                <a:solidFill>
                  <a:srgbClr val="0000FF"/>
                </a:solidFill>
              </a:rPr>
              <a:t>/</a:t>
            </a:r>
            <a:r>
              <a:rPr lang="en-US" altLang="zh-CN" sz="2800" dirty="0" err="1">
                <a:solidFill>
                  <a:srgbClr val="0000FF"/>
                </a:solidFill>
              </a:rPr>
              <a:t>passwd</a:t>
            </a:r>
            <a:r>
              <a:rPr lang="en-US" altLang="zh-CN" sz="2800" dirty="0">
                <a:solidFill>
                  <a:srgbClr val="0000FF"/>
                </a:solidFill>
              </a:rPr>
              <a:t> | </a:t>
            </a:r>
            <a:r>
              <a:rPr lang="en-US" altLang="zh-CN" sz="2800" dirty="0" err="1">
                <a:solidFill>
                  <a:srgbClr val="0000FF"/>
                </a:solidFill>
              </a:rPr>
              <a:t>awk</a:t>
            </a:r>
            <a:r>
              <a:rPr lang="en-US" altLang="zh-CN" sz="2800" dirty="0">
                <a:solidFill>
                  <a:srgbClr val="0000FF"/>
                </a:solidFill>
              </a:rPr>
              <a:t> -F ':+' '{print $4 "-" $5}'</a:t>
            </a:r>
          </a:p>
          <a:p>
            <a:r>
              <a:rPr lang="en-US" altLang="zh-CN" sz="2800" dirty="0" smtClean="0"/>
              <a:t>2009-</a:t>
            </a:r>
            <a:r>
              <a:rPr lang="en-US" altLang="zh-CN" sz="2800" dirty="0"/>
              <a:t>/home/student3</a:t>
            </a:r>
          </a:p>
          <a:p>
            <a:r>
              <a:rPr lang="en-US" altLang="zh-CN" sz="2800" dirty="0"/>
              <a:t>2010-/home/student4</a:t>
            </a:r>
          </a:p>
          <a:p>
            <a:r>
              <a:rPr lang="en-US" altLang="zh-CN" sz="2800" dirty="0"/>
              <a:t>2011-/home/student5</a:t>
            </a:r>
          </a:p>
          <a:p>
            <a:endParaRPr lang="en-US" altLang="zh-CN" sz="2800" dirty="0">
              <a:solidFill>
                <a:srgbClr val="0000FF"/>
              </a:solidFill>
            </a:endParaRPr>
          </a:p>
        </p:txBody>
      </p:sp>
    </p:spTree>
    <p:extLst>
      <p:ext uri="{BB962C8B-B14F-4D97-AF65-F5344CB8AC3E}">
        <p14:creationId xmlns:p14="http://schemas.microsoft.com/office/powerpoint/2010/main" val="5090819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grep</a:t>
            </a:r>
            <a:r>
              <a:rPr lang="en-US" altLang="zh-CN" dirty="0"/>
              <a:t> </a:t>
            </a:r>
            <a:r>
              <a:rPr lang="zh-CN" altLang="en-US" dirty="0"/>
              <a:t>简介</a:t>
            </a:r>
          </a:p>
        </p:txBody>
      </p:sp>
      <p:sp>
        <p:nvSpPr>
          <p:cNvPr id="3" name="内容占位符 2"/>
          <p:cNvSpPr>
            <a:spLocks noGrp="1"/>
          </p:cNvSpPr>
          <p:nvPr>
            <p:ph idx="1"/>
          </p:nvPr>
        </p:nvSpPr>
        <p:spPr>
          <a:xfrm>
            <a:off x="755576" y="1484784"/>
            <a:ext cx="7992888" cy="4896544"/>
          </a:xfrm>
        </p:spPr>
        <p:txBody>
          <a:bodyPr/>
          <a:lstStyle/>
          <a:p>
            <a:pPr>
              <a:lnSpc>
                <a:spcPct val="110000"/>
              </a:lnSpc>
            </a:pPr>
            <a:r>
              <a:rPr lang="en-US" altLang="zh-CN" sz="3200" dirty="0" err="1">
                <a:hlinkClick r:id="rId3" tooltip="http://man.cx/grep"/>
              </a:rPr>
              <a:t>grep</a:t>
            </a:r>
            <a:r>
              <a:rPr lang="zh-CN" altLang="en-US" sz="3200" dirty="0"/>
              <a:t>（</a:t>
            </a:r>
            <a:r>
              <a:rPr lang="en-US" altLang="zh-CN" sz="3200" dirty="0"/>
              <a:t>global search regular expression</a:t>
            </a:r>
            <a:r>
              <a:rPr lang="zh-CN" altLang="en-US" sz="3200" dirty="0"/>
              <a:t>）</a:t>
            </a:r>
            <a:r>
              <a:rPr lang="zh-CN" altLang="en-US" sz="2800" dirty="0"/>
              <a:t>是一个强大的</a:t>
            </a:r>
            <a:r>
              <a:rPr lang="zh-CN" altLang="en-US" sz="2800" dirty="0">
                <a:solidFill>
                  <a:srgbClr val="C00000"/>
                </a:solidFill>
              </a:rPr>
              <a:t>文本搜索</a:t>
            </a:r>
            <a:r>
              <a:rPr lang="zh-CN" altLang="en-US" sz="2800" dirty="0"/>
              <a:t>工具。</a:t>
            </a:r>
            <a:r>
              <a:rPr lang="en-US" altLang="zh-CN" sz="2800" dirty="0" err="1"/>
              <a:t>grep</a:t>
            </a:r>
            <a:r>
              <a:rPr lang="en-US" altLang="zh-CN" sz="2800" dirty="0"/>
              <a:t> </a:t>
            </a:r>
            <a:r>
              <a:rPr lang="zh-CN" altLang="en-US" sz="2800" dirty="0"/>
              <a:t>使用</a:t>
            </a:r>
            <a:r>
              <a:rPr lang="zh-CN" altLang="en-US" sz="2800" dirty="0">
                <a:solidFill>
                  <a:srgbClr val="C00000"/>
                </a:solidFill>
              </a:rPr>
              <a:t>正则表达式搜索文本</a:t>
            </a:r>
            <a:r>
              <a:rPr lang="zh-CN" altLang="en-US" sz="2800" dirty="0"/>
              <a:t>，并把</a:t>
            </a:r>
            <a:r>
              <a:rPr lang="zh-CN" altLang="en-US" sz="2800" dirty="0">
                <a:solidFill>
                  <a:srgbClr val="C00000"/>
                </a:solidFill>
              </a:rPr>
              <a:t>匹配的</a:t>
            </a:r>
            <a:r>
              <a:rPr lang="zh-CN" altLang="en-US" sz="2800" b="1" dirty="0">
                <a:solidFill>
                  <a:srgbClr val="C00000"/>
                </a:solidFill>
              </a:rPr>
              <a:t>行</a:t>
            </a:r>
            <a:r>
              <a:rPr lang="zh-CN" altLang="en-US" sz="2800" dirty="0">
                <a:solidFill>
                  <a:srgbClr val="C00000"/>
                </a:solidFill>
              </a:rPr>
              <a:t>打印</a:t>
            </a:r>
            <a:r>
              <a:rPr lang="zh-CN" altLang="en-US" sz="2800" dirty="0"/>
              <a:t>出来。</a:t>
            </a:r>
          </a:p>
          <a:p>
            <a:pPr>
              <a:lnSpc>
                <a:spcPct val="110000"/>
              </a:lnSpc>
            </a:pPr>
            <a:r>
              <a:rPr lang="en-US" altLang="zh-CN" sz="2800" dirty="0"/>
              <a:t>UNIX </a:t>
            </a:r>
            <a:r>
              <a:rPr lang="zh-CN" altLang="en-US" sz="2800" dirty="0"/>
              <a:t>的 </a:t>
            </a:r>
            <a:r>
              <a:rPr lang="en-US" altLang="zh-CN" sz="2800" dirty="0" err="1"/>
              <a:t>grep</a:t>
            </a:r>
            <a:r>
              <a:rPr lang="en-US" altLang="zh-CN" sz="2800" dirty="0"/>
              <a:t> </a:t>
            </a:r>
            <a:r>
              <a:rPr lang="zh-CN" altLang="en-US" sz="2800" dirty="0"/>
              <a:t>家族包括 </a:t>
            </a:r>
            <a:r>
              <a:rPr lang="en-US" altLang="zh-CN" sz="2800" dirty="0" err="1">
                <a:solidFill>
                  <a:srgbClr val="FF0000"/>
                </a:solidFill>
              </a:rPr>
              <a:t>grep</a:t>
            </a:r>
            <a:r>
              <a:rPr lang="zh-CN" altLang="en-US" sz="2800" dirty="0">
                <a:solidFill>
                  <a:srgbClr val="FF0000"/>
                </a:solidFill>
              </a:rPr>
              <a:t>、</a:t>
            </a:r>
            <a:r>
              <a:rPr lang="en-US" altLang="zh-CN" sz="2800" dirty="0" err="1">
                <a:solidFill>
                  <a:srgbClr val="FF0000"/>
                </a:solidFill>
              </a:rPr>
              <a:t>egrep</a:t>
            </a:r>
            <a:r>
              <a:rPr lang="en-US" altLang="zh-CN" sz="2800" dirty="0">
                <a:solidFill>
                  <a:srgbClr val="FF0000"/>
                </a:solidFill>
              </a:rPr>
              <a:t> </a:t>
            </a:r>
            <a:r>
              <a:rPr lang="zh-CN" altLang="en-US" sz="2800" dirty="0"/>
              <a:t>和 </a:t>
            </a:r>
            <a:r>
              <a:rPr lang="en-US" altLang="zh-CN" sz="2800" dirty="0" err="1">
                <a:solidFill>
                  <a:srgbClr val="FF0000"/>
                </a:solidFill>
              </a:rPr>
              <a:t>fgrep</a:t>
            </a:r>
            <a:r>
              <a:rPr lang="zh-CN" altLang="en-US" sz="2800" dirty="0"/>
              <a:t>： </a:t>
            </a:r>
          </a:p>
          <a:p>
            <a:pPr lvl="1">
              <a:lnSpc>
                <a:spcPct val="110000"/>
              </a:lnSpc>
            </a:pPr>
            <a:r>
              <a:rPr lang="en-US" altLang="zh-CN" sz="2400" dirty="0" err="1">
                <a:solidFill>
                  <a:srgbClr val="FF0000"/>
                </a:solidFill>
              </a:rPr>
              <a:t>grep</a:t>
            </a:r>
            <a:r>
              <a:rPr lang="en-US" altLang="zh-CN" sz="2400" dirty="0"/>
              <a:t> </a:t>
            </a:r>
            <a:r>
              <a:rPr lang="zh-CN" altLang="en-US" sz="2400" dirty="0"/>
              <a:t>使用 </a:t>
            </a:r>
            <a:r>
              <a:rPr lang="en-US" altLang="zh-CN" sz="2400" dirty="0"/>
              <a:t>Basic regular expression (BRE) </a:t>
            </a:r>
            <a:r>
              <a:rPr lang="zh-CN" altLang="en-US" sz="2400" dirty="0"/>
              <a:t>书写匹配模式，等效于 </a:t>
            </a:r>
            <a:r>
              <a:rPr lang="en-US" altLang="zh-CN" sz="2400" dirty="0" err="1">
                <a:solidFill>
                  <a:schemeClr val="accent6">
                    <a:lumMod val="75000"/>
                  </a:schemeClr>
                </a:solidFill>
              </a:rPr>
              <a:t>grep</a:t>
            </a:r>
            <a:r>
              <a:rPr lang="en-US" altLang="zh-CN" sz="2400" dirty="0">
                <a:solidFill>
                  <a:schemeClr val="accent6">
                    <a:lumMod val="75000"/>
                  </a:schemeClr>
                </a:solidFill>
              </a:rPr>
              <a:t> -G</a:t>
            </a:r>
            <a:endParaRPr lang="zh-CN" altLang="en-US" sz="2400" dirty="0"/>
          </a:p>
          <a:p>
            <a:pPr lvl="1">
              <a:lnSpc>
                <a:spcPct val="110000"/>
              </a:lnSpc>
            </a:pPr>
            <a:r>
              <a:rPr lang="en-US" altLang="zh-CN" sz="2400" dirty="0" err="1">
                <a:solidFill>
                  <a:srgbClr val="FF0000"/>
                </a:solidFill>
              </a:rPr>
              <a:t>egrep</a:t>
            </a:r>
            <a:r>
              <a:rPr lang="en-US" altLang="zh-CN" sz="2400" dirty="0"/>
              <a:t> </a:t>
            </a:r>
            <a:r>
              <a:rPr lang="zh-CN" altLang="en-US" sz="2400" dirty="0"/>
              <a:t>使用 </a:t>
            </a:r>
            <a:r>
              <a:rPr lang="en-US" altLang="zh-CN" sz="2400" dirty="0"/>
              <a:t>Extended regular expression (ERE) </a:t>
            </a:r>
            <a:r>
              <a:rPr lang="zh-CN" altLang="en-US" sz="2400" dirty="0"/>
              <a:t>书写匹配模式，等效于 </a:t>
            </a:r>
            <a:r>
              <a:rPr lang="en-US" altLang="zh-CN" sz="2400" dirty="0" err="1">
                <a:solidFill>
                  <a:schemeClr val="accent6">
                    <a:lumMod val="75000"/>
                  </a:schemeClr>
                </a:solidFill>
              </a:rPr>
              <a:t>grep</a:t>
            </a:r>
            <a:r>
              <a:rPr lang="en-US" altLang="zh-CN" sz="2400" dirty="0">
                <a:solidFill>
                  <a:schemeClr val="accent6">
                    <a:lumMod val="75000"/>
                  </a:schemeClr>
                </a:solidFill>
              </a:rPr>
              <a:t> -E</a:t>
            </a:r>
          </a:p>
          <a:p>
            <a:pPr lvl="1">
              <a:lnSpc>
                <a:spcPct val="110000"/>
              </a:lnSpc>
            </a:pPr>
            <a:r>
              <a:rPr lang="en-US" altLang="zh-CN" sz="2400" dirty="0" err="1">
                <a:solidFill>
                  <a:srgbClr val="FF0000"/>
                </a:solidFill>
              </a:rPr>
              <a:t>fgrep</a:t>
            </a:r>
            <a:r>
              <a:rPr lang="en-US" altLang="zh-CN" sz="2400" dirty="0">
                <a:solidFill>
                  <a:srgbClr val="FF0000"/>
                </a:solidFill>
              </a:rPr>
              <a:t> </a:t>
            </a:r>
            <a:r>
              <a:rPr lang="zh-CN" altLang="en-US" sz="2400" dirty="0"/>
              <a:t>不使用任何正则表达式书写匹配模式（以固定字符串对待），执行快速搜索，等效于 </a:t>
            </a:r>
            <a:r>
              <a:rPr lang="en-US" altLang="zh-CN" sz="2400" dirty="0" err="1">
                <a:solidFill>
                  <a:schemeClr val="accent6">
                    <a:lumMod val="75000"/>
                  </a:schemeClr>
                </a:solidFill>
              </a:rPr>
              <a:t>grep</a:t>
            </a:r>
            <a:r>
              <a:rPr lang="en-US" altLang="zh-CN" sz="2400" dirty="0">
                <a:solidFill>
                  <a:schemeClr val="accent6">
                    <a:lumMod val="75000"/>
                  </a:schemeClr>
                </a:solidFill>
              </a:rPr>
              <a:t> -F</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六 命令基本格式（续）</a:t>
            </a:r>
            <a:endParaRPr lang="zh-CN" altLang="en-US" dirty="0"/>
          </a:p>
        </p:txBody>
      </p:sp>
      <p:sp>
        <p:nvSpPr>
          <p:cNvPr id="3" name="内容占位符 2"/>
          <p:cNvSpPr>
            <a:spLocks noGrp="1"/>
          </p:cNvSpPr>
          <p:nvPr>
            <p:ph idx="1"/>
          </p:nvPr>
        </p:nvSpPr>
        <p:spPr>
          <a:xfrm>
            <a:off x="913273" y="1371600"/>
            <a:ext cx="7772400" cy="5369768"/>
          </a:xfrm>
        </p:spPr>
        <p:txBody>
          <a:bodyPr/>
          <a:lstStyle/>
          <a:p>
            <a:pPr>
              <a:lnSpc>
                <a:spcPct val="80000"/>
              </a:lnSpc>
            </a:pPr>
            <a:r>
              <a:rPr lang="zh-CN" altLang="en-US" dirty="0"/>
              <a:t>说明：</a:t>
            </a:r>
          </a:p>
          <a:p>
            <a:pPr lvl="1">
              <a:lnSpc>
                <a:spcPct val="120000"/>
              </a:lnSpc>
              <a:spcBef>
                <a:spcPts val="600"/>
              </a:spcBef>
            </a:pPr>
            <a:r>
              <a:rPr lang="zh-CN" altLang="en-US" dirty="0">
                <a:solidFill>
                  <a:srgbClr val="FF0000"/>
                </a:solidFill>
              </a:rPr>
              <a:t>单字符</a:t>
            </a:r>
            <a:r>
              <a:rPr lang="zh-CN" altLang="en-US" dirty="0"/>
              <a:t>选项前使用一个减号（</a:t>
            </a:r>
            <a:r>
              <a:rPr lang="en-US" altLang="zh-CN" dirty="0">
                <a:solidFill>
                  <a:srgbClr val="FF0000"/>
                </a:solidFill>
              </a:rPr>
              <a:t>-</a:t>
            </a:r>
            <a:r>
              <a:rPr lang="zh-CN" altLang="en-US" dirty="0"/>
              <a:t>）</a:t>
            </a:r>
            <a:endParaRPr lang="en-US" altLang="zh-CN" dirty="0"/>
          </a:p>
          <a:p>
            <a:pPr lvl="1">
              <a:lnSpc>
                <a:spcPct val="120000"/>
              </a:lnSpc>
              <a:spcBef>
                <a:spcPts val="600"/>
              </a:spcBef>
            </a:pPr>
            <a:r>
              <a:rPr lang="zh-CN" altLang="en-US" dirty="0">
                <a:solidFill>
                  <a:srgbClr val="FF0000"/>
                </a:solidFill>
              </a:rPr>
              <a:t>单词</a:t>
            </a:r>
            <a:r>
              <a:rPr lang="zh-CN" altLang="en-US" dirty="0"/>
              <a:t>选项前使用两个减号（</a:t>
            </a:r>
            <a:r>
              <a:rPr lang="en-US" altLang="zh-CN" dirty="0">
                <a:solidFill>
                  <a:srgbClr val="FF0000"/>
                </a:solidFill>
              </a:rPr>
              <a:t>--</a:t>
            </a:r>
            <a:r>
              <a:rPr lang="zh-CN" altLang="en-US" dirty="0"/>
              <a:t>）</a:t>
            </a:r>
          </a:p>
          <a:p>
            <a:pPr lvl="1">
              <a:lnSpc>
                <a:spcPct val="120000"/>
              </a:lnSpc>
              <a:spcBef>
                <a:spcPts val="600"/>
              </a:spcBef>
            </a:pPr>
            <a:r>
              <a:rPr lang="zh-CN" altLang="en-US" dirty="0">
                <a:solidFill>
                  <a:srgbClr val="FF0000"/>
                </a:solidFill>
              </a:rPr>
              <a:t>多个单字符</a:t>
            </a:r>
            <a:r>
              <a:rPr lang="zh-CN" altLang="en-US" dirty="0"/>
              <a:t>选项前可以只使用</a:t>
            </a:r>
            <a:r>
              <a:rPr lang="zh-CN" altLang="en-US" dirty="0">
                <a:solidFill>
                  <a:srgbClr val="FF0000"/>
                </a:solidFill>
              </a:rPr>
              <a:t>一个减号</a:t>
            </a:r>
            <a:endParaRPr lang="zh-CN" altLang="en-US" dirty="0"/>
          </a:p>
          <a:p>
            <a:pPr lvl="1">
              <a:lnSpc>
                <a:spcPct val="120000"/>
              </a:lnSpc>
              <a:spcBef>
                <a:spcPts val="600"/>
              </a:spcBef>
            </a:pPr>
            <a:r>
              <a:rPr lang="zh-CN" altLang="en-US" dirty="0">
                <a:solidFill>
                  <a:srgbClr val="FF0000"/>
                </a:solidFill>
              </a:rPr>
              <a:t>参数</a:t>
            </a:r>
            <a:r>
              <a:rPr lang="zh-CN" altLang="en-US" dirty="0"/>
              <a:t>（</a:t>
            </a:r>
            <a:r>
              <a:rPr lang="en-US" altLang="zh-CN" dirty="0"/>
              <a:t>arguments</a:t>
            </a:r>
            <a:r>
              <a:rPr lang="zh-CN" altLang="en-US" dirty="0"/>
              <a:t>）可以是</a:t>
            </a:r>
            <a:r>
              <a:rPr lang="zh-CN" altLang="en-US" dirty="0">
                <a:solidFill>
                  <a:srgbClr val="FF0000"/>
                </a:solidFill>
              </a:rPr>
              <a:t>文件或目录</a:t>
            </a:r>
            <a:r>
              <a:rPr lang="zh-CN" altLang="en-US" dirty="0"/>
              <a:t>，有些命令必须使用多个</a:t>
            </a:r>
            <a:r>
              <a:rPr lang="zh-CN" altLang="en-US" dirty="0">
                <a:solidFill>
                  <a:srgbClr val="FF0000"/>
                </a:solidFill>
              </a:rPr>
              <a:t>操作对象</a:t>
            </a:r>
            <a:r>
              <a:rPr lang="zh-CN" altLang="en-US" dirty="0"/>
              <a:t>， 如</a:t>
            </a:r>
            <a:r>
              <a:rPr lang="en-US" altLang="zh-CN" dirty="0"/>
              <a:t>cp</a:t>
            </a:r>
            <a:r>
              <a:rPr lang="zh-CN" altLang="en-US" dirty="0"/>
              <a:t>命令必须指定源操作对象和目标操作对象</a:t>
            </a:r>
          </a:p>
          <a:p>
            <a:pPr lvl="1">
              <a:lnSpc>
                <a:spcPct val="120000"/>
              </a:lnSpc>
              <a:spcBef>
                <a:spcPts val="600"/>
              </a:spcBef>
            </a:pPr>
            <a:r>
              <a:rPr lang="zh-CN" altLang="en-US" dirty="0"/>
              <a:t>并非所有命令的格式都遵从以上规则，例如</a:t>
            </a:r>
            <a:r>
              <a:rPr lang="en-US" altLang="zh-CN" dirty="0" err="1">
                <a:solidFill>
                  <a:srgbClr val="FF0000"/>
                </a:solidFill>
              </a:rPr>
              <a:t>dd</a:t>
            </a:r>
            <a:r>
              <a:rPr lang="zh-CN" altLang="en-US" dirty="0">
                <a:solidFill>
                  <a:srgbClr val="FF0000"/>
                </a:solidFill>
              </a:rPr>
              <a:t>、</a:t>
            </a:r>
            <a:r>
              <a:rPr lang="en-US" altLang="zh-CN" dirty="0">
                <a:solidFill>
                  <a:srgbClr val="FF0000"/>
                </a:solidFill>
              </a:rPr>
              <a:t>find</a:t>
            </a:r>
            <a:r>
              <a:rPr lang="zh-CN" altLang="en-US" dirty="0"/>
              <a:t>等</a:t>
            </a:r>
          </a:p>
        </p:txBody>
      </p:sp>
      <p:sp>
        <p:nvSpPr>
          <p:cNvPr id="7" name="TextBox 6"/>
          <p:cNvSpPr txBox="1"/>
          <p:nvPr/>
        </p:nvSpPr>
        <p:spPr>
          <a:xfrm>
            <a:off x="884895" y="6279703"/>
            <a:ext cx="7920880"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400" dirty="0"/>
              <a:t>命令</a:t>
            </a:r>
            <a:r>
              <a:rPr lang="zh-CN" altLang="en-US" sz="2400" dirty="0">
                <a:solidFill>
                  <a:srgbClr val="FF0000"/>
                </a:solidFill>
              </a:rPr>
              <a:t>正常</a:t>
            </a:r>
            <a:r>
              <a:rPr lang="zh-CN" altLang="en-US" sz="2400" dirty="0"/>
              <a:t>执行，返回</a:t>
            </a:r>
            <a:r>
              <a:rPr lang="en-US" altLang="zh-CN" sz="2400" dirty="0">
                <a:solidFill>
                  <a:srgbClr val="FF0000"/>
                </a:solidFill>
              </a:rPr>
              <a:t>0 </a:t>
            </a:r>
            <a:r>
              <a:rPr lang="zh-CN" altLang="en-US" sz="2400" dirty="0">
                <a:solidFill>
                  <a:srgbClr val="FF0000"/>
                </a:solidFill>
              </a:rPr>
              <a:t>值</a:t>
            </a:r>
            <a:r>
              <a:rPr lang="zh-CN" altLang="en-US" sz="2400" dirty="0"/>
              <a:t>，如果命令</a:t>
            </a:r>
            <a:r>
              <a:rPr lang="zh-CN" altLang="en-US" sz="2400" dirty="0">
                <a:solidFill>
                  <a:srgbClr val="FF0000"/>
                </a:solidFill>
              </a:rPr>
              <a:t>出错</a:t>
            </a:r>
            <a:r>
              <a:rPr lang="zh-CN" altLang="en-US" sz="2400" dirty="0"/>
              <a:t>，则返回</a:t>
            </a:r>
            <a:r>
              <a:rPr lang="zh-CN" altLang="en-US" sz="2400" dirty="0">
                <a:solidFill>
                  <a:srgbClr val="FF0000"/>
                </a:solidFill>
              </a:rPr>
              <a:t>非零值</a:t>
            </a:r>
            <a:endParaRPr lang="zh-CN" altLang="en-US" sz="24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grep</a:t>
            </a:r>
            <a:r>
              <a:rPr lang="en-US" altLang="zh-CN" dirty="0"/>
              <a:t> </a:t>
            </a:r>
            <a:r>
              <a:rPr lang="zh-CN" altLang="en-US" dirty="0"/>
              <a:t>命令</a:t>
            </a:r>
          </a:p>
        </p:txBody>
      </p:sp>
      <p:sp>
        <p:nvSpPr>
          <p:cNvPr id="3" name="内容占位符 2"/>
          <p:cNvSpPr>
            <a:spLocks noGrp="1"/>
          </p:cNvSpPr>
          <p:nvPr>
            <p:ph idx="1"/>
          </p:nvPr>
        </p:nvSpPr>
        <p:spPr>
          <a:xfrm>
            <a:off x="465014" y="1412776"/>
            <a:ext cx="8571482" cy="5006181"/>
          </a:xfrm>
        </p:spPr>
        <p:txBody>
          <a:bodyPr/>
          <a:lstStyle/>
          <a:p>
            <a:r>
              <a:rPr lang="zh-CN" altLang="en-US" dirty="0"/>
              <a:t>格式</a:t>
            </a:r>
            <a:endParaRPr lang="en-US" altLang="zh-CN" dirty="0"/>
          </a:p>
          <a:p>
            <a:pPr lvl="1"/>
            <a:r>
              <a:rPr lang="en-US" altLang="zh-CN" dirty="0" err="1"/>
              <a:t>grep</a:t>
            </a:r>
            <a:r>
              <a:rPr lang="en-US" altLang="zh-CN" dirty="0"/>
              <a:t> [options] PATTERN [FILE...]</a:t>
            </a:r>
          </a:p>
          <a:p>
            <a:r>
              <a:rPr lang="zh-CN" altLang="en-US" dirty="0"/>
              <a:t>说明</a:t>
            </a:r>
            <a:endParaRPr lang="en-US" altLang="zh-CN" dirty="0"/>
          </a:p>
          <a:p>
            <a:pPr lvl="1"/>
            <a:r>
              <a:rPr lang="en-US" altLang="zh-CN" dirty="0"/>
              <a:t>PATTERN </a:t>
            </a:r>
            <a:r>
              <a:rPr lang="zh-CN" altLang="en-US" dirty="0"/>
              <a:t>是查找条件</a:t>
            </a:r>
            <a:endParaRPr lang="en-US" altLang="zh-CN" dirty="0"/>
          </a:p>
          <a:p>
            <a:pPr lvl="2"/>
            <a:r>
              <a:rPr lang="zh-CN" altLang="en-US" dirty="0"/>
              <a:t>可以是</a:t>
            </a:r>
            <a:r>
              <a:rPr lang="zh-CN" altLang="en-US" dirty="0">
                <a:solidFill>
                  <a:srgbClr val="FF0000"/>
                </a:solidFill>
              </a:rPr>
              <a:t>普通字符串</a:t>
            </a:r>
            <a:endParaRPr lang="en-US" altLang="zh-CN" dirty="0">
              <a:solidFill>
                <a:srgbClr val="FF0000"/>
              </a:solidFill>
            </a:endParaRPr>
          </a:p>
          <a:p>
            <a:pPr lvl="2"/>
            <a:r>
              <a:rPr lang="zh-CN" altLang="en-US" dirty="0"/>
              <a:t>可以是</a:t>
            </a:r>
            <a:r>
              <a:rPr lang="zh-CN" altLang="en-US" dirty="0">
                <a:solidFill>
                  <a:srgbClr val="FF0000"/>
                </a:solidFill>
              </a:rPr>
              <a:t>正则表达式</a:t>
            </a:r>
            <a:r>
              <a:rPr lang="zh-CN" altLang="en-US" dirty="0"/>
              <a:t>，</a:t>
            </a:r>
            <a:r>
              <a:rPr lang="zh-CN" altLang="zh-CN" dirty="0"/>
              <a:t>通常用</a:t>
            </a:r>
            <a:r>
              <a:rPr lang="zh-CN" altLang="zh-CN" dirty="0">
                <a:solidFill>
                  <a:srgbClr val="FF0000"/>
                </a:solidFill>
              </a:rPr>
              <a:t>单引号将</a:t>
            </a:r>
            <a:r>
              <a:rPr lang="en-US" altLang="zh-CN" dirty="0">
                <a:solidFill>
                  <a:srgbClr val="FF0000"/>
                </a:solidFill>
              </a:rPr>
              <a:t>RE</a:t>
            </a:r>
            <a:r>
              <a:rPr lang="zh-CN" altLang="zh-CN" dirty="0">
                <a:solidFill>
                  <a:srgbClr val="FF0000"/>
                </a:solidFill>
              </a:rPr>
              <a:t>括起来</a:t>
            </a:r>
            <a:endParaRPr lang="zh-CN" altLang="en-US" dirty="0"/>
          </a:p>
          <a:p>
            <a:pPr lvl="1"/>
            <a:r>
              <a:rPr lang="en-US" altLang="zh-CN" dirty="0"/>
              <a:t>FILE</a:t>
            </a:r>
            <a:r>
              <a:rPr lang="zh-CN" altLang="en-US" dirty="0"/>
              <a:t>是</a:t>
            </a:r>
            <a:r>
              <a:rPr lang="zh-CN" altLang="en-US" dirty="0">
                <a:solidFill>
                  <a:srgbClr val="FF0000"/>
                </a:solidFill>
              </a:rPr>
              <a:t>要查找的文件</a:t>
            </a:r>
            <a:r>
              <a:rPr lang="zh-CN" altLang="en-US" dirty="0"/>
              <a:t>，可以是用空格间隔的多个文件，也</a:t>
            </a:r>
            <a:r>
              <a:rPr lang="zh-CN" altLang="zh-CN" dirty="0"/>
              <a:t>可是使用</a:t>
            </a:r>
            <a:r>
              <a:rPr lang="en-US" altLang="zh-CN" dirty="0"/>
              <a:t>Shell</a:t>
            </a:r>
            <a:r>
              <a:rPr lang="zh-CN" altLang="zh-CN" dirty="0"/>
              <a:t>的通配符在多个文件中查找</a:t>
            </a:r>
            <a:r>
              <a:rPr lang="en-US" altLang="zh-CN" dirty="0"/>
              <a:t>PATTERN</a:t>
            </a:r>
            <a:r>
              <a:rPr lang="zh-CN" altLang="en-US" dirty="0"/>
              <a:t>，省略时表示在标准输入中查找</a:t>
            </a:r>
            <a:endParaRPr lang="en-US" altLang="zh-CN" dirty="0"/>
          </a:p>
          <a:p>
            <a:pPr lvl="1"/>
            <a:r>
              <a:rPr lang="en-US" altLang="zh-CN" dirty="0" err="1"/>
              <a:t>grep</a:t>
            </a:r>
            <a:r>
              <a:rPr lang="zh-CN" altLang="zh-CN" dirty="0"/>
              <a:t>命令不会对输入文件进行任何修改或影响，</a:t>
            </a:r>
            <a:r>
              <a:rPr lang="zh-CN" altLang="zh-CN" dirty="0">
                <a:solidFill>
                  <a:srgbClr val="FF0000"/>
                </a:solidFill>
              </a:rPr>
              <a:t>可以使用输出重定向</a:t>
            </a:r>
            <a:r>
              <a:rPr lang="zh-CN" altLang="zh-CN" dirty="0"/>
              <a:t>将结果存为文件</a:t>
            </a:r>
            <a:endParaRPr lang="zh-CN" alt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grep</a:t>
            </a:r>
            <a:r>
              <a:rPr lang="zh-CN" altLang="en-US" dirty="0"/>
              <a:t>命令选项</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951785608"/>
              </p:ext>
            </p:extLst>
          </p:nvPr>
        </p:nvGraphicFramePr>
        <p:xfrm>
          <a:off x="457199" y="1556792"/>
          <a:ext cx="8229602" cy="5029200"/>
        </p:xfrm>
        <a:graphic>
          <a:graphicData uri="http://schemas.openxmlformats.org/drawingml/2006/table">
            <a:tbl>
              <a:tblPr firstRow="1" bandRow="1">
                <a:tableStyleId>{21E4AEA4-8DFA-4A89-87EB-49C32662AFE0}</a:tableStyleId>
              </a:tblPr>
              <a:tblGrid>
                <a:gridCol w="2088232">
                  <a:extLst>
                    <a:ext uri="{9D8B030D-6E8A-4147-A177-3AD203B41FA5}">
                      <a16:colId xmlns:a16="http://schemas.microsoft.com/office/drawing/2014/main" val="20000"/>
                    </a:ext>
                  </a:extLst>
                </a:gridCol>
                <a:gridCol w="6141370">
                  <a:extLst>
                    <a:ext uri="{9D8B030D-6E8A-4147-A177-3AD203B41FA5}">
                      <a16:colId xmlns:a16="http://schemas.microsoft.com/office/drawing/2014/main" val="20001"/>
                    </a:ext>
                  </a:extLst>
                </a:gridCol>
              </a:tblGrid>
              <a:tr h="154817">
                <a:tc>
                  <a:txBody>
                    <a:bodyPr/>
                    <a:lstStyle/>
                    <a:p>
                      <a:r>
                        <a:rPr lang="zh-CN" altLang="en-US" sz="2400" dirty="0">
                          <a:solidFill>
                            <a:srgbClr val="C00000"/>
                          </a:solidFill>
                        </a:rPr>
                        <a:t>选项</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400" dirty="0">
                          <a:solidFill>
                            <a:srgbClr val="FF0000"/>
                          </a:solidFill>
                        </a:rPr>
                        <a:t>-c</a:t>
                      </a:r>
                      <a:endParaRPr lang="zh-CN" altLang="en-US" sz="2400" dirty="0">
                        <a:solidFill>
                          <a:srgbClr val="FF0000"/>
                        </a:solidFill>
                      </a:endParaRPr>
                    </a:p>
                  </a:txBody>
                  <a:tcPr/>
                </a:tc>
                <a:tc>
                  <a:txBody>
                    <a:bodyPr/>
                    <a:lstStyle/>
                    <a:p>
                      <a:r>
                        <a:rPr lang="zh-CN" altLang="en-US" sz="2400" dirty="0"/>
                        <a:t>只显示匹配行的次数</a:t>
                      </a:r>
                    </a:p>
                  </a:txBody>
                  <a:tcPr/>
                </a:tc>
                <a:extLst>
                  <a:ext uri="{0D108BD9-81ED-4DB2-BD59-A6C34878D82A}">
                    <a16:rowId xmlns:a16="http://schemas.microsoft.com/office/drawing/2014/main" val="10001"/>
                  </a:ext>
                </a:extLst>
              </a:tr>
              <a:tr h="370840">
                <a:tc>
                  <a:txBody>
                    <a:bodyPr/>
                    <a:lstStyle/>
                    <a:p>
                      <a:r>
                        <a:rPr lang="en-US" altLang="zh-CN" sz="2400" dirty="0">
                          <a:solidFill>
                            <a:srgbClr val="FF0000"/>
                          </a:solidFill>
                        </a:rPr>
                        <a:t>-</a:t>
                      </a:r>
                      <a:r>
                        <a:rPr lang="en-US" altLang="zh-CN" sz="2400" dirty="0" err="1">
                          <a:solidFill>
                            <a:srgbClr val="FF0000"/>
                          </a:solidFill>
                        </a:rPr>
                        <a:t>i</a:t>
                      </a:r>
                      <a:endParaRPr lang="zh-CN" altLang="en-US" sz="2400" dirty="0">
                        <a:solidFill>
                          <a:srgbClr val="FF0000"/>
                        </a:solidFill>
                      </a:endParaRPr>
                    </a:p>
                  </a:txBody>
                  <a:tcPr/>
                </a:tc>
                <a:tc>
                  <a:txBody>
                    <a:bodyPr/>
                    <a:lstStyle/>
                    <a:p>
                      <a:r>
                        <a:rPr lang="zh-CN" altLang="en-US" sz="2400" dirty="0"/>
                        <a:t>搜索时不区分大小写</a:t>
                      </a:r>
                    </a:p>
                  </a:txBody>
                  <a:tcPr/>
                </a:tc>
                <a:extLst>
                  <a:ext uri="{0D108BD9-81ED-4DB2-BD59-A6C34878D82A}">
                    <a16:rowId xmlns:a16="http://schemas.microsoft.com/office/drawing/2014/main" val="10002"/>
                  </a:ext>
                </a:extLst>
              </a:tr>
              <a:tr h="370840">
                <a:tc>
                  <a:txBody>
                    <a:bodyPr/>
                    <a:lstStyle/>
                    <a:p>
                      <a:r>
                        <a:rPr lang="en-US" altLang="zh-CN" sz="2400" dirty="0">
                          <a:solidFill>
                            <a:srgbClr val="FF0000"/>
                          </a:solidFill>
                        </a:rPr>
                        <a:t>-n</a:t>
                      </a:r>
                      <a:endParaRPr lang="zh-CN" altLang="en-US" sz="2400" dirty="0">
                        <a:solidFill>
                          <a:srgbClr val="FF0000"/>
                        </a:solidFill>
                      </a:endParaRPr>
                    </a:p>
                  </a:txBody>
                  <a:tcPr/>
                </a:tc>
                <a:tc>
                  <a:txBody>
                    <a:bodyPr/>
                    <a:lstStyle/>
                    <a:p>
                      <a:r>
                        <a:rPr lang="zh-CN" altLang="en-US" sz="2400" dirty="0"/>
                        <a:t>输出</a:t>
                      </a:r>
                      <a:r>
                        <a:rPr lang="zh-CN" altLang="en-US" sz="2400" dirty="0">
                          <a:solidFill>
                            <a:srgbClr val="FF0000"/>
                          </a:solidFill>
                        </a:rPr>
                        <a:t>匹配行的行号</a:t>
                      </a:r>
                    </a:p>
                  </a:txBody>
                  <a:tcPr/>
                </a:tc>
                <a:extLst>
                  <a:ext uri="{0D108BD9-81ED-4DB2-BD59-A6C34878D82A}">
                    <a16:rowId xmlns:a16="http://schemas.microsoft.com/office/drawing/2014/main" val="10003"/>
                  </a:ext>
                </a:extLst>
              </a:tr>
              <a:tr h="370840">
                <a:tc>
                  <a:txBody>
                    <a:bodyPr/>
                    <a:lstStyle/>
                    <a:p>
                      <a:r>
                        <a:rPr lang="en-US" altLang="zh-CN" sz="2400" dirty="0">
                          <a:solidFill>
                            <a:srgbClr val="FF0000"/>
                          </a:solidFill>
                        </a:rPr>
                        <a:t>-v</a:t>
                      </a:r>
                      <a:endParaRPr lang="zh-CN" altLang="en-US" sz="2400" dirty="0">
                        <a:solidFill>
                          <a:srgbClr val="FF0000"/>
                        </a:solidFill>
                      </a:endParaRPr>
                    </a:p>
                  </a:txBody>
                  <a:tcPr/>
                </a:tc>
                <a:tc>
                  <a:txBody>
                    <a:bodyPr/>
                    <a:lstStyle/>
                    <a:p>
                      <a:r>
                        <a:rPr lang="zh-CN" altLang="en-US" sz="2400" dirty="0"/>
                        <a:t>输出</a:t>
                      </a:r>
                      <a:r>
                        <a:rPr lang="zh-CN" altLang="en-US" sz="2400" dirty="0">
                          <a:solidFill>
                            <a:srgbClr val="FF0000"/>
                          </a:solidFill>
                        </a:rPr>
                        <a:t>不匹配的行</a:t>
                      </a:r>
                      <a:r>
                        <a:rPr lang="zh-CN" altLang="en-US" sz="2400" dirty="0"/>
                        <a:t>（反向选择）</a:t>
                      </a:r>
                    </a:p>
                  </a:txBody>
                  <a:tcPr/>
                </a:tc>
                <a:extLst>
                  <a:ext uri="{0D108BD9-81ED-4DB2-BD59-A6C34878D82A}">
                    <a16:rowId xmlns:a16="http://schemas.microsoft.com/office/drawing/2014/main" val="10004"/>
                  </a:ext>
                </a:extLst>
              </a:tr>
              <a:tr h="370840">
                <a:tc>
                  <a:txBody>
                    <a:bodyPr/>
                    <a:lstStyle/>
                    <a:p>
                      <a:r>
                        <a:rPr lang="en-US" altLang="zh-CN" sz="2400" dirty="0"/>
                        <a:t>-r</a:t>
                      </a:r>
                      <a:endParaRPr lang="zh-CN" altLang="en-US" sz="2400" dirty="0"/>
                    </a:p>
                  </a:txBody>
                  <a:tcPr/>
                </a:tc>
                <a:tc>
                  <a:txBody>
                    <a:bodyPr/>
                    <a:lstStyle/>
                    <a:p>
                      <a:r>
                        <a:rPr lang="zh-CN" altLang="en-US" sz="2400" dirty="0"/>
                        <a:t>对目录（子目录）的所有文件递归地进行</a:t>
                      </a:r>
                    </a:p>
                  </a:txBody>
                  <a:tcPr/>
                </a:tc>
                <a:extLst>
                  <a:ext uri="{0D108BD9-81ED-4DB2-BD59-A6C34878D82A}">
                    <a16:rowId xmlns:a16="http://schemas.microsoft.com/office/drawing/2014/main" val="10005"/>
                  </a:ext>
                </a:extLst>
              </a:tr>
              <a:tr h="228600">
                <a:tc>
                  <a:txBody>
                    <a:bodyPr/>
                    <a:lstStyle/>
                    <a:p>
                      <a:r>
                        <a:rPr lang="en-US" altLang="zh-CN" sz="2400" dirty="0"/>
                        <a:t>-l</a:t>
                      </a:r>
                      <a:endParaRPr lang="zh-CN" altLang="en-US" sz="2400" dirty="0"/>
                    </a:p>
                  </a:txBody>
                  <a:tcPr/>
                </a:tc>
                <a:tc>
                  <a:txBody>
                    <a:bodyPr/>
                    <a:lstStyle/>
                    <a:p>
                      <a:r>
                        <a:rPr lang="zh-CN" altLang="en-US" sz="2400" dirty="0"/>
                        <a:t>列出匹配</a:t>
                      </a:r>
                      <a:r>
                        <a:rPr lang="en-US" altLang="zh-CN" sz="2400" dirty="0"/>
                        <a:t>PATTERN</a:t>
                      </a:r>
                      <a:r>
                        <a:rPr lang="zh-CN" altLang="en-US" sz="2400" dirty="0"/>
                        <a:t>的文件名</a:t>
                      </a:r>
                    </a:p>
                  </a:txBody>
                  <a:tcPr/>
                </a:tc>
                <a:extLst>
                  <a:ext uri="{0D108BD9-81ED-4DB2-BD59-A6C34878D82A}">
                    <a16:rowId xmlns:a16="http://schemas.microsoft.com/office/drawing/2014/main" val="10006"/>
                  </a:ext>
                </a:extLst>
              </a:tr>
              <a:tr h="228600">
                <a:tc>
                  <a:txBody>
                    <a:bodyPr/>
                    <a:lstStyle/>
                    <a:p>
                      <a:r>
                        <a:rPr lang="en-US" altLang="zh-CN" sz="2400" dirty="0"/>
                        <a:t>--color=auto </a:t>
                      </a:r>
                      <a:endParaRPr lang="zh-CN" altLang="en-US" sz="2400" dirty="0"/>
                    </a:p>
                  </a:txBody>
                  <a:tcPr/>
                </a:tc>
                <a:tc>
                  <a:txBody>
                    <a:bodyPr/>
                    <a:lstStyle/>
                    <a:p>
                      <a:r>
                        <a:rPr lang="zh-CN" altLang="en-US" sz="2400" dirty="0"/>
                        <a:t>对匹配内容高亮显示</a:t>
                      </a:r>
                    </a:p>
                  </a:txBody>
                  <a:tcPr/>
                </a:tc>
                <a:extLst>
                  <a:ext uri="{0D108BD9-81ED-4DB2-BD59-A6C34878D82A}">
                    <a16:rowId xmlns:a16="http://schemas.microsoft.com/office/drawing/2014/main" val="10007"/>
                  </a:ext>
                </a:extLst>
              </a:tr>
              <a:tr h="370840">
                <a:tc>
                  <a:txBody>
                    <a:bodyPr/>
                    <a:lstStyle/>
                    <a:p>
                      <a:r>
                        <a:rPr lang="en-US" altLang="zh-CN" sz="2400" dirty="0"/>
                        <a:t>-A NUM</a:t>
                      </a:r>
                      <a:endParaRPr lang="zh-CN" altLang="en-US" sz="2400" dirty="0"/>
                    </a:p>
                  </a:txBody>
                  <a:tcPr/>
                </a:tc>
                <a:tc>
                  <a:txBody>
                    <a:bodyPr/>
                    <a:lstStyle/>
                    <a:p>
                      <a:r>
                        <a:rPr lang="zh-CN" altLang="en-US" sz="2400" dirty="0"/>
                        <a:t>同时输出匹配行的后 </a:t>
                      </a:r>
                      <a:r>
                        <a:rPr lang="en-US" altLang="zh-CN" sz="2400" dirty="0"/>
                        <a:t>NUM </a:t>
                      </a:r>
                      <a:r>
                        <a:rPr lang="zh-CN" altLang="en-US" sz="2400" dirty="0"/>
                        <a:t>行</a:t>
                      </a:r>
                    </a:p>
                  </a:txBody>
                  <a:tcPr/>
                </a:tc>
                <a:extLst>
                  <a:ext uri="{0D108BD9-81ED-4DB2-BD59-A6C34878D82A}">
                    <a16:rowId xmlns:a16="http://schemas.microsoft.com/office/drawing/2014/main" val="10008"/>
                  </a:ext>
                </a:extLst>
              </a:tr>
              <a:tr h="370840">
                <a:tc>
                  <a:txBody>
                    <a:bodyPr/>
                    <a:lstStyle/>
                    <a:p>
                      <a:r>
                        <a:rPr lang="en-US" altLang="zh-CN" sz="2400" dirty="0"/>
                        <a:t>-B NUM</a:t>
                      </a:r>
                      <a:endParaRPr lang="zh-CN" altLang="en-US" sz="2400" dirty="0"/>
                    </a:p>
                  </a:txBody>
                  <a:tcPr/>
                </a:tc>
                <a:tc>
                  <a:txBody>
                    <a:bodyPr/>
                    <a:lstStyle/>
                    <a:p>
                      <a:r>
                        <a:rPr lang="zh-CN" altLang="en-US" sz="2400" dirty="0"/>
                        <a:t>同时输出匹配行的前 </a:t>
                      </a:r>
                      <a:r>
                        <a:rPr lang="en-US" altLang="zh-CN" sz="2400" dirty="0"/>
                        <a:t>NUM </a:t>
                      </a:r>
                      <a:r>
                        <a:rPr lang="zh-CN" altLang="en-US" sz="2400" dirty="0"/>
                        <a:t>行</a:t>
                      </a:r>
                    </a:p>
                  </a:txBody>
                  <a:tcPr/>
                </a:tc>
                <a:extLst>
                  <a:ext uri="{0D108BD9-81ED-4DB2-BD59-A6C34878D82A}">
                    <a16:rowId xmlns:a16="http://schemas.microsoft.com/office/drawing/2014/main" val="10009"/>
                  </a:ext>
                </a:extLst>
              </a:tr>
              <a:tr h="370840">
                <a:tc>
                  <a:txBody>
                    <a:bodyPr/>
                    <a:lstStyle/>
                    <a:p>
                      <a:r>
                        <a:rPr lang="en-US" altLang="zh-CN" sz="2400" dirty="0"/>
                        <a:t>-C NUM</a:t>
                      </a:r>
                      <a:endParaRPr lang="zh-CN" altLang="en-US" sz="2400" dirty="0"/>
                    </a:p>
                  </a:txBody>
                  <a:tcPr/>
                </a:tc>
                <a:tc>
                  <a:txBody>
                    <a:bodyPr/>
                    <a:lstStyle/>
                    <a:p>
                      <a:r>
                        <a:rPr lang="zh-CN" altLang="en-US" sz="2400" dirty="0"/>
                        <a:t>同时输出匹配行的前、后各 </a:t>
                      </a:r>
                      <a:r>
                        <a:rPr lang="en-US" altLang="zh-CN" sz="2400" dirty="0"/>
                        <a:t>NUM </a:t>
                      </a:r>
                      <a:r>
                        <a:rPr lang="zh-CN" altLang="en-US" sz="2400" dirty="0"/>
                        <a:t>行</a:t>
                      </a:r>
                    </a:p>
                  </a:txBody>
                  <a:tcPr/>
                </a:tc>
                <a:extLst>
                  <a:ext uri="{0D108BD9-81ED-4DB2-BD59-A6C34878D82A}">
                    <a16:rowId xmlns:a16="http://schemas.microsoft.com/office/drawing/2014/main" val="10010"/>
                  </a:ext>
                </a:extLst>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grep</a:t>
            </a:r>
            <a:r>
              <a:rPr lang="zh-CN" altLang="en-US" dirty="0"/>
              <a:t>命令举例</a:t>
            </a:r>
          </a:p>
        </p:txBody>
      </p:sp>
      <p:sp>
        <p:nvSpPr>
          <p:cNvPr id="3" name="内容占位符 2"/>
          <p:cNvSpPr>
            <a:spLocks noGrp="1"/>
          </p:cNvSpPr>
          <p:nvPr>
            <p:ph idx="1"/>
          </p:nvPr>
        </p:nvSpPr>
        <p:spPr>
          <a:xfrm>
            <a:off x="467544" y="1371600"/>
            <a:ext cx="8676456" cy="4114800"/>
          </a:xfrm>
        </p:spPr>
        <p:txBody>
          <a:bodyPr/>
          <a:lstStyle/>
          <a:p>
            <a:r>
              <a:rPr lang="zh-CN" altLang="en-US" dirty="0"/>
              <a:t>在文件 </a:t>
            </a:r>
            <a:r>
              <a:rPr lang="en-US" altLang="zh-CN" dirty="0" err="1"/>
              <a:t>myfile</a:t>
            </a:r>
            <a:r>
              <a:rPr lang="en-US" altLang="zh-CN" dirty="0"/>
              <a:t> </a:t>
            </a:r>
            <a:r>
              <a:rPr lang="zh-CN" altLang="en-US" dirty="0"/>
              <a:t>中查找包含字符串 </a:t>
            </a:r>
            <a:r>
              <a:rPr lang="en-US" altLang="zh-CN" dirty="0" err="1"/>
              <a:t>mystr</a:t>
            </a:r>
            <a:r>
              <a:rPr lang="zh-CN" altLang="en-US" dirty="0"/>
              <a:t>的行</a:t>
            </a:r>
            <a:endParaRPr lang="en-US" altLang="zh-CN"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grep</a:t>
            </a:r>
            <a:r>
              <a:rPr lang="en-US" altLang="zh-CN" b="1" dirty="0">
                <a:solidFill>
                  <a:schemeClr val="accent6">
                    <a:lumMod val="75000"/>
                  </a:schemeClr>
                </a:solidFill>
              </a:rPr>
              <a:t> </a:t>
            </a:r>
            <a:r>
              <a:rPr lang="en-US" altLang="zh-CN" b="1" dirty="0" err="1">
                <a:solidFill>
                  <a:schemeClr val="accent6">
                    <a:lumMod val="75000"/>
                  </a:schemeClr>
                </a:solidFill>
              </a:rPr>
              <a:t>mystr</a:t>
            </a:r>
            <a:r>
              <a:rPr lang="en-US" altLang="zh-CN" b="1" dirty="0">
                <a:solidFill>
                  <a:schemeClr val="accent6">
                    <a:lumMod val="75000"/>
                  </a:schemeClr>
                </a:solidFill>
              </a:rPr>
              <a:t> </a:t>
            </a:r>
            <a:r>
              <a:rPr lang="en-US" altLang="zh-CN" b="1" dirty="0" err="1">
                <a:solidFill>
                  <a:schemeClr val="accent6">
                    <a:lumMod val="75000"/>
                  </a:schemeClr>
                </a:solidFill>
              </a:rPr>
              <a:t>myfile</a:t>
            </a:r>
            <a:endParaRPr lang="en-US" altLang="zh-CN" b="1" dirty="0">
              <a:solidFill>
                <a:schemeClr val="accent6">
                  <a:lumMod val="75000"/>
                </a:schemeClr>
              </a:solidFill>
            </a:endParaRPr>
          </a:p>
          <a:p>
            <a:r>
              <a:rPr lang="zh-CN" altLang="en-US" dirty="0"/>
              <a:t>显示 </a:t>
            </a:r>
            <a:r>
              <a:rPr lang="en-US" altLang="zh-CN" dirty="0" err="1"/>
              <a:t>myfile</a:t>
            </a:r>
            <a:r>
              <a:rPr lang="en-US" altLang="zh-CN" dirty="0"/>
              <a:t> </a:t>
            </a:r>
            <a:r>
              <a:rPr lang="zh-CN" altLang="en-US" dirty="0"/>
              <a:t>中第一个字符为字母的所有行</a:t>
            </a:r>
          </a:p>
          <a:p>
            <a:pPr lvl="1">
              <a:buNone/>
            </a:pPr>
            <a:r>
              <a:rPr lang="en-US" altLang="zh-CN" b="1" dirty="0">
                <a:solidFill>
                  <a:schemeClr val="accent6">
                    <a:lumMod val="75000"/>
                  </a:schemeClr>
                </a:solidFill>
              </a:rPr>
              <a:t>$ </a:t>
            </a:r>
            <a:r>
              <a:rPr lang="en-US" altLang="zh-CN" b="1" dirty="0" err="1">
                <a:solidFill>
                  <a:schemeClr val="accent6">
                    <a:lumMod val="75000"/>
                  </a:schemeClr>
                </a:solidFill>
              </a:rPr>
              <a:t>grep</a:t>
            </a:r>
            <a:r>
              <a:rPr lang="en-US" altLang="zh-CN" b="1" dirty="0">
                <a:solidFill>
                  <a:schemeClr val="accent6">
                    <a:lumMod val="75000"/>
                  </a:schemeClr>
                </a:solidFill>
              </a:rPr>
              <a:t>  '^[a-</a:t>
            </a:r>
            <a:r>
              <a:rPr lang="en-US" altLang="zh-CN" b="1" dirty="0" err="1">
                <a:solidFill>
                  <a:schemeClr val="accent6">
                    <a:lumMod val="75000"/>
                  </a:schemeClr>
                </a:solidFill>
              </a:rPr>
              <a:t>zA</a:t>
            </a:r>
            <a:r>
              <a:rPr lang="en-US" altLang="zh-CN" b="1" dirty="0">
                <a:solidFill>
                  <a:schemeClr val="accent6">
                    <a:lumMod val="75000"/>
                  </a:schemeClr>
                </a:solidFill>
              </a:rPr>
              <a:t>-Z]'  </a:t>
            </a:r>
            <a:r>
              <a:rPr lang="en-US" altLang="zh-CN" b="1" dirty="0" err="1">
                <a:solidFill>
                  <a:schemeClr val="accent6">
                    <a:lumMod val="75000"/>
                  </a:schemeClr>
                </a:solidFill>
              </a:rPr>
              <a:t>myfile</a:t>
            </a:r>
            <a:endParaRPr lang="en-US" altLang="zh-CN" b="1" dirty="0">
              <a:solidFill>
                <a:schemeClr val="accent6">
                  <a:lumMod val="75000"/>
                </a:schemeClr>
              </a:solidFill>
            </a:endParaRPr>
          </a:p>
          <a:p>
            <a:r>
              <a:rPr lang="zh-CN" altLang="en-US" dirty="0"/>
              <a:t>在文件 </a:t>
            </a:r>
            <a:r>
              <a:rPr lang="en-US" altLang="zh-CN" dirty="0" err="1"/>
              <a:t>myfile</a:t>
            </a:r>
            <a:r>
              <a:rPr lang="en-US" altLang="zh-CN" dirty="0"/>
              <a:t> </a:t>
            </a:r>
            <a:r>
              <a:rPr lang="zh-CN" altLang="en-US" dirty="0"/>
              <a:t>中查找首字符不是 </a:t>
            </a:r>
            <a:r>
              <a:rPr lang="en-US" altLang="zh-CN" dirty="0"/>
              <a:t># </a:t>
            </a:r>
            <a:r>
              <a:rPr lang="zh-CN" altLang="en-US" dirty="0"/>
              <a:t>的行（即过滤掉注释行）</a:t>
            </a:r>
          </a:p>
          <a:p>
            <a:pPr lvl="1">
              <a:buNone/>
            </a:pPr>
            <a:r>
              <a:rPr lang="en-US" altLang="zh-CN" b="1" dirty="0">
                <a:solidFill>
                  <a:schemeClr val="accent6">
                    <a:lumMod val="75000"/>
                  </a:schemeClr>
                </a:solidFill>
              </a:rPr>
              <a:t>$ </a:t>
            </a:r>
            <a:r>
              <a:rPr lang="en-US" altLang="zh-CN" b="1" dirty="0" err="1">
                <a:solidFill>
                  <a:schemeClr val="accent6">
                    <a:lumMod val="75000"/>
                  </a:schemeClr>
                </a:solidFill>
              </a:rPr>
              <a:t>grep</a:t>
            </a:r>
            <a:r>
              <a:rPr lang="en-US" altLang="zh-CN" b="1" dirty="0">
                <a:solidFill>
                  <a:schemeClr val="accent6">
                    <a:lumMod val="75000"/>
                  </a:schemeClr>
                </a:solidFill>
              </a:rPr>
              <a:t> -v '^#' </a:t>
            </a:r>
            <a:r>
              <a:rPr lang="en-US" altLang="zh-CN" b="1" dirty="0" err="1">
                <a:solidFill>
                  <a:schemeClr val="accent6">
                    <a:lumMod val="75000"/>
                  </a:schemeClr>
                </a:solidFill>
              </a:rPr>
              <a:t>myfile</a:t>
            </a:r>
            <a:endParaRPr lang="en-US" altLang="zh-CN" b="1" dirty="0">
              <a:solidFill>
                <a:schemeClr val="accent6">
                  <a:lumMod val="75000"/>
                </a:schemeClr>
              </a:solidFill>
            </a:endParaRPr>
          </a:p>
          <a:p>
            <a:r>
              <a:rPr lang="zh-CN" altLang="en-US" dirty="0"/>
              <a:t>过滤掉</a:t>
            </a:r>
            <a:r>
              <a:rPr lang="en-US" altLang="zh-CN" dirty="0"/>
              <a:t>/etc/samba/</a:t>
            </a:r>
            <a:r>
              <a:rPr lang="en-US" altLang="zh-CN" dirty="0" err="1"/>
              <a:t>smb.conf</a:t>
            </a:r>
            <a:r>
              <a:rPr lang="zh-CN" altLang="en-US" dirty="0"/>
              <a:t>的注释行和空行</a:t>
            </a:r>
            <a:endParaRPr lang="en-US" altLang="zh-CN"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egrep</a:t>
            </a:r>
            <a:r>
              <a:rPr lang="en-US" altLang="zh-CN" b="1" dirty="0">
                <a:solidFill>
                  <a:schemeClr val="accent6">
                    <a:lumMod val="75000"/>
                  </a:schemeClr>
                </a:solidFill>
              </a:rPr>
              <a:t> -v ‘^#|^$|^;’ /etc/samba/</a:t>
            </a:r>
            <a:r>
              <a:rPr lang="en-US" altLang="zh-CN" b="1" dirty="0" err="1">
                <a:solidFill>
                  <a:schemeClr val="accent6">
                    <a:lumMod val="75000"/>
                  </a:schemeClr>
                </a:solidFill>
              </a:rPr>
              <a:t>smb.conf</a:t>
            </a:r>
            <a:endParaRPr lang="zh-CN" altLang="en-US" b="1" dirty="0">
              <a:solidFill>
                <a:schemeClr val="accent6">
                  <a:lumMod val="75000"/>
                </a:schemeClr>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grep</a:t>
            </a:r>
            <a:r>
              <a:rPr lang="zh-CN" altLang="en-US" dirty="0"/>
              <a:t>命令举例</a:t>
            </a:r>
          </a:p>
        </p:txBody>
      </p:sp>
      <p:sp>
        <p:nvSpPr>
          <p:cNvPr id="3" name="内容占位符 2"/>
          <p:cNvSpPr>
            <a:spLocks noGrp="1"/>
          </p:cNvSpPr>
          <p:nvPr>
            <p:ph idx="1"/>
          </p:nvPr>
        </p:nvSpPr>
        <p:spPr>
          <a:xfrm>
            <a:off x="179512" y="1371600"/>
            <a:ext cx="8964488" cy="5009728"/>
          </a:xfrm>
        </p:spPr>
        <p:txBody>
          <a:bodyPr/>
          <a:lstStyle/>
          <a:p>
            <a:r>
              <a:rPr lang="zh-CN" altLang="en-US" dirty="0"/>
              <a:t>在文件 </a:t>
            </a:r>
            <a:r>
              <a:rPr lang="en-US" altLang="zh-CN" dirty="0" err="1"/>
              <a:t>myfile</a:t>
            </a:r>
            <a:r>
              <a:rPr lang="en-US" altLang="zh-CN" dirty="0"/>
              <a:t> </a:t>
            </a:r>
            <a:r>
              <a:rPr lang="zh-CN" altLang="en-US" dirty="0"/>
              <a:t>中查找包含字符串 </a:t>
            </a:r>
            <a:r>
              <a:rPr lang="en-US" altLang="zh-CN" dirty="0" err="1"/>
              <a:t>mystr</a:t>
            </a:r>
            <a:r>
              <a:rPr lang="zh-CN" altLang="en-US" dirty="0"/>
              <a:t>的行</a:t>
            </a:r>
            <a:endParaRPr lang="en-US" altLang="zh-CN"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grep</a:t>
            </a:r>
            <a:r>
              <a:rPr lang="en-US" altLang="zh-CN" b="1" dirty="0">
                <a:solidFill>
                  <a:schemeClr val="accent6">
                    <a:lumMod val="75000"/>
                  </a:schemeClr>
                </a:solidFill>
              </a:rPr>
              <a:t> </a:t>
            </a:r>
            <a:r>
              <a:rPr lang="en-US" altLang="zh-CN" b="1" dirty="0" err="1">
                <a:solidFill>
                  <a:schemeClr val="accent6">
                    <a:lumMod val="75000"/>
                  </a:schemeClr>
                </a:solidFill>
              </a:rPr>
              <a:t>mystr</a:t>
            </a:r>
            <a:r>
              <a:rPr lang="en-US" altLang="zh-CN" b="1" dirty="0">
                <a:solidFill>
                  <a:schemeClr val="accent6">
                    <a:lumMod val="75000"/>
                  </a:schemeClr>
                </a:solidFill>
              </a:rPr>
              <a:t> </a:t>
            </a:r>
            <a:r>
              <a:rPr lang="en-US" altLang="zh-CN" b="1" dirty="0" err="1">
                <a:solidFill>
                  <a:schemeClr val="accent6">
                    <a:lumMod val="75000"/>
                  </a:schemeClr>
                </a:solidFill>
              </a:rPr>
              <a:t>myfile</a:t>
            </a:r>
            <a:endParaRPr lang="en-US" altLang="zh-CN" b="1" dirty="0">
              <a:solidFill>
                <a:schemeClr val="accent6">
                  <a:lumMod val="75000"/>
                </a:schemeClr>
              </a:solidFill>
            </a:endParaRPr>
          </a:p>
          <a:p>
            <a:r>
              <a:rPr lang="zh-CN" altLang="en-US" dirty="0"/>
              <a:t>显示 </a:t>
            </a:r>
            <a:r>
              <a:rPr lang="en-US" altLang="zh-CN" dirty="0" err="1"/>
              <a:t>myfile</a:t>
            </a:r>
            <a:r>
              <a:rPr lang="en-US" altLang="zh-CN" dirty="0"/>
              <a:t> </a:t>
            </a:r>
            <a:r>
              <a:rPr lang="zh-CN" altLang="en-US" dirty="0"/>
              <a:t>中第一个字符为字母的所有行</a:t>
            </a:r>
          </a:p>
          <a:p>
            <a:pPr lvl="1">
              <a:buNone/>
            </a:pPr>
            <a:r>
              <a:rPr lang="en-US" altLang="zh-CN" b="1" dirty="0">
                <a:solidFill>
                  <a:schemeClr val="accent6">
                    <a:lumMod val="75000"/>
                  </a:schemeClr>
                </a:solidFill>
              </a:rPr>
              <a:t>$ </a:t>
            </a:r>
            <a:r>
              <a:rPr lang="en-US" altLang="zh-CN" b="1" dirty="0" err="1">
                <a:solidFill>
                  <a:schemeClr val="accent6">
                    <a:lumMod val="75000"/>
                  </a:schemeClr>
                </a:solidFill>
              </a:rPr>
              <a:t>grep</a:t>
            </a:r>
            <a:r>
              <a:rPr lang="en-US" altLang="zh-CN" b="1" dirty="0">
                <a:solidFill>
                  <a:schemeClr val="accent6">
                    <a:lumMod val="75000"/>
                  </a:schemeClr>
                </a:solidFill>
              </a:rPr>
              <a:t>  '^[a-</a:t>
            </a:r>
            <a:r>
              <a:rPr lang="en-US" altLang="zh-CN" b="1" dirty="0" err="1">
                <a:solidFill>
                  <a:schemeClr val="accent6">
                    <a:lumMod val="75000"/>
                  </a:schemeClr>
                </a:solidFill>
              </a:rPr>
              <a:t>zA</a:t>
            </a:r>
            <a:r>
              <a:rPr lang="en-US" altLang="zh-CN" b="1" dirty="0">
                <a:solidFill>
                  <a:schemeClr val="accent6">
                    <a:lumMod val="75000"/>
                  </a:schemeClr>
                </a:solidFill>
              </a:rPr>
              <a:t>-Z]'  </a:t>
            </a:r>
            <a:r>
              <a:rPr lang="en-US" altLang="zh-CN" b="1" dirty="0" err="1">
                <a:solidFill>
                  <a:schemeClr val="accent6">
                    <a:lumMod val="75000"/>
                  </a:schemeClr>
                </a:solidFill>
              </a:rPr>
              <a:t>myfile</a:t>
            </a:r>
            <a:endParaRPr lang="en-US" altLang="zh-CN" b="1" dirty="0">
              <a:solidFill>
                <a:schemeClr val="accent6">
                  <a:lumMod val="75000"/>
                </a:schemeClr>
              </a:solidFill>
            </a:endParaRPr>
          </a:p>
          <a:p>
            <a:r>
              <a:rPr lang="zh-CN" altLang="en-US" dirty="0"/>
              <a:t>在文件 </a:t>
            </a:r>
            <a:r>
              <a:rPr lang="en-US" altLang="zh-CN" dirty="0" err="1"/>
              <a:t>myfile</a:t>
            </a:r>
            <a:r>
              <a:rPr lang="en-US" altLang="zh-CN" dirty="0"/>
              <a:t> </a:t>
            </a:r>
            <a:r>
              <a:rPr lang="zh-CN" altLang="en-US" dirty="0"/>
              <a:t>中查找首字符不是 </a:t>
            </a:r>
            <a:r>
              <a:rPr lang="en-US" altLang="zh-CN" dirty="0"/>
              <a:t># </a:t>
            </a:r>
            <a:r>
              <a:rPr lang="zh-CN" altLang="en-US" dirty="0"/>
              <a:t>的行（即过滤掉注释行）</a:t>
            </a:r>
          </a:p>
          <a:p>
            <a:pPr lvl="1">
              <a:buNone/>
            </a:pPr>
            <a:r>
              <a:rPr lang="en-US" altLang="zh-CN" b="1" dirty="0">
                <a:solidFill>
                  <a:schemeClr val="accent6">
                    <a:lumMod val="75000"/>
                  </a:schemeClr>
                </a:solidFill>
              </a:rPr>
              <a:t>$ </a:t>
            </a:r>
            <a:r>
              <a:rPr lang="en-US" altLang="zh-CN" b="1" dirty="0" err="1">
                <a:solidFill>
                  <a:schemeClr val="accent6">
                    <a:lumMod val="75000"/>
                  </a:schemeClr>
                </a:solidFill>
              </a:rPr>
              <a:t>grep</a:t>
            </a:r>
            <a:r>
              <a:rPr lang="en-US" altLang="zh-CN" b="1" dirty="0">
                <a:solidFill>
                  <a:schemeClr val="accent6">
                    <a:lumMod val="75000"/>
                  </a:schemeClr>
                </a:solidFill>
              </a:rPr>
              <a:t> -v '^#' </a:t>
            </a:r>
            <a:r>
              <a:rPr lang="en-US" altLang="zh-CN" b="1" dirty="0" err="1">
                <a:solidFill>
                  <a:schemeClr val="accent6">
                    <a:lumMod val="75000"/>
                  </a:schemeClr>
                </a:solidFill>
              </a:rPr>
              <a:t>myfile</a:t>
            </a:r>
            <a:endParaRPr lang="en-US" altLang="zh-CN" b="1" dirty="0">
              <a:solidFill>
                <a:schemeClr val="accent6">
                  <a:lumMod val="75000"/>
                </a:schemeClr>
              </a:solidFill>
            </a:endParaRPr>
          </a:p>
          <a:p>
            <a:r>
              <a:rPr lang="zh-CN" altLang="en-US" dirty="0"/>
              <a:t>过滤掉</a:t>
            </a:r>
            <a:r>
              <a:rPr lang="en-US" altLang="zh-CN" dirty="0"/>
              <a:t>/etc/samba/</a:t>
            </a:r>
            <a:r>
              <a:rPr lang="en-US" altLang="zh-CN" dirty="0" err="1"/>
              <a:t>smb.conf</a:t>
            </a:r>
            <a:r>
              <a:rPr lang="zh-CN" altLang="en-US" dirty="0"/>
              <a:t>的注释行和空行</a:t>
            </a:r>
            <a:endParaRPr lang="en-US" altLang="zh-CN"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egrep</a:t>
            </a:r>
            <a:r>
              <a:rPr lang="en-US" altLang="zh-CN" b="1" dirty="0">
                <a:solidFill>
                  <a:schemeClr val="accent6">
                    <a:lumMod val="75000"/>
                  </a:schemeClr>
                </a:solidFill>
              </a:rPr>
              <a:t> -v ‘^#|^$|^;’ </a:t>
            </a:r>
            <a:r>
              <a:rPr lang="en-US" altLang="zh-CN" b="1" dirty="0" smtClean="0">
                <a:solidFill>
                  <a:schemeClr val="accent6">
                    <a:lumMod val="75000"/>
                  </a:schemeClr>
                </a:solidFill>
              </a:rPr>
              <a:t> /</a:t>
            </a:r>
            <a:r>
              <a:rPr lang="en-US" altLang="zh-CN" b="1" dirty="0">
                <a:solidFill>
                  <a:schemeClr val="accent6">
                    <a:lumMod val="75000"/>
                  </a:schemeClr>
                </a:solidFill>
              </a:rPr>
              <a:t>etc/samba/</a:t>
            </a:r>
            <a:r>
              <a:rPr lang="en-US" altLang="zh-CN" b="1" dirty="0" err="1">
                <a:solidFill>
                  <a:schemeClr val="accent6">
                    <a:lumMod val="75000"/>
                  </a:schemeClr>
                </a:solidFill>
              </a:rPr>
              <a:t>smb.conf</a:t>
            </a:r>
            <a:endParaRPr lang="zh-CN" altLang="en-US" b="1" dirty="0">
              <a:solidFill>
                <a:schemeClr val="accent6">
                  <a:lumMod val="75000"/>
                </a:schemeClr>
              </a:solidFill>
            </a:endParaRPr>
          </a:p>
        </p:txBody>
      </p:sp>
    </p:spTree>
    <p:extLst>
      <p:ext uri="{BB962C8B-B14F-4D97-AF65-F5344CB8AC3E}">
        <p14:creationId xmlns:p14="http://schemas.microsoft.com/office/powerpoint/2010/main" val="40415939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992" y="1412776"/>
            <a:ext cx="9073008" cy="5016758"/>
          </a:xfrm>
          <a:prstGeom prst="rect">
            <a:avLst/>
          </a:prstGeom>
        </p:spPr>
        <p:txBody>
          <a:bodyPr wrap="square">
            <a:spAutoFit/>
          </a:bodyPr>
          <a:lstStyle/>
          <a:p>
            <a:r>
              <a:rPr lang="zh-CN" altLang="en-US" sz="2800" dirty="0">
                <a:solidFill>
                  <a:srgbClr val="0000FF"/>
                </a:solidFill>
              </a:rPr>
              <a:t>[xl@localhost ~]$ grep -n '^s.*' /etc/passwd</a:t>
            </a:r>
          </a:p>
          <a:p>
            <a:r>
              <a:rPr lang="zh-CN" altLang="en-US" sz="2400" dirty="0"/>
              <a:t>6:sync:x:5:0:sync:/sbin:/bin/sync</a:t>
            </a:r>
          </a:p>
          <a:p>
            <a:r>
              <a:rPr lang="zh-CN" altLang="en-US" sz="2400" dirty="0"/>
              <a:t>7:shutdown:x:6:0:shutdown:/sbin:/sbin/shutdown</a:t>
            </a:r>
          </a:p>
          <a:p>
            <a:r>
              <a:rPr lang="zh-CN" altLang="en-US" sz="2400" dirty="0"/>
              <a:t>14:systemd-network:x:192:192:systemd Network Management:/:/sbin/nologin</a:t>
            </a:r>
          </a:p>
          <a:p>
            <a:r>
              <a:rPr lang="zh-CN" altLang="en-US" sz="2400" dirty="0"/>
              <a:t>17:sssd:x:998:996:User for sssd:/:/sbin/nologin</a:t>
            </a:r>
          </a:p>
          <a:p>
            <a:r>
              <a:rPr lang="zh-CN" altLang="en-US" sz="2400" dirty="0"/>
              <a:t>22:setroubleshoot:x:995:991::/var/lib/setroubleshoot:/sbin/nologin</a:t>
            </a:r>
          </a:p>
          <a:p>
            <a:r>
              <a:rPr lang="zh-CN" altLang="en-US" sz="2400" dirty="0"/>
              <a:t>34:sshd:x:74:74:Privilege-separated SSH:/var/empty/sshd:/sbin/</a:t>
            </a:r>
            <a:r>
              <a:rPr lang="zh-CN" altLang="en-US" sz="2400" dirty="0" smtClean="0"/>
              <a:t>nologin</a:t>
            </a:r>
            <a:endParaRPr lang="en-US" altLang="zh-CN" sz="2400" dirty="0" smtClean="0"/>
          </a:p>
          <a:p>
            <a:r>
              <a:rPr lang="en-US" altLang="zh-CN" sz="2400" dirty="0" smtClean="0"/>
              <a:t>…</a:t>
            </a:r>
          </a:p>
          <a:p>
            <a:r>
              <a:rPr lang="pt-BR" altLang="zh-CN" sz="2800" dirty="0">
                <a:solidFill>
                  <a:srgbClr val="0000FF"/>
                </a:solidFill>
              </a:rPr>
              <a:t>[xl@localhost ~]$ grep -n -c '^s.*' /etc/passwd</a:t>
            </a:r>
          </a:p>
          <a:p>
            <a:r>
              <a:rPr lang="pt-BR" altLang="zh-CN" sz="2400" dirty="0"/>
              <a:t>11</a:t>
            </a:r>
          </a:p>
          <a:p>
            <a:endParaRPr lang="zh-CN" altLang="en-US" sz="24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常用的文本文件分析命令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865055772"/>
              </p:ext>
            </p:extLst>
          </p:nvPr>
        </p:nvGraphicFramePr>
        <p:xfrm>
          <a:off x="971600" y="1772816"/>
          <a:ext cx="7560840" cy="4364596"/>
        </p:xfrm>
        <a:graphic>
          <a:graphicData uri="http://schemas.openxmlformats.org/drawingml/2006/table">
            <a:tbl>
              <a:tblPr>
                <a:tableStyleId>{35758FB7-9AC5-4552-8A53-C91805E547FA}</a:tableStyleId>
              </a:tblPr>
              <a:tblGrid>
                <a:gridCol w="1443433">
                  <a:extLst>
                    <a:ext uri="{9D8B030D-6E8A-4147-A177-3AD203B41FA5}">
                      <a16:colId xmlns:a16="http://schemas.microsoft.com/office/drawing/2014/main" val="20000"/>
                    </a:ext>
                  </a:extLst>
                </a:gridCol>
                <a:gridCol w="6117407">
                  <a:extLst>
                    <a:ext uri="{9D8B030D-6E8A-4147-A177-3AD203B41FA5}">
                      <a16:colId xmlns:a16="http://schemas.microsoft.com/office/drawing/2014/main" val="20001"/>
                    </a:ext>
                  </a:extLst>
                </a:gridCol>
              </a:tblGrid>
              <a:tr h="50787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命令 </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功能</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extLst>
                  <a:ext uri="{0D108BD9-81ED-4DB2-BD59-A6C34878D82A}">
                    <a16:rowId xmlns:a16="http://schemas.microsoft.com/office/drawing/2014/main" val="10000"/>
                  </a:ext>
                </a:extLst>
              </a:tr>
              <a:tr h="57193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rgbClr val="FF0000"/>
                          </a:solidFill>
                          <a:effectLst/>
                          <a:latin typeface="Arial" charset="0"/>
                          <a:ea typeface="宋体" charset="-122"/>
                        </a:rPr>
                        <a:t>wc</a:t>
                      </a:r>
                      <a:endParaRPr kumimoji="0" lang="en-US" altLang="zh-CN" sz="28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rgbClr val="FF0000"/>
                          </a:solidFill>
                          <a:effectLst/>
                          <a:latin typeface="Arial" charset="0"/>
                          <a:ea typeface="宋体" charset="-122"/>
                        </a:rPr>
                        <a:t>统计</a:t>
                      </a:r>
                      <a:r>
                        <a:rPr kumimoji="0" lang="zh-CN" altLang="en-US" sz="2800" b="0" i="0" u="none" strike="noStrike" cap="none" normalizeH="0" baseline="0" dirty="0" smtClean="0">
                          <a:ln>
                            <a:noFill/>
                          </a:ln>
                          <a:solidFill>
                            <a:srgbClr val="FF0000"/>
                          </a:solidFill>
                          <a:effectLst/>
                          <a:latin typeface="Arial" charset="0"/>
                          <a:ea typeface="宋体" charset="-122"/>
                        </a:rPr>
                        <a:t>文本的行数、字数、字符数</a:t>
                      </a:r>
                      <a:endParaRPr kumimoji="0" lang="zh-CN" altLang="en-US" sz="2800" b="0" i="0" u="none" strike="noStrike" cap="none" normalizeH="0" baseline="0" dirty="0">
                        <a:ln>
                          <a:noFill/>
                        </a:ln>
                        <a:solidFill>
                          <a:srgbClr val="FF0000"/>
                        </a:solidFill>
                        <a:effectLst/>
                        <a:latin typeface="Arial" charset="0"/>
                        <a:ea typeface="宋体" charset="-122"/>
                      </a:endParaRPr>
                    </a:p>
                  </a:txBody>
                  <a:tcPr horzOverflow="overflow"/>
                </a:tc>
                <a:extLst>
                  <a:ext uri="{0D108BD9-81ED-4DB2-BD59-A6C34878D82A}">
                    <a16:rowId xmlns:a16="http://schemas.microsoft.com/office/drawing/2014/main" val="10001"/>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sort</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以</a:t>
                      </a:r>
                      <a:r>
                        <a:rPr kumimoji="0" lang="zh-CN" altLang="en-US" sz="2800" b="0" i="0" u="none" strike="noStrike" cap="none" normalizeH="0" baseline="0" dirty="0">
                          <a:ln>
                            <a:noFill/>
                          </a:ln>
                          <a:solidFill>
                            <a:srgbClr val="C00000"/>
                          </a:solidFill>
                          <a:effectLst/>
                          <a:latin typeface="Arial" charset="0"/>
                          <a:ea typeface="宋体" charset="-122"/>
                        </a:rPr>
                        <a:t>行为单位</a:t>
                      </a:r>
                      <a:r>
                        <a:rPr kumimoji="0" lang="zh-CN" altLang="en-US" sz="2800" b="0" i="0" u="none" strike="noStrike" cap="none" normalizeH="0" baseline="0" dirty="0">
                          <a:ln>
                            <a:noFill/>
                          </a:ln>
                          <a:solidFill>
                            <a:schemeClr val="tx1"/>
                          </a:solidFill>
                          <a:effectLst/>
                          <a:latin typeface="Arial" charset="0"/>
                          <a:ea typeface="宋体" charset="-122"/>
                        </a:rPr>
                        <a:t>对文本文件排序</a:t>
                      </a:r>
                    </a:p>
                  </a:txBody>
                  <a:tcPr horzOverflow="overflow"/>
                </a:tc>
                <a:extLst>
                  <a:ext uri="{0D108BD9-81ED-4DB2-BD59-A6C34878D82A}">
                    <a16:rowId xmlns:a16="http://schemas.microsoft.com/office/drawing/2014/main" val="10002"/>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err="1">
                          <a:ln>
                            <a:noFill/>
                          </a:ln>
                          <a:solidFill>
                            <a:srgbClr val="FF0000"/>
                          </a:solidFill>
                          <a:effectLst/>
                          <a:latin typeface="Arial" charset="0"/>
                          <a:ea typeface="宋体" charset="-122"/>
                        </a:rPr>
                        <a:t>uniq</a:t>
                      </a:r>
                      <a:endParaRPr kumimoji="0" lang="en-US" altLang="zh-CN" sz="28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rgbClr val="FF0000"/>
                          </a:solidFill>
                          <a:effectLst/>
                          <a:latin typeface="Arial" charset="0"/>
                          <a:ea typeface="宋体" charset="-122"/>
                        </a:rPr>
                        <a:t>删除文本文件中连续的重复的行</a:t>
                      </a:r>
                    </a:p>
                  </a:txBody>
                  <a:tcPr horzOverflow="overflow"/>
                </a:tc>
                <a:extLst>
                  <a:ext uri="{0D108BD9-81ED-4DB2-BD59-A6C34878D82A}">
                    <a16:rowId xmlns:a16="http://schemas.microsoft.com/office/drawing/2014/main" val="10003"/>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diff</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比较两个文本文件的差异</a:t>
                      </a:r>
                    </a:p>
                  </a:txBody>
                  <a:tcPr horzOverflow="overflow"/>
                </a:tc>
                <a:extLst>
                  <a:ext uri="{0D108BD9-81ED-4DB2-BD59-A6C34878D82A}">
                    <a16:rowId xmlns:a16="http://schemas.microsoft.com/office/drawing/2014/main" val="10004"/>
                  </a:ext>
                </a:extLst>
              </a:tr>
              <a:tr h="261298">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diff3</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比较三个文本文件的差异</a:t>
                      </a:r>
                    </a:p>
                  </a:txBody>
                  <a:tcPr horzOverflow="overflow"/>
                </a:tc>
                <a:extLst>
                  <a:ext uri="{0D108BD9-81ED-4DB2-BD59-A6C34878D82A}">
                    <a16:rowId xmlns:a16="http://schemas.microsoft.com/office/drawing/2014/main" val="10005"/>
                  </a:ext>
                </a:extLst>
              </a:tr>
              <a:tr h="25908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patch</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为文本文件打补丁</a:t>
                      </a:r>
                    </a:p>
                  </a:txBody>
                  <a:tcPr horzOverflow="overflow"/>
                </a:tc>
                <a:extLst>
                  <a:ext uri="{0D108BD9-81ED-4DB2-BD59-A6C34878D82A}">
                    <a16:rowId xmlns:a16="http://schemas.microsoft.com/office/drawing/2014/main" val="10006"/>
                  </a:ext>
                </a:extLst>
              </a:tr>
              <a:tr h="25908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aspell</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为文本文件做拼写检查（西文）</a:t>
                      </a:r>
                    </a:p>
                  </a:txBody>
                  <a:tcPr horzOverflow="overflow"/>
                </a:tc>
                <a:extLst>
                  <a:ext uri="{0D108BD9-81ED-4DB2-BD59-A6C34878D82A}">
                    <a16:rowId xmlns:a16="http://schemas.microsoft.com/office/drawing/2014/main" val="10007"/>
                  </a:ext>
                </a:extLst>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wc</a:t>
            </a:r>
            <a:r>
              <a:rPr lang="zh-CN" altLang="en-US" dirty="0"/>
              <a:t>命令</a:t>
            </a:r>
          </a:p>
        </p:txBody>
      </p:sp>
      <p:sp>
        <p:nvSpPr>
          <p:cNvPr id="3" name="内容占位符 2"/>
          <p:cNvSpPr>
            <a:spLocks noGrp="1"/>
          </p:cNvSpPr>
          <p:nvPr>
            <p:ph idx="1"/>
          </p:nvPr>
        </p:nvSpPr>
        <p:spPr>
          <a:xfrm>
            <a:off x="899592" y="1484784"/>
            <a:ext cx="7772400" cy="4114800"/>
          </a:xfrm>
        </p:spPr>
        <p:txBody>
          <a:bodyPr/>
          <a:lstStyle/>
          <a:p>
            <a:r>
              <a:rPr lang="zh-CN" altLang="zh-CN" dirty="0"/>
              <a:t>功能</a:t>
            </a:r>
            <a:r>
              <a:rPr lang="zh-CN" altLang="en-US" dirty="0"/>
              <a:t>：</a:t>
            </a:r>
            <a:r>
              <a:rPr lang="zh-CN" altLang="zh-CN" dirty="0"/>
              <a:t>统计文本文件的</a:t>
            </a:r>
            <a:r>
              <a:rPr lang="zh-CN" altLang="zh-CN" dirty="0">
                <a:solidFill>
                  <a:srgbClr val="C00000"/>
                </a:solidFill>
              </a:rPr>
              <a:t>行数</a:t>
            </a:r>
            <a:r>
              <a:rPr lang="zh-CN" altLang="zh-CN" dirty="0"/>
              <a:t>、</a:t>
            </a:r>
            <a:r>
              <a:rPr lang="zh-CN" altLang="zh-CN" dirty="0">
                <a:solidFill>
                  <a:srgbClr val="C00000"/>
                </a:solidFill>
              </a:rPr>
              <a:t>字数</a:t>
            </a:r>
            <a:r>
              <a:rPr lang="zh-CN" altLang="zh-CN" dirty="0"/>
              <a:t>、</a:t>
            </a:r>
            <a:r>
              <a:rPr lang="zh-CN" altLang="zh-CN" dirty="0">
                <a:solidFill>
                  <a:srgbClr val="C00000"/>
                </a:solidFill>
              </a:rPr>
              <a:t>字符数</a:t>
            </a:r>
            <a:endParaRPr lang="en-US" altLang="zh-CN" dirty="0">
              <a:solidFill>
                <a:srgbClr val="C00000"/>
              </a:solidFill>
            </a:endParaRPr>
          </a:p>
          <a:p>
            <a:r>
              <a:rPr lang="zh-CN" altLang="zh-CN" dirty="0"/>
              <a:t>格式：</a:t>
            </a:r>
            <a:r>
              <a:rPr lang="en-US" altLang="zh-CN" dirty="0" err="1">
                <a:solidFill>
                  <a:schemeClr val="accent6">
                    <a:lumMod val="75000"/>
                  </a:schemeClr>
                </a:solidFill>
              </a:rPr>
              <a:t>wc</a:t>
            </a:r>
            <a:r>
              <a:rPr lang="en-US" altLang="zh-CN" dirty="0">
                <a:solidFill>
                  <a:schemeClr val="accent6">
                    <a:lumMod val="75000"/>
                  </a:schemeClr>
                </a:solidFill>
              </a:rPr>
              <a:t> [</a:t>
            </a:r>
            <a:r>
              <a:rPr lang="zh-CN" altLang="en-US" dirty="0">
                <a:solidFill>
                  <a:schemeClr val="accent6">
                    <a:lumMod val="75000"/>
                  </a:schemeClr>
                </a:solidFill>
              </a:rPr>
              <a:t>选项</a:t>
            </a:r>
            <a:r>
              <a:rPr lang="en-US" altLang="zh-CN" dirty="0">
                <a:solidFill>
                  <a:schemeClr val="accent6">
                    <a:lumMod val="75000"/>
                  </a:schemeClr>
                </a:solidFill>
              </a:rPr>
              <a:t>] [&lt;</a:t>
            </a:r>
            <a:r>
              <a:rPr lang="zh-CN" altLang="zh-CN" dirty="0">
                <a:solidFill>
                  <a:schemeClr val="accent6">
                    <a:lumMod val="75000"/>
                  </a:schemeClr>
                </a:solidFill>
              </a:rPr>
              <a:t>文件</a:t>
            </a:r>
            <a:r>
              <a:rPr lang="en-US" altLang="zh-CN" dirty="0">
                <a:solidFill>
                  <a:schemeClr val="accent6">
                    <a:lumMod val="75000"/>
                  </a:schemeClr>
                </a:solidFill>
              </a:rPr>
              <a:t>&gt; </a:t>
            </a:r>
            <a:r>
              <a:rPr lang="zh-CN" altLang="zh-CN" dirty="0">
                <a:solidFill>
                  <a:schemeClr val="accent6">
                    <a:lumMod val="75000"/>
                  </a:schemeClr>
                </a:solidFill>
              </a:rPr>
              <a:t>…</a:t>
            </a:r>
            <a:r>
              <a:rPr lang="en-US" altLang="zh-CN" dirty="0">
                <a:solidFill>
                  <a:schemeClr val="accent6">
                    <a:lumMod val="75000"/>
                  </a:schemeClr>
                </a:solidFill>
              </a:rPr>
              <a:t>]</a:t>
            </a:r>
          </a:p>
          <a:p>
            <a:r>
              <a:rPr lang="zh-CN" altLang="en-US" dirty="0"/>
              <a:t>举例</a:t>
            </a:r>
            <a:endParaRPr lang="en-US" altLang="zh-CN" dirty="0"/>
          </a:p>
          <a:p>
            <a:pPr lvl="1">
              <a:buNone/>
            </a:pPr>
            <a:r>
              <a:rPr lang="pl-PL" altLang="zh-CN" b="1" dirty="0">
                <a:solidFill>
                  <a:schemeClr val="accent6">
                    <a:lumMod val="75000"/>
                  </a:schemeClr>
                </a:solidFill>
              </a:rPr>
              <a:t>$ wc file</a:t>
            </a:r>
          </a:p>
          <a:p>
            <a:pPr lvl="1">
              <a:buNone/>
            </a:pPr>
            <a:r>
              <a:rPr lang="pl-PL" altLang="zh-CN" b="1" dirty="0">
                <a:solidFill>
                  <a:schemeClr val="accent6">
                    <a:lumMod val="75000"/>
                  </a:schemeClr>
                </a:solidFill>
              </a:rPr>
              <a:t>$ wc </a:t>
            </a:r>
            <a:r>
              <a:rPr lang="pl-PL" altLang="zh-CN" b="1" dirty="0">
                <a:solidFill>
                  <a:srgbClr val="C00000"/>
                </a:solidFill>
              </a:rPr>
              <a:t>-l </a:t>
            </a:r>
            <a:r>
              <a:rPr lang="pl-PL" altLang="zh-CN" b="1" dirty="0">
                <a:solidFill>
                  <a:schemeClr val="accent6">
                    <a:lumMod val="75000"/>
                  </a:schemeClr>
                </a:solidFill>
              </a:rPr>
              <a:t>file</a:t>
            </a:r>
            <a:r>
              <a:rPr lang="en-US" altLang="zh-CN" b="1" dirty="0">
                <a:solidFill>
                  <a:schemeClr val="accent6">
                    <a:lumMod val="75000"/>
                  </a:schemeClr>
                </a:solidFill>
              </a:rPr>
              <a:t>            # </a:t>
            </a:r>
            <a:r>
              <a:rPr lang="zh-CN" altLang="zh-CN" b="1" dirty="0">
                <a:solidFill>
                  <a:schemeClr val="accent6">
                    <a:lumMod val="75000"/>
                  </a:schemeClr>
                </a:solidFill>
              </a:rPr>
              <a:t>统计</a:t>
            </a:r>
            <a:r>
              <a:rPr lang="zh-CN" altLang="zh-CN" b="1" dirty="0">
                <a:solidFill>
                  <a:srgbClr val="C00000"/>
                </a:solidFill>
              </a:rPr>
              <a:t>行</a:t>
            </a:r>
            <a:r>
              <a:rPr lang="zh-CN" altLang="zh-CN" b="1" dirty="0">
                <a:solidFill>
                  <a:schemeClr val="accent6">
                    <a:lumMod val="75000"/>
                  </a:schemeClr>
                </a:solidFill>
              </a:rPr>
              <a:t>数</a:t>
            </a:r>
            <a:endParaRPr lang="pl-PL" altLang="zh-CN" b="1" dirty="0">
              <a:solidFill>
                <a:schemeClr val="accent6">
                  <a:lumMod val="75000"/>
                </a:schemeClr>
              </a:solidFill>
            </a:endParaRPr>
          </a:p>
          <a:p>
            <a:pPr lvl="1">
              <a:buNone/>
            </a:pPr>
            <a:r>
              <a:rPr lang="pl-PL" altLang="zh-CN" b="1" dirty="0">
                <a:solidFill>
                  <a:schemeClr val="accent6">
                    <a:lumMod val="75000"/>
                  </a:schemeClr>
                </a:solidFill>
              </a:rPr>
              <a:t>$ wc </a:t>
            </a:r>
            <a:r>
              <a:rPr lang="pl-PL" altLang="zh-CN" b="1" dirty="0">
                <a:solidFill>
                  <a:srgbClr val="C00000"/>
                </a:solidFill>
              </a:rPr>
              <a:t>-w</a:t>
            </a:r>
            <a:r>
              <a:rPr lang="pl-PL" altLang="zh-CN" b="1" dirty="0">
                <a:solidFill>
                  <a:schemeClr val="accent6">
                    <a:lumMod val="75000"/>
                  </a:schemeClr>
                </a:solidFill>
              </a:rPr>
              <a:t> file</a:t>
            </a:r>
            <a:r>
              <a:rPr lang="en-US" altLang="zh-CN" b="1" dirty="0">
                <a:solidFill>
                  <a:schemeClr val="accent6">
                    <a:lumMod val="75000"/>
                  </a:schemeClr>
                </a:solidFill>
              </a:rPr>
              <a:t>          # </a:t>
            </a:r>
            <a:r>
              <a:rPr lang="zh-CN" altLang="zh-CN" b="1" dirty="0">
                <a:solidFill>
                  <a:schemeClr val="accent6">
                    <a:lumMod val="75000"/>
                  </a:schemeClr>
                </a:solidFill>
              </a:rPr>
              <a:t>统计</a:t>
            </a:r>
            <a:r>
              <a:rPr lang="zh-CN" altLang="en-US" b="1" dirty="0">
                <a:solidFill>
                  <a:srgbClr val="C00000"/>
                </a:solidFill>
              </a:rPr>
              <a:t>字</a:t>
            </a:r>
            <a:r>
              <a:rPr lang="zh-CN" altLang="zh-CN" b="1" dirty="0">
                <a:solidFill>
                  <a:schemeClr val="accent6">
                    <a:lumMod val="75000"/>
                  </a:schemeClr>
                </a:solidFill>
              </a:rPr>
              <a:t>数</a:t>
            </a:r>
            <a:endParaRPr lang="pl-PL" altLang="zh-CN" b="1" dirty="0">
              <a:solidFill>
                <a:schemeClr val="accent6">
                  <a:lumMod val="75000"/>
                </a:schemeClr>
              </a:solidFill>
            </a:endParaRPr>
          </a:p>
          <a:p>
            <a:pPr lvl="1">
              <a:buNone/>
            </a:pPr>
            <a:r>
              <a:rPr lang="pl-PL" altLang="zh-CN" b="1" dirty="0">
                <a:solidFill>
                  <a:schemeClr val="accent6">
                    <a:lumMod val="75000"/>
                  </a:schemeClr>
                </a:solidFill>
              </a:rPr>
              <a:t>$ wc </a:t>
            </a:r>
            <a:r>
              <a:rPr lang="pl-PL" altLang="zh-CN" b="1" dirty="0">
                <a:solidFill>
                  <a:srgbClr val="C00000"/>
                </a:solidFill>
              </a:rPr>
              <a:t>-c </a:t>
            </a:r>
            <a:r>
              <a:rPr lang="pl-PL" altLang="zh-CN" b="1" dirty="0">
                <a:solidFill>
                  <a:schemeClr val="accent6">
                    <a:lumMod val="75000"/>
                  </a:schemeClr>
                </a:solidFill>
              </a:rPr>
              <a:t>file</a:t>
            </a:r>
            <a:r>
              <a:rPr lang="en-US" altLang="zh-CN" b="1" dirty="0">
                <a:solidFill>
                  <a:schemeClr val="accent6">
                    <a:lumMod val="75000"/>
                  </a:schemeClr>
                </a:solidFill>
              </a:rPr>
              <a:t>           # </a:t>
            </a:r>
            <a:r>
              <a:rPr lang="zh-CN" altLang="zh-CN" b="1" dirty="0">
                <a:solidFill>
                  <a:schemeClr val="accent6">
                    <a:lumMod val="75000"/>
                  </a:schemeClr>
                </a:solidFill>
              </a:rPr>
              <a:t>统计</a:t>
            </a:r>
            <a:r>
              <a:rPr lang="zh-CN" altLang="zh-CN" b="1" dirty="0">
                <a:solidFill>
                  <a:srgbClr val="C00000"/>
                </a:solidFill>
              </a:rPr>
              <a:t>字符</a:t>
            </a:r>
            <a:r>
              <a:rPr lang="zh-CN" altLang="zh-CN" b="1" dirty="0">
                <a:solidFill>
                  <a:schemeClr val="accent6">
                    <a:lumMod val="75000"/>
                  </a:schemeClr>
                </a:solidFill>
              </a:rPr>
              <a:t>数</a:t>
            </a:r>
            <a:endParaRPr lang="pl-PL" altLang="zh-CN" b="1" dirty="0">
              <a:solidFill>
                <a:schemeClr val="accent6">
                  <a:lumMod val="75000"/>
                </a:schemeClr>
              </a:solidFill>
            </a:endParaRPr>
          </a:p>
          <a:p>
            <a:pPr lvl="1">
              <a:buNone/>
            </a:pPr>
            <a:r>
              <a:rPr lang="pl-PL" altLang="zh-CN" b="1" dirty="0">
                <a:solidFill>
                  <a:schemeClr val="accent6">
                    <a:lumMod val="75000"/>
                  </a:schemeClr>
                </a:solidFill>
              </a:rPr>
              <a:t>$ wc -L file</a:t>
            </a:r>
            <a:r>
              <a:rPr lang="en-US" altLang="zh-CN" b="1" dirty="0">
                <a:solidFill>
                  <a:schemeClr val="accent6">
                    <a:lumMod val="75000"/>
                  </a:schemeClr>
                </a:solidFill>
              </a:rPr>
              <a:t>           # </a:t>
            </a:r>
            <a:r>
              <a:rPr lang="zh-CN" altLang="zh-CN" b="1" dirty="0">
                <a:solidFill>
                  <a:schemeClr val="accent6">
                    <a:lumMod val="75000"/>
                  </a:schemeClr>
                </a:solidFill>
              </a:rPr>
              <a:t>统计最长一行的长度</a:t>
            </a:r>
            <a:endParaRPr lang="zh-CN" altLang="en-US" b="1" dirty="0">
              <a:solidFill>
                <a:schemeClr val="accent6">
                  <a:lumMod val="75000"/>
                </a:schemeClr>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CA2B451-65D1-4BF7-98E0-0F2D636EA04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375" b="839"/>
          <a:stretch/>
        </p:blipFill>
        <p:spPr>
          <a:xfrm>
            <a:off x="0" y="233589"/>
            <a:ext cx="9157741" cy="6390822"/>
          </a:xfrm>
          <a:prstGeom prst="rect">
            <a:avLst/>
          </a:prstGeom>
        </p:spPr>
      </p:pic>
      <p:sp>
        <p:nvSpPr>
          <p:cNvPr id="7" name="内容占位符 2">
            <a:extLst>
              <a:ext uri="{FF2B5EF4-FFF2-40B4-BE49-F238E27FC236}">
                <a16:creationId xmlns:a16="http://schemas.microsoft.com/office/drawing/2014/main" id="{A4D348BC-6D5C-4A0A-B0BB-1BBCDCAC2A08}"/>
              </a:ext>
            </a:extLst>
          </p:cNvPr>
          <p:cNvSpPr>
            <a:spLocks noGrp="1"/>
          </p:cNvSpPr>
          <p:nvPr>
            <p:ph idx="1"/>
          </p:nvPr>
        </p:nvSpPr>
        <p:spPr>
          <a:xfrm>
            <a:off x="2843808" y="2132856"/>
            <a:ext cx="6048672" cy="1584176"/>
          </a:xfrm>
          <a:solidFill>
            <a:schemeClr val="accent2">
              <a:lumMod val="40000"/>
              <a:lumOff val="60000"/>
            </a:schemeClr>
          </a:solidFill>
        </p:spPr>
        <p:txBody>
          <a:bodyPr/>
          <a:lstStyle/>
          <a:p>
            <a:pPr marL="0" indent="0">
              <a:buNone/>
            </a:pPr>
            <a:r>
              <a:rPr lang="zh-CN" altLang="en-US" sz="2800" dirty="0">
                <a:solidFill>
                  <a:srgbClr val="C00000"/>
                </a:solidFill>
              </a:rPr>
              <a:t>注意：字符数指的是所有字符数加上换行符（回车键，换行）的数量。</a:t>
            </a:r>
            <a:endParaRPr lang="en-US" altLang="zh-CN" sz="2800" dirty="0">
              <a:solidFill>
                <a:srgbClr val="C00000"/>
              </a:solidFill>
            </a:endParaRPr>
          </a:p>
          <a:p>
            <a:pPr marL="0" indent="0">
              <a:buNone/>
            </a:pPr>
            <a:r>
              <a:rPr lang="zh-CN" altLang="en-US" sz="2800" dirty="0">
                <a:solidFill>
                  <a:srgbClr val="C00000"/>
                </a:solidFill>
              </a:rPr>
              <a:t>最长行长度是不包含回车的字符数。</a:t>
            </a:r>
            <a:endParaRPr lang="en-US" altLang="zh-CN" sz="2800" dirty="0">
              <a:solidFill>
                <a:srgbClr val="C00000"/>
              </a:solidFill>
            </a:endParaRPr>
          </a:p>
        </p:txBody>
      </p:sp>
    </p:spTree>
    <p:extLst>
      <p:ext uri="{BB962C8B-B14F-4D97-AF65-F5344CB8AC3E}">
        <p14:creationId xmlns:p14="http://schemas.microsoft.com/office/powerpoint/2010/main" val="32100020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sort</a:t>
            </a:r>
            <a:r>
              <a:rPr lang="zh-CN" altLang="en-US" dirty="0"/>
              <a:t>命令</a:t>
            </a:r>
          </a:p>
        </p:txBody>
      </p:sp>
      <p:sp>
        <p:nvSpPr>
          <p:cNvPr id="3" name="内容占位符 2"/>
          <p:cNvSpPr>
            <a:spLocks noGrp="1"/>
          </p:cNvSpPr>
          <p:nvPr>
            <p:ph idx="1"/>
          </p:nvPr>
        </p:nvSpPr>
        <p:spPr>
          <a:xfrm>
            <a:off x="914400" y="1412776"/>
            <a:ext cx="7474024" cy="4646141"/>
          </a:xfrm>
        </p:spPr>
        <p:txBody>
          <a:bodyPr/>
          <a:lstStyle/>
          <a:p>
            <a:r>
              <a:rPr lang="zh-CN" altLang="en-US" dirty="0"/>
              <a:t>功能：</a:t>
            </a:r>
            <a:r>
              <a:rPr lang="zh-CN" altLang="zh-CN" dirty="0"/>
              <a:t>以</a:t>
            </a:r>
            <a:r>
              <a:rPr lang="zh-CN" altLang="zh-CN" dirty="0">
                <a:solidFill>
                  <a:srgbClr val="C00000"/>
                </a:solidFill>
              </a:rPr>
              <a:t>行为单位</a:t>
            </a:r>
            <a:r>
              <a:rPr lang="zh-CN" altLang="zh-CN" dirty="0"/>
              <a:t>对文件进行排序</a:t>
            </a:r>
            <a:endParaRPr lang="en-US" altLang="zh-CN" dirty="0"/>
          </a:p>
          <a:p>
            <a:r>
              <a:rPr lang="zh-CN" altLang="en-US" dirty="0"/>
              <a:t>格式：</a:t>
            </a:r>
            <a:r>
              <a:rPr lang="en-US" altLang="zh-CN" dirty="0">
                <a:solidFill>
                  <a:schemeClr val="accent6">
                    <a:lumMod val="75000"/>
                  </a:schemeClr>
                </a:solidFill>
              </a:rPr>
              <a:t>sort [</a:t>
            </a:r>
            <a:r>
              <a:rPr lang="zh-CN" altLang="en-US" dirty="0">
                <a:solidFill>
                  <a:schemeClr val="accent6">
                    <a:lumMod val="75000"/>
                  </a:schemeClr>
                </a:solidFill>
              </a:rPr>
              <a:t>选项</a:t>
            </a:r>
            <a:r>
              <a:rPr lang="en-US" altLang="zh-CN" dirty="0">
                <a:solidFill>
                  <a:schemeClr val="accent6">
                    <a:lumMod val="75000"/>
                  </a:schemeClr>
                </a:solidFill>
              </a:rPr>
              <a:t>] [&lt;</a:t>
            </a:r>
            <a:r>
              <a:rPr lang="zh-CN" altLang="zh-CN" dirty="0">
                <a:solidFill>
                  <a:schemeClr val="accent6">
                    <a:lumMod val="75000"/>
                  </a:schemeClr>
                </a:solidFill>
              </a:rPr>
              <a:t>文件</a:t>
            </a:r>
            <a:r>
              <a:rPr lang="en-US" altLang="zh-CN" dirty="0">
                <a:solidFill>
                  <a:schemeClr val="accent6">
                    <a:lumMod val="75000"/>
                  </a:schemeClr>
                </a:solidFill>
              </a:rPr>
              <a:t>&gt; </a:t>
            </a:r>
            <a:r>
              <a:rPr lang="zh-CN" altLang="zh-CN" dirty="0">
                <a:solidFill>
                  <a:schemeClr val="accent6">
                    <a:lumMod val="75000"/>
                  </a:schemeClr>
                </a:solidFill>
              </a:rPr>
              <a:t>…</a:t>
            </a:r>
            <a:r>
              <a:rPr lang="en-US" altLang="zh-CN" dirty="0">
                <a:solidFill>
                  <a:schemeClr val="accent6">
                    <a:lumMod val="75000"/>
                  </a:schemeClr>
                </a:solidFill>
              </a:rPr>
              <a:t>]</a:t>
            </a:r>
          </a:p>
          <a:p>
            <a:r>
              <a:rPr lang="zh-CN" altLang="en-US" dirty="0"/>
              <a:t>选项</a:t>
            </a:r>
            <a:endParaRPr lang="en-US" altLang="zh-CN" dirty="0"/>
          </a:p>
          <a:p>
            <a:pPr lvl="1"/>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4179497000"/>
              </p:ext>
            </p:extLst>
          </p:nvPr>
        </p:nvGraphicFramePr>
        <p:xfrm>
          <a:off x="1029074" y="3212976"/>
          <a:ext cx="7647382" cy="3566160"/>
        </p:xfrm>
        <a:graphic>
          <a:graphicData uri="http://schemas.openxmlformats.org/drawingml/2006/table">
            <a:tbl>
              <a:tblPr firstRow="1" bandRow="1">
                <a:tableStyleId>{21E4AEA4-8DFA-4A89-87EB-49C32662AFE0}</a:tableStyleId>
              </a:tblPr>
              <a:tblGrid>
                <a:gridCol w="1062671">
                  <a:extLst>
                    <a:ext uri="{9D8B030D-6E8A-4147-A177-3AD203B41FA5}">
                      <a16:colId xmlns:a16="http://schemas.microsoft.com/office/drawing/2014/main" val="20000"/>
                    </a:ext>
                  </a:extLst>
                </a:gridCol>
                <a:gridCol w="6584711">
                  <a:extLst>
                    <a:ext uri="{9D8B030D-6E8A-4147-A177-3AD203B41FA5}">
                      <a16:colId xmlns:a16="http://schemas.microsoft.com/office/drawing/2014/main" val="20001"/>
                    </a:ext>
                  </a:extLst>
                </a:gridCol>
              </a:tblGrid>
              <a:tr h="370840">
                <a:tc>
                  <a:txBody>
                    <a:bodyPr/>
                    <a:lstStyle/>
                    <a:p>
                      <a:r>
                        <a:rPr lang="zh-CN" altLang="en-US" sz="2000" dirty="0">
                          <a:solidFill>
                            <a:srgbClr val="C00000"/>
                          </a:solidFill>
                        </a:rPr>
                        <a:t>选项</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000" dirty="0">
                          <a:solidFill>
                            <a:srgbClr val="C00000"/>
                          </a:solidFill>
                        </a:rPr>
                        <a:t>-r</a:t>
                      </a:r>
                      <a:endParaRPr lang="zh-CN" altLang="en-US" sz="2000" dirty="0">
                        <a:solidFill>
                          <a:srgbClr val="C00000"/>
                        </a:solidFill>
                      </a:endParaRPr>
                    </a:p>
                  </a:txBody>
                  <a:tcPr/>
                </a:tc>
                <a:tc>
                  <a:txBody>
                    <a:bodyPr/>
                    <a:lstStyle/>
                    <a:p>
                      <a:r>
                        <a:rPr lang="zh-CN" altLang="en-US" sz="2000" dirty="0">
                          <a:solidFill>
                            <a:srgbClr val="C00000"/>
                          </a:solidFill>
                        </a:rPr>
                        <a:t>逆向排序</a:t>
                      </a:r>
                    </a:p>
                  </a:txBody>
                  <a:tcPr/>
                </a:tc>
                <a:extLst>
                  <a:ext uri="{0D108BD9-81ED-4DB2-BD59-A6C34878D82A}">
                    <a16:rowId xmlns:a16="http://schemas.microsoft.com/office/drawing/2014/main" val="1347971733"/>
                  </a:ext>
                </a:extLst>
              </a:tr>
              <a:tr h="370840">
                <a:tc>
                  <a:txBody>
                    <a:bodyPr/>
                    <a:lstStyle/>
                    <a:p>
                      <a:r>
                        <a:rPr lang="en-US" altLang="zh-CN" sz="2000" dirty="0">
                          <a:solidFill>
                            <a:srgbClr val="C00000"/>
                          </a:solidFill>
                        </a:rPr>
                        <a:t>-f </a:t>
                      </a:r>
                      <a:endParaRPr lang="zh-CN" altLang="en-US" sz="2000" dirty="0">
                        <a:solidFill>
                          <a:srgbClr val="C00000"/>
                        </a:solidFill>
                      </a:endParaRPr>
                    </a:p>
                  </a:txBody>
                  <a:tcPr/>
                </a:tc>
                <a:tc>
                  <a:txBody>
                    <a:bodyPr/>
                    <a:lstStyle/>
                    <a:p>
                      <a:r>
                        <a:rPr lang="zh-CN" altLang="en-US" sz="2000" dirty="0">
                          <a:solidFill>
                            <a:srgbClr val="C00000"/>
                          </a:solidFill>
                        </a:rPr>
                        <a:t>忽略</a:t>
                      </a:r>
                      <a:r>
                        <a:rPr lang="zh-CN" altLang="en-US" sz="2000" dirty="0"/>
                        <a:t>字母的</a:t>
                      </a:r>
                      <a:r>
                        <a:rPr lang="zh-CN" altLang="en-US" sz="2000" dirty="0">
                          <a:solidFill>
                            <a:srgbClr val="C00000"/>
                          </a:solidFill>
                        </a:rPr>
                        <a:t>大小写</a:t>
                      </a:r>
                      <a:r>
                        <a:rPr lang="zh-CN" altLang="en-US" sz="2000" dirty="0"/>
                        <a:t>差异</a:t>
                      </a:r>
                    </a:p>
                  </a:txBody>
                  <a:tcPr/>
                </a:tc>
                <a:extLst>
                  <a:ext uri="{0D108BD9-81ED-4DB2-BD59-A6C34878D82A}">
                    <a16:rowId xmlns:a16="http://schemas.microsoft.com/office/drawing/2014/main" val="10001"/>
                  </a:ext>
                </a:extLst>
              </a:tr>
              <a:tr h="370840">
                <a:tc>
                  <a:txBody>
                    <a:bodyPr/>
                    <a:lstStyle/>
                    <a:p>
                      <a:r>
                        <a:rPr lang="en-US" altLang="zh-CN" sz="2000" dirty="0">
                          <a:solidFill>
                            <a:srgbClr val="C00000"/>
                          </a:solidFill>
                        </a:rPr>
                        <a:t>-n</a:t>
                      </a:r>
                      <a:endParaRPr lang="zh-CN" altLang="en-US" sz="2000" dirty="0">
                        <a:solidFill>
                          <a:srgbClr val="C00000"/>
                        </a:solidFill>
                      </a:endParaRPr>
                    </a:p>
                  </a:txBody>
                  <a:tcPr/>
                </a:tc>
                <a:tc>
                  <a:txBody>
                    <a:bodyPr/>
                    <a:lstStyle/>
                    <a:p>
                      <a:r>
                        <a:rPr lang="zh-CN" altLang="en-US" sz="2000" dirty="0"/>
                        <a:t>根据字符串的数值进行排序</a:t>
                      </a:r>
                    </a:p>
                  </a:txBody>
                  <a:tcPr/>
                </a:tc>
                <a:extLst>
                  <a:ext uri="{0D108BD9-81ED-4DB2-BD59-A6C34878D82A}">
                    <a16:rowId xmlns:a16="http://schemas.microsoft.com/office/drawing/2014/main" val="10002"/>
                  </a:ext>
                </a:extLst>
              </a:tr>
              <a:tr h="370840">
                <a:tc>
                  <a:txBody>
                    <a:bodyPr/>
                    <a:lstStyle/>
                    <a:p>
                      <a:r>
                        <a:rPr lang="en-US" altLang="zh-CN" sz="2000" dirty="0">
                          <a:solidFill>
                            <a:srgbClr val="C00000"/>
                          </a:solidFill>
                        </a:rPr>
                        <a:t>-u</a:t>
                      </a:r>
                      <a:endParaRPr lang="zh-CN" altLang="en-US" sz="2000" dirty="0">
                        <a:solidFill>
                          <a:srgbClr val="C00000"/>
                        </a:solidFill>
                      </a:endParaRPr>
                    </a:p>
                  </a:txBody>
                  <a:tcPr/>
                </a:tc>
                <a:tc>
                  <a:txBody>
                    <a:bodyPr/>
                    <a:lstStyle/>
                    <a:p>
                      <a:r>
                        <a:rPr lang="zh-CN" altLang="en-US" sz="2000" dirty="0"/>
                        <a:t>对相同的行只输出一行</a:t>
                      </a:r>
                    </a:p>
                  </a:txBody>
                  <a:tcPr/>
                </a:tc>
                <a:extLst>
                  <a:ext uri="{0D108BD9-81ED-4DB2-BD59-A6C34878D82A}">
                    <a16:rowId xmlns:a16="http://schemas.microsoft.com/office/drawing/2014/main" val="10003"/>
                  </a:ext>
                </a:extLst>
              </a:tr>
              <a:tr h="370840">
                <a:tc>
                  <a:txBody>
                    <a:bodyPr/>
                    <a:lstStyle/>
                    <a:p>
                      <a:r>
                        <a:rPr lang="en-US" altLang="zh-CN" sz="2000" dirty="0">
                          <a:solidFill>
                            <a:srgbClr val="C00000"/>
                          </a:solidFill>
                        </a:rPr>
                        <a:t>-t </a:t>
                      </a:r>
                      <a:r>
                        <a:rPr lang="en-US" altLang="zh-CN" sz="2000" dirty="0"/>
                        <a:t>c</a:t>
                      </a:r>
                      <a:endParaRPr lang="zh-CN" altLang="en-US" sz="2000" dirty="0"/>
                    </a:p>
                  </a:txBody>
                  <a:tcPr/>
                </a:tc>
                <a:tc>
                  <a:txBody>
                    <a:bodyPr/>
                    <a:lstStyle/>
                    <a:p>
                      <a:r>
                        <a:rPr lang="zh-CN" altLang="en-US" sz="2000" dirty="0"/>
                        <a:t>选项使用</a:t>
                      </a:r>
                      <a:r>
                        <a:rPr lang="en-US" altLang="zh-CN" sz="2000" dirty="0"/>
                        <a:t>c</a:t>
                      </a:r>
                      <a:r>
                        <a:rPr lang="zh-CN" altLang="en-US" sz="2000" dirty="0"/>
                        <a:t>做为列的间隔符（</a:t>
                      </a:r>
                      <a:r>
                        <a:rPr lang="en-US" altLang="zh-CN" sz="2000" dirty="0"/>
                        <a:t>c</a:t>
                      </a:r>
                      <a:r>
                        <a:rPr lang="zh-CN" altLang="en-US" sz="2000" dirty="0"/>
                        <a:t>可以替换）</a:t>
                      </a:r>
                    </a:p>
                  </a:txBody>
                  <a:tcPr/>
                </a:tc>
                <a:extLst>
                  <a:ext uri="{0D108BD9-81ED-4DB2-BD59-A6C34878D82A}">
                    <a16:rowId xmlns:a16="http://schemas.microsoft.com/office/drawing/2014/main" val="10004"/>
                  </a:ext>
                </a:extLst>
              </a:tr>
              <a:tr h="370840">
                <a:tc>
                  <a:txBody>
                    <a:bodyPr/>
                    <a:lstStyle/>
                    <a:p>
                      <a:r>
                        <a:rPr lang="en-US" altLang="zh-CN" sz="2000" dirty="0">
                          <a:solidFill>
                            <a:srgbClr val="C00000"/>
                          </a:solidFill>
                        </a:rPr>
                        <a:t>-b</a:t>
                      </a:r>
                      <a:endParaRPr lang="zh-CN" altLang="en-US" sz="2000" dirty="0">
                        <a:solidFill>
                          <a:srgbClr val="C00000"/>
                        </a:solidFill>
                      </a:endParaRPr>
                    </a:p>
                  </a:txBody>
                  <a:tcPr/>
                </a:tc>
                <a:tc>
                  <a:txBody>
                    <a:bodyPr/>
                    <a:lstStyle/>
                    <a:p>
                      <a:r>
                        <a:rPr lang="zh-CN" altLang="en-US" sz="2000" dirty="0"/>
                        <a:t>忽略前导的空格</a:t>
                      </a:r>
                    </a:p>
                  </a:txBody>
                  <a:tcPr/>
                </a:tc>
                <a:extLst>
                  <a:ext uri="{0D108BD9-81ED-4DB2-BD59-A6C34878D82A}">
                    <a16:rowId xmlns:a16="http://schemas.microsoft.com/office/drawing/2014/main" val="10005"/>
                  </a:ext>
                </a:extLst>
              </a:tr>
              <a:tr h="185420">
                <a:tc>
                  <a:txBody>
                    <a:bodyPr/>
                    <a:lstStyle/>
                    <a:p>
                      <a:r>
                        <a:rPr lang="en-US" altLang="zh-CN" sz="2000" dirty="0"/>
                        <a:t>-</a:t>
                      </a:r>
                      <a:r>
                        <a:rPr lang="en-US" altLang="zh-CN" sz="2000" dirty="0" err="1"/>
                        <a:t>i</a:t>
                      </a:r>
                      <a:endParaRPr lang="zh-CN" altLang="en-US" sz="2000" dirty="0"/>
                    </a:p>
                  </a:txBody>
                  <a:tcPr/>
                </a:tc>
                <a:tc>
                  <a:txBody>
                    <a:bodyPr/>
                    <a:lstStyle/>
                    <a:p>
                      <a:r>
                        <a:rPr lang="zh-CN" altLang="en-US" sz="2000" dirty="0"/>
                        <a:t>只考虑可打印字符</a:t>
                      </a:r>
                    </a:p>
                  </a:txBody>
                  <a:tcPr/>
                </a:tc>
                <a:extLst>
                  <a:ext uri="{0D108BD9-81ED-4DB2-BD59-A6C34878D82A}">
                    <a16:rowId xmlns:a16="http://schemas.microsoft.com/office/drawing/2014/main" val="10006"/>
                  </a:ext>
                </a:extLst>
              </a:tr>
              <a:tr h="185420">
                <a:tc>
                  <a:txBody>
                    <a:bodyPr/>
                    <a:lstStyle/>
                    <a:p>
                      <a:r>
                        <a:rPr lang="en-US" altLang="zh-CN" sz="2000" dirty="0">
                          <a:solidFill>
                            <a:srgbClr val="C00000"/>
                          </a:solidFill>
                        </a:rPr>
                        <a:t>-k </a:t>
                      </a:r>
                      <a:r>
                        <a:rPr lang="en-US" altLang="zh-CN" sz="2000" dirty="0"/>
                        <a:t>N</a:t>
                      </a:r>
                      <a:endParaRPr lang="zh-CN" altLang="en-US" sz="2000" dirty="0"/>
                    </a:p>
                  </a:txBody>
                  <a:tcPr/>
                </a:tc>
                <a:tc>
                  <a:txBody>
                    <a:bodyPr/>
                    <a:lstStyle/>
                    <a:p>
                      <a:r>
                        <a:rPr lang="zh-CN" altLang="en-US" sz="2000" dirty="0"/>
                        <a:t>以第</a:t>
                      </a:r>
                      <a:r>
                        <a:rPr lang="en-US" altLang="zh-CN" sz="2000" dirty="0"/>
                        <a:t>N</a:t>
                      </a:r>
                      <a:r>
                        <a:rPr lang="zh-CN" altLang="en-US" sz="2000" dirty="0"/>
                        <a:t>列进行排序（默认以空格或制表符作为列的间隔符）</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sort</a:t>
            </a:r>
            <a:r>
              <a:rPr lang="zh-CN" altLang="en-US" dirty="0"/>
              <a:t>命令举例</a:t>
            </a:r>
          </a:p>
        </p:txBody>
      </p:sp>
      <p:sp>
        <p:nvSpPr>
          <p:cNvPr id="3" name="内容占位符 2"/>
          <p:cNvSpPr>
            <a:spLocks noGrp="1"/>
          </p:cNvSpPr>
          <p:nvPr>
            <p:ph idx="1"/>
          </p:nvPr>
        </p:nvSpPr>
        <p:spPr>
          <a:xfrm>
            <a:off x="963612" y="1736303"/>
            <a:ext cx="7856859" cy="4114800"/>
          </a:xfrm>
        </p:spPr>
        <p:txBody>
          <a:bodyPr/>
          <a:lstStyle/>
          <a:p>
            <a:pPr>
              <a:buNone/>
            </a:pPr>
            <a:r>
              <a:rPr lang="fr-FR" altLang="zh-CN" b="1" dirty="0">
                <a:solidFill>
                  <a:schemeClr val="accent6">
                    <a:lumMod val="75000"/>
                  </a:schemeClr>
                </a:solidFill>
              </a:rPr>
              <a:t>$ sort file</a:t>
            </a:r>
          </a:p>
          <a:p>
            <a:pPr>
              <a:buNone/>
            </a:pPr>
            <a:r>
              <a:rPr lang="fr-FR" altLang="zh-CN" b="1" dirty="0">
                <a:solidFill>
                  <a:schemeClr val="accent6">
                    <a:lumMod val="75000"/>
                  </a:schemeClr>
                </a:solidFill>
              </a:rPr>
              <a:t>$ sort -n file</a:t>
            </a:r>
          </a:p>
          <a:p>
            <a:pPr>
              <a:buNone/>
            </a:pPr>
            <a:r>
              <a:rPr lang="fr-FR" altLang="zh-CN" b="1" dirty="0">
                <a:solidFill>
                  <a:schemeClr val="accent6">
                    <a:lumMod val="75000"/>
                  </a:schemeClr>
                </a:solidFill>
              </a:rPr>
              <a:t>$ sort -</a:t>
            </a:r>
            <a:r>
              <a:rPr lang="en-US" altLang="zh-CN" b="1" dirty="0">
                <a:solidFill>
                  <a:schemeClr val="accent6">
                    <a:lumMod val="75000"/>
                  </a:schemeClr>
                </a:solidFill>
              </a:rPr>
              <a:t>f</a:t>
            </a:r>
            <a:r>
              <a:rPr lang="fr-FR" altLang="zh-CN" b="1" dirty="0">
                <a:solidFill>
                  <a:schemeClr val="accent6">
                    <a:lumMod val="75000"/>
                  </a:schemeClr>
                </a:solidFill>
              </a:rPr>
              <a:t>r file</a:t>
            </a:r>
          </a:p>
          <a:p>
            <a:pPr>
              <a:buNone/>
            </a:pPr>
            <a:r>
              <a:rPr lang="fr-FR" altLang="zh-CN" b="1" dirty="0">
                <a:solidFill>
                  <a:schemeClr val="accent6">
                    <a:lumMod val="75000"/>
                  </a:schemeClr>
                </a:solidFill>
              </a:rPr>
              <a:t>$ sort -u file</a:t>
            </a:r>
          </a:p>
          <a:p>
            <a:pPr>
              <a:buNone/>
            </a:pPr>
            <a:r>
              <a:rPr lang="fr-FR" altLang="zh-CN" b="1" dirty="0">
                <a:solidFill>
                  <a:schemeClr val="accent6">
                    <a:lumMod val="75000"/>
                  </a:schemeClr>
                </a:solidFill>
              </a:rPr>
              <a:t>$ sort file1 </a:t>
            </a:r>
            <a:r>
              <a:rPr lang="fr-FR" altLang="zh-CN" b="1" dirty="0" smtClean="0">
                <a:solidFill>
                  <a:schemeClr val="accent6">
                    <a:lumMod val="75000"/>
                  </a:schemeClr>
                </a:solidFill>
              </a:rPr>
              <a:t>file2  </a:t>
            </a:r>
            <a:r>
              <a:rPr lang="fr-FR" altLang="zh-CN" b="1" dirty="0" smtClean="0"/>
              <a:t>#</a:t>
            </a:r>
            <a:r>
              <a:rPr lang="zh-CN" altLang="en-US" b="1" dirty="0" smtClean="0"/>
              <a:t>将两个文件合并排序</a:t>
            </a:r>
            <a:endParaRPr lang="fr-FR" altLang="zh-CN" b="1" dirty="0"/>
          </a:p>
          <a:p>
            <a:pPr>
              <a:buNone/>
            </a:pPr>
            <a:r>
              <a:rPr lang="fr-FR" altLang="zh-CN" b="1" dirty="0">
                <a:solidFill>
                  <a:schemeClr val="accent6">
                    <a:lumMod val="75000"/>
                  </a:schemeClr>
                </a:solidFill>
              </a:rPr>
              <a:t>$ sort -br file1 file2 </a:t>
            </a:r>
          </a:p>
          <a:p>
            <a:pPr>
              <a:buNone/>
            </a:pPr>
            <a:r>
              <a:rPr lang="fr-FR" altLang="zh-CN" b="1" dirty="0">
                <a:solidFill>
                  <a:schemeClr val="accent6">
                    <a:lumMod val="75000"/>
                  </a:schemeClr>
                </a:solidFill>
              </a:rPr>
              <a:t>$ sort -n -k 3 -t ':'  /etc/passwd</a:t>
            </a:r>
            <a:endParaRPr lang="zh-CN" altLang="en-US" b="1" dirty="0">
              <a:solidFill>
                <a:schemeClr val="accent6">
                  <a:lumMod val="75000"/>
                </a:schemeClr>
              </a:solidFill>
            </a:endParaRPr>
          </a:p>
        </p:txBody>
      </p:sp>
    </p:spTree>
    <p:extLst>
      <p:ext uri="{BB962C8B-B14F-4D97-AF65-F5344CB8AC3E}">
        <p14:creationId xmlns:p14="http://schemas.microsoft.com/office/powerpoint/2010/main" val="368084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六 命令基本格式</a:t>
            </a:r>
            <a:endParaRPr lang="zh-CN" altLang="en-US" dirty="0"/>
          </a:p>
        </p:txBody>
      </p:sp>
      <p:sp>
        <p:nvSpPr>
          <p:cNvPr id="3" name="内容占位符 2"/>
          <p:cNvSpPr>
            <a:spLocks noGrp="1"/>
          </p:cNvSpPr>
          <p:nvPr>
            <p:ph idx="1"/>
          </p:nvPr>
        </p:nvSpPr>
        <p:spPr>
          <a:xfrm>
            <a:off x="804276" y="1988840"/>
            <a:ext cx="7772400" cy="4114800"/>
          </a:xfrm>
        </p:spPr>
        <p:txBody>
          <a:bodyPr/>
          <a:lstStyle/>
          <a:p>
            <a:pPr lvl="1">
              <a:lnSpc>
                <a:spcPct val="110000"/>
              </a:lnSpc>
            </a:pPr>
            <a:r>
              <a:rPr lang="en-US" altLang="zh-CN" dirty="0"/>
              <a:t>$ ls </a:t>
            </a:r>
          </a:p>
          <a:p>
            <a:pPr lvl="1">
              <a:lnSpc>
                <a:spcPct val="110000"/>
              </a:lnSpc>
            </a:pPr>
            <a:r>
              <a:rPr lang="en-US" altLang="zh-CN" dirty="0"/>
              <a:t>$ ls –</a:t>
            </a:r>
            <a:r>
              <a:rPr lang="en-US" altLang="zh-CN" dirty="0" err="1"/>
              <a:t>lra</a:t>
            </a:r>
            <a:r>
              <a:rPr lang="en-US" altLang="zh-CN" dirty="0"/>
              <a:t> /home </a:t>
            </a:r>
            <a:r>
              <a:rPr lang="zh-CN" altLang="en-US" dirty="0">
                <a:solidFill>
                  <a:srgbClr val="FF0000"/>
                </a:solidFill>
              </a:rPr>
              <a:t>多个单字符选项</a:t>
            </a:r>
            <a:r>
              <a:rPr lang="en-US" altLang="zh-CN" dirty="0">
                <a:solidFill>
                  <a:srgbClr val="FF0000"/>
                </a:solidFill>
              </a:rPr>
              <a:t>+</a:t>
            </a:r>
            <a:r>
              <a:rPr lang="zh-CN" altLang="en-US" dirty="0">
                <a:solidFill>
                  <a:srgbClr val="FF0000"/>
                </a:solidFill>
              </a:rPr>
              <a:t>参数</a:t>
            </a:r>
            <a:endParaRPr lang="en-US" altLang="zh-CN" dirty="0">
              <a:solidFill>
                <a:srgbClr val="FF0000"/>
              </a:solidFill>
            </a:endParaRPr>
          </a:p>
          <a:p>
            <a:pPr lvl="1">
              <a:lnSpc>
                <a:spcPct val="110000"/>
              </a:lnSpc>
            </a:pPr>
            <a:r>
              <a:rPr lang="en-US" altLang="zh-CN" dirty="0"/>
              <a:t>$ cat </a:t>
            </a:r>
            <a:r>
              <a:rPr lang="en-US" altLang="zh-CN" dirty="0" err="1"/>
              <a:t>abc</a:t>
            </a:r>
            <a:r>
              <a:rPr lang="en-US" altLang="zh-CN" dirty="0"/>
              <a:t> </a:t>
            </a:r>
            <a:r>
              <a:rPr lang="en-US" altLang="zh-CN" dirty="0" err="1"/>
              <a:t>xyz</a:t>
            </a:r>
            <a:r>
              <a:rPr lang="en-US" altLang="zh-CN" dirty="0"/>
              <a:t>  </a:t>
            </a:r>
            <a:r>
              <a:rPr lang="zh-CN" altLang="en-US" dirty="0">
                <a:solidFill>
                  <a:srgbClr val="FF0000"/>
                </a:solidFill>
              </a:rPr>
              <a:t>多个参数</a:t>
            </a:r>
            <a:endParaRPr lang="en-US" altLang="zh-CN" dirty="0">
              <a:solidFill>
                <a:srgbClr val="FF0000"/>
              </a:solidFill>
            </a:endParaRPr>
          </a:p>
          <a:p>
            <a:pPr lvl="1">
              <a:lnSpc>
                <a:spcPct val="110000"/>
              </a:lnSpc>
            </a:pPr>
            <a:r>
              <a:rPr lang="en-US" altLang="zh-CN" dirty="0"/>
              <a:t>$ ls --help  </a:t>
            </a:r>
          </a:p>
          <a:p>
            <a:pPr lvl="1">
              <a:lnSpc>
                <a:spcPct val="110000"/>
              </a:lnSpc>
            </a:pPr>
            <a:r>
              <a:rPr lang="en-US" altLang="zh-CN" dirty="0"/>
              <a:t>$ </a:t>
            </a:r>
            <a:r>
              <a:rPr lang="en-US" altLang="zh-CN" dirty="0" err="1">
                <a:solidFill>
                  <a:srgbClr val="FF0000"/>
                </a:solidFill>
              </a:rPr>
              <a:t>su</a:t>
            </a:r>
            <a:r>
              <a:rPr lang="en-US" altLang="zh-CN" dirty="0">
                <a:solidFill>
                  <a:srgbClr val="FF0000"/>
                </a:solidFill>
              </a:rPr>
              <a:t> – </a:t>
            </a:r>
            <a:r>
              <a:rPr lang="zh-CN" altLang="en-US" dirty="0">
                <a:solidFill>
                  <a:srgbClr val="FF0000"/>
                </a:solidFill>
              </a:rPr>
              <a:t>身份与目录同时更换，</a:t>
            </a:r>
            <a:r>
              <a:rPr lang="en-US" altLang="zh-CN" dirty="0" err="1">
                <a:solidFill>
                  <a:srgbClr val="FF0000"/>
                </a:solidFill>
              </a:rPr>
              <a:t>su</a:t>
            </a:r>
            <a:r>
              <a:rPr lang="zh-CN" altLang="en-US" dirty="0">
                <a:solidFill>
                  <a:srgbClr val="FF0000"/>
                </a:solidFill>
              </a:rPr>
              <a:t>仅身份</a:t>
            </a:r>
            <a:endParaRPr lang="en-US" altLang="zh-CN" dirty="0">
              <a:solidFill>
                <a:srgbClr val="FF0000"/>
              </a:solidFill>
            </a:endParaRPr>
          </a:p>
          <a:p>
            <a:pPr lvl="1">
              <a:lnSpc>
                <a:spcPct val="110000"/>
              </a:lnSpc>
            </a:pPr>
            <a:r>
              <a:rPr lang="en-US" altLang="zh-CN" dirty="0"/>
              <a:t>$ passwd</a:t>
            </a:r>
          </a:p>
          <a:p>
            <a:pPr lvl="1">
              <a:lnSpc>
                <a:spcPct val="110000"/>
              </a:lnSpc>
            </a:pPr>
            <a:r>
              <a:rPr lang="en-US" altLang="zh-CN" dirty="0"/>
              <a:t>$ date</a:t>
            </a:r>
          </a:p>
        </p:txBody>
      </p:sp>
      <p:sp>
        <p:nvSpPr>
          <p:cNvPr id="5" name="内容占位符 2">
            <a:extLst>
              <a:ext uri="{FF2B5EF4-FFF2-40B4-BE49-F238E27FC236}">
                <a16:creationId xmlns:a16="http://schemas.microsoft.com/office/drawing/2014/main" id="{12D36DAE-0ADE-4614-BCDC-C046C1A4B5B2}"/>
              </a:ext>
            </a:extLst>
          </p:cNvPr>
          <p:cNvSpPr txBox="1">
            <a:spLocks/>
          </p:cNvSpPr>
          <p:nvPr/>
        </p:nvSpPr>
        <p:spPr bwMode="auto">
          <a:xfrm>
            <a:off x="969368" y="1484784"/>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dirty="0"/>
              <a:t>命令基本格式举例</a:t>
            </a:r>
          </a:p>
        </p:txBody>
      </p:sp>
      <p:sp>
        <p:nvSpPr>
          <p:cNvPr id="6" name="TextBox 6">
            <a:extLst>
              <a:ext uri="{FF2B5EF4-FFF2-40B4-BE49-F238E27FC236}">
                <a16:creationId xmlns:a16="http://schemas.microsoft.com/office/drawing/2014/main" id="{7B98C357-29EC-41E4-9106-F1044D32A7AA}"/>
              </a:ext>
            </a:extLst>
          </p:cNvPr>
          <p:cNvSpPr txBox="1"/>
          <p:nvPr/>
        </p:nvSpPr>
        <p:spPr>
          <a:xfrm>
            <a:off x="661310" y="6021288"/>
            <a:ext cx="7920880"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400" dirty="0"/>
              <a:t>以上每条称为</a:t>
            </a:r>
            <a:r>
              <a:rPr lang="zh-CN" altLang="en-US" sz="2400" dirty="0">
                <a:solidFill>
                  <a:srgbClr val="FF0000"/>
                </a:solidFill>
              </a:rPr>
              <a:t>命令行</a:t>
            </a:r>
            <a:r>
              <a:rPr lang="zh-CN" altLang="en-US" sz="2400" dirty="0"/>
              <a:t>，是用户与</a:t>
            </a:r>
            <a:r>
              <a:rPr lang="en-US" altLang="zh-CN" sz="2400" dirty="0"/>
              <a:t>Shell</a:t>
            </a:r>
            <a:r>
              <a:rPr lang="zh-CN" altLang="en-US" sz="2400" dirty="0"/>
              <a:t>间</a:t>
            </a:r>
            <a:r>
              <a:rPr lang="zh-CN" altLang="en-US" sz="2400" dirty="0">
                <a:solidFill>
                  <a:srgbClr val="FF0000"/>
                </a:solidFill>
              </a:rPr>
              <a:t>对话</a:t>
            </a:r>
            <a:r>
              <a:rPr lang="zh-CN" altLang="en-US" sz="2400" dirty="0"/>
              <a:t>的</a:t>
            </a:r>
            <a:r>
              <a:rPr lang="zh-CN" altLang="en-US" sz="2400" dirty="0">
                <a:solidFill>
                  <a:srgbClr val="FF0000"/>
                </a:solidFill>
              </a:rPr>
              <a:t>基本单位</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sort</a:t>
            </a:r>
            <a:r>
              <a:rPr lang="zh-CN" altLang="en-US" dirty="0"/>
              <a:t>命令举例</a:t>
            </a:r>
          </a:p>
        </p:txBody>
      </p:sp>
      <p:sp>
        <p:nvSpPr>
          <p:cNvPr id="3" name="内容占位符 2"/>
          <p:cNvSpPr>
            <a:spLocks noGrp="1"/>
          </p:cNvSpPr>
          <p:nvPr>
            <p:ph idx="1"/>
          </p:nvPr>
        </p:nvSpPr>
        <p:spPr/>
        <p:txBody>
          <a:bodyPr/>
          <a:lstStyle/>
          <a:p>
            <a:pPr>
              <a:buNone/>
            </a:pPr>
            <a:endParaRPr lang="zh-CN" altLang="en-US" b="1" dirty="0">
              <a:solidFill>
                <a:schemeClr val="accent6">
                  <a:lumMod val="75000"/>
                </a:schemeClr>
              </a:solidFill>
            </a:endParaRPr>
          </a:p>
        </p:txBody>
      </p:sp>
      <p:pic>
        <p:nvPicPr>
          <p:cNvPr id="3074" name="Picture 2" descr="https://pic.baike.soso.com/ugc/baikepic2/0/ori-20220316172012-689203740_jpeg_1155_815_263634.jpg/8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37465" cy="6590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793677" y="6590101"/>
            <a:ext cx="2350323" cy="253916"/>
          </a:xfrm>
          <a:prstGeom prst="rect">
            <a:avLst/>
          </a:prstGeom>
        </p:spPr>
        <p:txBody>
          <a:bodyPr wrap="none">
            <a:spAutoFit/>
          </a:bodyPr>
          <a:lstStyle/>
          <a:p>
            <a:r>
              <a:rPr lang="en-US" altLang="zh-CN" sz="1050" dirty="0"/>
              <a:t>https://baike.sogou.com/v53369.htm</a:t>
            </a:r>
            <a:endParaRPr lang="zh-CN" altLang="en-US" sz="1050" dirty="0"/>
          </a:p>
        </p:txBody>
      </p:sp>
    </p:spTree>
    <p:extLst>
      <p:ext uri="{BB962C8B-B14F-4D97-AF65-F5344CB8AC3E}">
        <p14:creationId xmlns:p14="http://schemas.microsoft.com/office/powerpoint/2010/main" val="24287082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2C7F430-000E-462B-A09C-7D326F1FDDB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377"/>
          <a:stretch/>
        </p:blipFill>
        <p:spPr>
          <a:xfrm>
            <a:off x="2" y="1"/>
            <a:ext cx="6732238" cy="4637382"/>
          </a:xfrm>
          <a:prstGeom prst="rect">
            <a:avLst/>
          </a:prstGeom>
        </p:spPr>
      </p:pic>
      <p:cxnSp>
        <p:nvCxnSpPr>
          <p:cNvPr id="8" name="直接连接符 7">
            <a:extLst>
              <a:ext uri="{FF2B5EF4-FFF2-40B4-BE49-F238E27FC236}">
                <a16:creationId xmlns:a16="http://schemas.microsoft.com/office/drawing/2014/main" id="{6DFDEEC2-5787-47E5-B3F8-5ABED7326A70}"/>
              </a:ext>
            </a:extLst>
          </p:cNvPr>
          <p:cNvCxnSpPr>
            <a:cxnSpLocks/>
          </p:cNvCxnSpPr>
          <p:nvPr/>
        </p:nvCxnSpPr>
        <p:spPr bwMode="auto">
          <a:xfrm>
            <a:off x="2661817" y="260648"/>
            <a:ext cx="2198216"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文本框 9">
            <a:extLst>
              <a:ext uri="{FF2B5EF4-FFF2-40B4-BE49-F238E27FC236}">
                <a16:creationId xmlns:a16="http://schemas.microsoft.com/office/drawing/2014/main" id="{AE51AE03-45A4-4468-AF60-67341C5BE720}"/>
              </a:ext>
            </a:extLst>
          </p:cNvPr>
          <p:cNvSpPr txBox="1"/>
          <p:nvPr/>
        </p:nvSpPr>
        <p:spPr>
          <a:xfrm>
            <a:off x="4942238" y="0"/>
            <a:ext cx="2559366" cy="400110"/>
          </a:xfrm>
          <a:prstGeom prst="rect">
            <a:avLst/>
          </a:prstGeom>
          <a:noFill/>
        </p:spPr>
        <p:txBody>
          <a:bodyPr wrap="square" rtlCol="0">
            <a:spAutoFit/>
          </a:bodyPr>
          <a:lstStyle/>
          <a:p>
            <a:r>
              <a:rPr lang="zh-CN" altLang="en-US" sz="2000" dirty="0">
                <a:solidFill>
                  <a:srgbClr val="FF0000"/>
                </a:solidFill>
              </a:rPr>
              <a:t>查看文件内容</a:t>
            </a:r>
          </a:p>
        </p:txBody>
      </p:sp>
      <p:cxnSp>
        <p:nvCxnSpPr>
          <p:cNvPr id="17" name="直接连接符 16">
            <a:extLst>
              <a:ext uri="{FF2B5EF4-FFF2-40B4-BE49-F238E27FC236}">
                <a16:creationId xmlns:a16="http://schemas.microsoft.com/office/drawing/2014/main" id="{1FC99C9D-1D6F-4AD0-8594-D8007A80EAF9}"/>
              </a:ext>
            </a:extLst>
          </p:cNvPr>
          <p:cNvCxnSpPr>
            <a:cxnSpLocks/>
          </p:cNvCxnSpPr>
          <p:nvPr/>
        </p:nvCxnSpPr>
        <p:spPr bwMode="auto">
          <a:xfrm>
            <a:off x="2771800" y="2564904"/>
            <a:ext cx="2213260"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17">
            <a:extLst>
              <a:ext uri="{FF2B5EF4-FFF2-40B4-BE49-F238E27FC236}">
                <a16:creationId xmlns:a16="http://schemas.microsoft.com/office/drawing/2014/main" id="{DFF08B68-5BF4-43D5-85E1-E8A66D4370C4}"/>
              </a:ext>
            </a:extLst>
          </p:cNvPr>
          <p:cNvCxnSpPr>
            <a:cxnSpLocks/>
          </p:cNvCxnSpPr>
          <p:nvPr/>
        </p:nvCxnSpPr>
        <p:spPr bwMode="auto">
          <a:xfrm flipH="1">
            <a:off x="4860033" y="2318692"/>
            <a:ext cx="360039" cy="217488"/>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a:extLst>
              <a:ext uri="{FF2B5EF4-FFF2-40B4-BE49-F238E27FC236}">
                <a16:creationId xmlns:a16="http://schemas.microsoft.com/office/drawing/2014/main" id="{310323F4-082B-4591-9DD9-C0DA7DF496A8}"/>
              </a:ext>
            </a:extLst>
          </p:cNvPr>
          <p:cNvSpPr txBox="1"/>
          <p:nvPr/>
        </p:nvSpPr>
        <p:spPr>
          <a:xfrm>
            <a:off x="5162993" y="2063395"/>
            <a:ext cx="2044709" cy="707886"/>
          </a:xfrm>
          <a:prstGeom prst="rect">
            <a:avLst/>
          </a:prstGeom>
          <a:noFill/>
        </p:spPr>
        <p:txBody>
          <a:bodyPr wrap="square" rtlCol="0">
            <a:spAutoFit/>
          </a:bodyPr>
          <a:lstStyle/>
          <a:p>
            <a:r>
              <a:rPr lang="zh-CN" altLang="en-US" sz="2000" dirty="0">
                <a:solidFill>
                  <a:srgbClr val="FF0000"/>
                </a:solidFill>
              </a:rPr>
              <a:t>文件内容排序</a:t>
            </a:r>
            <a:endParaRPr lang="en-US" altLang="zh-CN" sz="2000" dirty="0">
              <a:solidFill>
                <a:srgbClr val="FF0000"/>
              </a:solidFill>
            </a:endParaRPr>
          </a:p>
          <a:p>
            <a:endParaRPr lang="zh-CN" altLang="en-US" sz="2000" dirty="0">
              <a:solidFill>
                <a:srgbClr val="FF0000"/>
              </a:solidFill>
            </a:endParaRPr>
          </a:p>
        </p:txBody>
      </p:sp>
      <p:sp>
        <p:nvSpPr>
          <p:cNvPr id="23" name="文本框 22">
            <a:extLst>
              <a:ext uri="{FF2B5EF4-FFF2-40B4-BE49-F238E27FC236}">
                <a16:creationId xmlns:a16="http://schemas.microsoft.com/office/drawing/2014/main" id="{C1DC1368-0A63-4A12-A22D-C59FAEC71ADB}"/>
              </a:ext>
            </a:extLst>
          </p:cNvPr>
          <p:cNvSpPr txBox="1"/>
          <p:nvPr/>
        </p:nvSpPr>
        <p:spPr>
          <a:xfrm>
            <a:off x="5940152" y="679404"/>
            <a:ext cx="3030071" cy="923330"/>
          </a:xfrm>
          <a:prstGeom prst="rect">
            <a:avLst/>
          </a:prstGeom>
          <a:solidFill>
            <a:schemeClr val="accent2">
              <a:lumMod val="40000"/>
              <a:lumOff val="60000"/>
            </a:schemeClr>
          </a:solidFill>
        </p:spPr>
        <p:txBody>
          <a:bodyPr wrap="square">
            <a:spAutoFit/>
          </a:bodyPr>
          <a:lstStyle/>
          <a:p>
            <a:r>
              <a:rPr lang="zh-CN" altLang="en-US" sz="1800" b="1" dirty="0">
                <a:solidFill>
                  <a:srgbClr val="FF0000"/>
                </a:solidFill>
              </a:rPr>
              <a:t>默认按行从首字符向后，依次按 </a:t>
            </a:r>
            <a:r>
              <a:rPr lang="en-US" altLang="zh-CN" sz="1800" b="1" dirty="0">
                <a:solidFill>
                  <a:srgbClr val="FF0000"/>
                </a:solidFill>
              </a:rPr>
              <a:t>ASCII </a:t>
            </a:r>
            <a:r>
              <a:rPr lang="zh-CN" altLang="en-US" sz="1800" b="1" dirty="0">
                <a:solidFill>
                  <a:srgbClr val="FF0000"/>
                </a:solidFill>
              </a:rPr>
              <a:t>码值升序排序，并区分字母大小写</a:t>
            </a:r>
          </a:p>
        </p:txBody>
      </p:sp>
      <p:pic>
        <p:nvPicPr>
          <p:cNvPr id="25" name="图片 24">
            <a:extLst>
              <a:ext uri="{FF2B5EF4-FFF2-40B4-BE49-F238E27FC236}">
                <a16:creationId xmlns:a16="http://schemas.microsoft.com/office/drawing/2014/main" id="{AD946860-DAA2-46B9-8F7F-EB7F56D95B2C}"/>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725" t="2222" b="-1"/>
          <a:stretch/>
        </p:blipFill>
        <p:spPr>
          <a:xfrm>
            <a:off x="0" y="4637383"/>
            <a:ext cx="6983122" cy="2220617"/>
          </a:xfrm>
          <a:prstGeom prst="rect">
            <a:avLst/>
          </a:prstGeom>
        </p:spPr>
      </p:pic>
      <p:cxnSp>
        <p:nvCxnSpPr>
          <p:cNvPr id="30" name="直接连接符 29">
            <a:extLst>
              <a:ext uri="{FF2B5EF4-FFF2-40B4-BE49-F238E27FC236}">
                <a16:creationId xmlns:a16="http://schemas.microsoft.com/office/drawing/2014/main" id="{87CB5D46-73C8-4E0A-8439-23405309A8AC}"/>
              </a:ext>
            </a:extLst>
          </p:cNvPr>
          <p:cNvCxnSpPr>
            <a:cxnSpLocks/>
          </p:cNvCxnSpPr>
          <p:nvPr/>
        </p:nvCxnSpPr>
        <p:spPr bwMode="auto">
          <a:xfrm>
            <a:off x="2764282" y="4869159"/>
            <a:ext cx="4111974"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箭头连接符 30">
            <a:extLst>
              <a:ext uri="{FF2B5EF4-FFF2-40B4-BE49-F238E27FC236}">
                <a16:creationId xmlns:a16="http://schemas.microsoft.com/office/drawing/2014/main" id="{123B942D-4941-4057-9229-EA7B58C67895}"/>
              </a:ext>
            </a:extLst>
          </p:cNvPr>
          <p:cNvCxnSpPr>
            <a:cxnSpLocks/>
          </p:cNvCxnSpPr>
          <p:nvPr/>
        </p:nvCxnSpPr>
        <p:spPr bwMode="auto">
          <a:xfrm flipH="1" flipV="1">
            <a:off x="5162993" y="4869159"/>
            <a:ext cx="489127" cy="423513"/>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文本框 31">
            <a:extLst>
              <a:ext uri="{FF2B5EF4-FFF2-40B4-BE49-F238E27FC236}">
                <a16:creationId xmlns:a16="http://schemas.microsoft.com/office/drawing/2014/main" id="{CD405AE8-5B20-43A6-AF06-DCB0B08C0831}"/>
              </a:ext>
            </a:extLst>
          </p:cNvPr>
          <p:cNvSpPr txBox="1"/>
          <p:nvPr/>
        </p:nvSpPr>
        <p:spPr>
          <a:xfrm>
            <a:off x="5652120" y="5098044"/>
            <a:ext cx="2520280" cy="707886"/>
          </a:xfrm>
          <a:prstGeom prst="rect">
            <a:avLst/>
          </a:prstGeom>
          <a:noFill/>
        </p:spPr>
        <p:txBody>
          <a:bodyPr wrap="square" rtlCol="0">
            <a:spAutoFit/>
          </a:bodyPr>
          <a:lstStyle/>
          <a:p>
            <a:r>
              <a:rPr lang="zh-CN" altLang="en-US" sz="2000" dirty="0">
                <a:solidFill>
                  <a:srgbClr val="FF0000"/>
                </a:solidFill>
              </a:rPr>
              <a:t>以：为分隔符，按第三列字符数值排序</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8" y="1412776"/>
            <a:ext cx="8280920" cy="4893647"/>
          </a:xfrm>
          <a:prstGeom prst="rect">
            <a:avLst/>
          </a:prstGeom>
        </p:spPr>
        <p:txBody>
          <a:bodyPr wrap="square">
            <a:spAutoFit/>
          </a:bodyPr>
          <a:lstStyle/>
          <a:p>
            <a:r>
              <a:rPr lang="zh-CN" altLang="en-US" sz="2400" dirty="0">
                <a:solidFill>
                  <a:srgbClr val="0000FF"/>
                </a:solidFill>
              </a:rPr>
              <a:t>[xl@localhost ~]$ cat a </a:t>
            </a:r>
          </a:p>
          <a:p>
            <a:r>
              <a:rPr lang="zh-CN" altLang="en-US" sz="2400" dirty="0"/>
              <a:t>total 26184</a:t>
            </a:r>
          </a:p>
          <a:p>
            <a:r>
              <a:rPr lang="zh-CN" altLang="en-US" sz="2400" dirty="0"/>
              <a:t>-rw-rw-r--. 2 xl xl          0 Apr 10 23:15 a</a:t>
            </a:r>
          </a:p>
          <a:p>
            <a:r>
              <a:rPr lang="zh-CN" altLang="en-US" sz="2400" dirty="0"/>
              <a:t>-rw-rw-r--. 2 xl xl          0 Apr 10 23:15 a.bakbak</a:t>
            </a:r>
          </a:p>
          <a:p>
            <a:r>
              <a:rPr lang="en-US" altLang="zh-CN" sz="2400" dirty="0">
                <a:solidFill>
                  <a:srgbClr val="0000FF"/>
                </a:solidFill>
              </a:rPr>
              <a:t>[</a:t>
            </a:r>
            <a:r>
              <a:rPr lang="en-US" altLang="zh-CN" sz="2400" dirty="0" err="1">
                <a:solidFill>
                  <a:srgbClr val="0000FF"/>
                </a:solidFill>
              </a:rPr>
              <a:t>xl@localhost</a:t>
            </a:r>
            <a:r>
              <a:rPr lang="en-US" altLang="zh-CN" sz="2400" dirty="0">
                <a:solidFill>
                  <a:srgbClr val="0000FF"/>
                </a:solidFill>
              </a:rPr>
              <a:t> ~]$ cat b</a:t>
            </a:r>
          </a:p>
          <a:p>
            <a:r>
              <a:rPr lang="en-US" altLang="zh-CN" sz="2400" dirty="0"/>
              <a:t>123!!</a:t>
            </a:r>
          </a:p>
          <a:p>
            <a:r>
              <a:rPr lang="en-US" altLang="zh-CN" sz="2400" dirty="0"/>
              <a:t>45thisisb!!</a:t>
            </a:r>
          </a:p>
          <a:p>
            <a:r>
              <a:rPr lang="zh-CN" altLang="en-US" sz="2400" dirty="0" smtClean="0">
                <a:solidFill>
                  <a:srgbClr val="0000FF"/>
                </a:solidFill>
              </a:rPr>
              <a:t>[</a:t>
            </a:r>
            <a:r>
              <a:rPr lang="zh-CN" altLang="en-US" sz="2400" dirty="0">
                <a:solidFill>
                  <a:srgbClr val="0000FF"/>
                </a:solidFill>
              </a:rPr>
              <a:t>xl@localhost ~]$ sort a b</a:t>
            </a:r>
          </a:p>
          <a:p>
            <a:r>
              <a:rPr lang="zh-CN" altLang="en-US" sz="2400" dirty="0"/>
              <a:t>123!!</a:t>
            </a:r>
          </a:p>
          <a:p>
            <a:r>
              <a:rPr lang="zh-CN" altLang="en-US" sz="2400" dirty="0"/>
              <a:t>45thisisb!!</a:t>
            </a:r>
          </a:p>
          <a:p>
            <a:r>
              <a:rPr lang="zh-CN" altLang="en-US" sz="2400" dirty="0"/>
              <a:t>-rw-rw-r--. 2 xl xl          0 Apr 10 23:15 a</a:t>
            </a:r>
          </a:p>
          <a:p>
            <a:r>
              <a:rPr lang="zh-CN" altLang="en-US" sz="2400" dirty="0"/>
              <a:t>-rw-rw-r--. 2 xl xl          0 Apr 10 23:15 a.bakbak</a:t>
            </a:r>
          </a:p>
          <a:p>
            <a:r>
              <a:rPr lang="zh-CN" altLang="en-US" sz="2400" dirty="0"/>
              <a:t>total 26184</a:t>
            </a:r>
          </a:p>
        </p:txBody>
      </p:sp>
    </p:spTree>
    <p:extLst>
      <p:ext uri="{BB962C8B-B14F-4D97-AF65-F5344CB8AC3E}">
        <p14:creationId xmlns:p14="http://schemas.microsoft.com/office/powerpoint/2010/main" val="2285058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3BD1B87-6ABC-4E30-8A3B-5ECBA123F6C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56599" r="87481"/>
          <a:stretch/>
        </p:blipFill>
        <p:spPr>
          <a:xfrm>
            <a:off x="43928" y="1578476"/>
            <a:ext cx="1268004" cy="2223691"/>
          </a:xfrm>
          <a:prstGeom prst="rect">
            <a:avLst/>
          </a:prstGeom>
        </p:spPr>
      </p:pic>
      <p:sp>
        <p:nvSpPr>
          <p:cNvPr id="2" name="标题 1"/>
          <p:cNvSpPr>
            <a:spLocks noGrp="1"/>
          </p:cNvSpPr>
          <p:nvPr>
            <p:ph type="title"/>
          </p:nvPr>
        </p:nvSpPr>
        <p:spPr/>
        <p:txBody>
          <a:bodyPr/>
          <a:lstStyle/>
          <a:p>
            <a:r>
              <a:rPr lang="en-US" altLang="zh-CN" dirty="0" err="1"/>
              <a:t>uniq</a:t>
            </a:r>
            <a:r>
              <a:rPr lang="zh-CN" altLang="en-US" dirty="0"/>
              <a:t>命令</a:t>
            </a:r>
          </a:p>
        </p:txBody>
      </p:sp>
      <p:sp>
        <p:nvSpPr>
          <p:cNvPr id="3" name="内容占位符 2"/>
          <p:cNvSpPr>
            <a:spLocks noGrp="1"/>
          </p:cNvSpPr>
          <p:nvPr>
            <p:ph idx="1"/>
          </p:nvPr>
        </p:nvSpPr>
        <p:spPr>
          <a:xfrm>
            <a:off x="1164431" y="1313624"/>
            <a:ext cx="7772400" cy="4114800"/>
          </a:xfrm>
        </p:spPr>
        <p:txBody>
          <a:bodyPr/>
          <a:lstStyle/>
          <a:p>
            <a:r>
              <a:rPr lang="zh-CN" altLang="zh-CN" dirty="0"/>
              <a:t>功能</a:t>
            </a:r>
            <a:r>
              <a:rPr lang="zh-CN" altLang="en-US" dirty="0"/>
              <a:t>：删除文本文件中</a:t>
            </a:r>
            <a:r>
              <a:rPr lang="zh-CN" altLang="en-US" dirty="0">
                <a:solidFill>
                  <a:srgbClr val="C00000"/>
                </a:solidFill>
              </a:rPr>
              <a:t>连续的重复的行</a:t>
            </a:r>
          </a:p>
          <a:p>
            <a:r>
              <a:rPr lang="zh-CN" altLang="zh-CN" dirty="0"/>
              <a:t>格式：</a:t>
            </a:r>
            <a:r>
              <a:rPr lang="en-US" altLang="zh-CN" dirty="0" err="1">
                <a:solidFill>
                  <a:schemeClr val="accent6">
                    <a:lumMod val="75000"/>
                  </a:schemeClr>
                </a:solidFill>
              </a:rPr>
              <a:t>uniq</a:t>
            </a:r>
            <a:r>
              <a:rPr lang="en-US" altLang="zh-CN" dirty="0">
                <a:solidFill>
                  <a:schemeClr val="accent6">
                    <a:lumMod val="75000"/>
                  </a:schemeClr>
                </a:solidFill>
              </a:rPr>
              <a:t> [</a:t>
            </a:r>
            <a:r>
              <a:rPr lang="zh-CN" altLang="en-US" dirty="0">
                <a:solidFill>
                  <a:schemeClr val="accent6">
                    <a:lumMod val="75000"/>
                  </a:schemeClr>
                </a:solidFill>
              </a:rPr>
              <a:t>选项</a:t>
            </a:r>
            <a:r>
              <a:rPr lang="en-US" altLang="zh-CN" dirty="0">
                <a:solidFill>
                  <a:schemeClr val="accent6">
                    <a:lumMod val="75000"/>
                  </a:schemeClr>
                </a:solidFill>
              </a:rPr>
              <a:t>] [&lt;</a:t>
            </a:r>
            <a:r>
              <a:rPr lang="zh-CN" altLang="zh-CN" dirty="0">
                <a:solidFill>
                  <a:schemeClr val="accent6">
                    <a:lumMod val="75000"/>
                  </a:schemeClr>
                </a:solidFill>
              </a:rPr>
              <a:t>文件</a:t>
            </a:r>
            <a:r>
              <a:rPr lang="en-US" altLang="zh-CN" dirty="0">
                <a:solidFill>
                  <a:schemeClr val="accent6">
                    <a:lumMod val="75000"/>
                  </a:schemeClr>
                </a:solidFill>
              </a:rPr>
              <a:t>&gt; </a:t>
            </a:r>
            <a:r>
              <a:rPr lang="zh-CN" altLang="zh-CN" dirty="0">
                <a:solidFill>
                  <a:schemeClr val="accent6">
                    <a:lumMod val="75000"/>
                  </a:schemeClr>
                </a:solidFill>
              </a:rPr>
              <a:t>…</a:t>
            </a:r>
            <a:r>
              <a:rPr lang="en-US" altLang="zh-CN" dirty="0">
                <a:solidFill>
                  <a:schemeClr val="accent6">
                    <a:lumMod val="75000"/>
                  </a:schemeClr>
                </a:solidFill>
              </a:rPr>
              <a:t>]</a:t>
            </a:r>
          </a:p>
        </p:txBody>
      </p:sp>
      <p:pic>
        <p:nvPicPr>
          <p:cNvPr id="5" name="图片 4">
            <a:extLst>
              <a:ext uri="{FF2B5EF4-FFF2-40B4-BE49-F238E27FC236}">
                <a16:creationId xmlns:a16="http://schemas.microsoft.com/office/drawing/2014/main" id="{4275DF09-43CC-4734-8F3D-208D672E64A4}"/>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b="49693"/>
          <a:stretch/>
        </p:blipFill>
        <p:spPr>
          <a:xfrm>
            <a:off x="35497" y="3864809"/>
            <a:ext cx="8712968" cy="2217330"/>
          </a:xfrm>
          <a:prstGeom prst="rect">
            <a:avLst/>
          </a:prstGeom>
        </p:spPr>
      </p:pic>
      <p:graphicFrame>
        <p:nvGraphicFramePr>
          <p:cNvPr id="7" name="表格 6">
            <a:extLst>
              <a:ext uri="{FF2B5EF4-FFF2-40B4-BE49-F238E27FC236}">
                <a16:creationId xmlns:a16="http://schemas.microsoft.com/office/drawing/2014/main" id="{A6089DE5-2256-425F-A1F8-B2C9BBC71B66}"/>
              </a:ext>
            </a:extLst>
          </p:cNvPr>
          <p:cNvGraphicFramePr>
            <a:graphicFrameLocks noGrp="1"/>
          </p:cNvGraphicFramePr>
          <p:nvPr>
            <p:extLst>
              <p:ext uri="{D42A27DB-BD31-4B8C-83A1-F6EECF244321}">
                <p14:modId xmlns:p14="http://schemas.microsoft.com/office/powerpoint/2010/main" val="3533709160"/>
              </p:ext>
            </p:extLst>
          </p:nvPr>
        </p:nvGraphicFramePr>
        <p:xfrm>
          <a:off x="2258677" y="2539318"/>
          <a:ext cx="5405828" cy="1188720"/>
        </p:xfrm>
        <a:graphic>
          <a:graphicData uri="http://schemas.openxmlformats.org/drawingml/2006/table">
            <a:tbl>
              <a:tblPr firstRow="1" bandRow="1">
                <a:tableStyleId>{21E4AEA4-8DFA-4A89-87EB-49C32662AFE0}</a:tableStyleId>
              </a:tblPr>
              <a:tblGrid>
                <a:gridCol w="751187">
                  <a:extLst>
                    <a:ext uri="{9D8B030D-6E8A-4147-A177-3AD203B41FA5}">
                      <a16:colId xmlns:a16="http://schemas.microsoft.com/office/drawing/2014/main" val="20000"/>
                    </a:ext>
                  </a:extLst>
                </a:gridCol>
                <a:gridCol w="4654641">
                  <a:extLst>
                    <a:ext uri="{9D8B030D-6E8A-4147-A177-3AD203B41FA5}">
                      <a16:colId xmlns:a16="http://schemas.microsoft.com/office/drawing/2014/main" val="20001"/>
                    </a:ext>
                  </a:extLst>
                </a:gridCol>
              </a:tblGrid>
              <a:tr h="370840">
                <a:tc>
                  <a:txBody>
                    <a:bodyPr/>
                    <a:lstStyle/>
                    <a:p>
                      <a:r>
                        <a:rPr lang="zh-CN" altLang="en-US" sz="2000" dirty="0">
                          <a:solidFill>
                            <a:srgbClr val="C00000"/>
                          </a:solidFill>
                        </a:rPr>
                        <a:t>选项</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000" dirty="0">
                          <a:solidFill>
                            <a:srgbClr val="C00000"/>
                          </a:solidFill>
                        </a:rPr>
                        <a:t>-</a:t>
                      </a:r>
                      <a:r>
                        <a:rPr lang="en-US" altLang="zh-CN" sz="2000" dirty="0" err="1">
                          <a:solidFill>
                            <a:srgbClr val="C00000"/>
                          </a:solidFill>
                        </a:rPr>
                        <a:t>i</a:t>
                      </a:r>
                      <a:endParaRPr lang="zh-CN" altLang="en-US" sz="2000" dirty="0">
                        <a:solidFill>
                          <a:srgbClr val="C00000"/>
                        </a:solidFill>
                      </a:endParaRPr>
                    </a:p>
                  </a:txBody>
                  <a:tcPr/>
                </a:tc>
                <a:tc>
                  <a:txBody>
                    <a:bodyPr/>
                    <a:lstStyle/>
                    <a:p>
                      <a:r>
                        <a:rPr lang="zh-CN" altLang="en-US" sz="2000" dirty="0">
                          <a:solidFill>
                            <a:srgbClr val="C00000"/>
                          </a:solidFill>
                        </a:rPr>
                        <a:t>忽略</a:t>
                      </a:r>
                      <a:r>
                        <a:rPr lang="zh-CN" altLang="en-US" sz="2000" dirty="0"/>
                        <a:t>字符</a:t>
                      </a:r>
                      <a:r>
                        <a:rPr lang="zh-CN" altLang="en-US" sz="2000" dirty="0">
                          <a:solidFill>
                            <a:srgbClr val="C00000"/>
                          </a:solidFill>
                        </a:rPr>
                        <a:t>大小写</a:t>
                      </a:r>
                      <a:r>
                        <a:rPr lang="zh-CN" altLang="en-US" sz="2000" dirty="0"/>
                        <a:t>差异</a:t>
                      </a:r>
                    </a:p>
                  </a:txBody>
                  <a:tcPr/>
                </a:tc>
                <a:extLst>
                  <a:ext uri="{0D108BD9-81ED-4DB2-BD59-A6C34878D82A}">
                    <a16:rowId xmlns:a16="http://schemas.microsoft.com/office/drawing/2014/main" val="1347971733"/>
                  </a:ext>
                </a:extLst>
              </a:tr>
              <a:tr h="370840">
                <a:tc>
                  <a:txBody>
                    <a:bodyPr/>
                    <a:lstStyle/>
                    <a:p>
                      <a:r>
                        <a:rPr lang="en-US" altLang="zh-CN" sz="2000" dirty="0">
                          <a:solidFill>
                            <a:srgbClr val="C00000"/>
                          </a:solidFill>
                        </a:rPr>
                        <a:t>-c</a:t>
                      </a:r>
                      <a:endParaRPr lang="zh-CN" altLang="en-US" sz="2000" dirty="0">
                        <a:solidFill>
                          <a:srgbClr val="C00000"/>
                        </a:solidFill>
                      </a:endParaRPr>
                    </a:p>
                  </a:txBody>
                  <a:tcPr/>
                </a:tc>
                <a:tc>
                  <a:txBody>
                    <a:bodyPr/>
                    <a:lstStyle/>
                    <a:p>
                      <a:r>
                        <a:rPr lang="zh-CN" altLang="en-US" sz="2000" dirty="0"/>
                        <a:t>进行计数</a:t>
                      </a:r>
                    </a:p>
                  </a:txBody>
                  <a:tcPr/>
                </a:tc>
                <a:extLst>
                  <a:ext uri="{0D108BD9-81ED-4DB2-BD59-A6C34878D82A}">
                    <a16:rowId xmlns:a16="http://schemas.microsoft.com/office/drawing/2014/main" val="10001"/>
                  </a:ext>
                </a:extLst>
              </a:tr>
            </a:tbl>
          </a:graphicData>
        </a:graphic>
      </p:graphicFrame>
      <p:sp>
        <p:nvSpPr>
          <p:cNvPr id="11" name="矩形: 圆角 10">
            <a:extLst>
              <a:ext uri="{FF2B5EF4-FFF2-40B4-BE49-F238E27FC236}">
                <a16:creationId xmlns:a16="http://schemas.microsoft.com/office/drawing/2014/main" id="{78AC24AE-2C05-4E2E-8A69-6A5711094D15}"/>
              </a:ext>
            </a:extLst>
          </p:cNvPr>
          <p:cNvSpPr/>
          <p:nvPr/>
        </p:nvSpPr>
        <p:spPr bwMode="auto">
          <a:xfrm>
            <a:off x="35496" y="1484784"/>
            <a:ext cx="1102476" cy="2353958"/>
          </a:xfrm>
          <a:prstGeom prst="roundRect">
            <a:avLst/>
          </a:prstGeom>
          <a:noFill/>
          <a:ln w="38100" cap="flat" cmpd="sng" algn="ctr">
            <a:solidFill>
              <a:schemeClr val="tx2">
                <a:alpha val="43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cxnSp>
        <p:nvCxnSpPr>
          <p:cNvPr id="17" name="直接连接符 16">
            <a:extLst>
              <a:ext uri="{FF2B5EF4-FFF2-40B4-BE49-F238E27FC236}">
                <a16:creationId xmlns:a16="http://schemas.microsoft.com/office/drawing/2014/main" id="{0C6017E6-1DD8-4927-9B14-7584B999DE24}"/>
              </a:ext>
            </a:extLst>
          </p:cNvPr>
          <p:cNvCxnSpPr/>
          <p:nvPr/>
        </p:nvCxnSpPr>
        <p:spPr bwMode="auto">
          <a:xfrm>
            <a:off x="2771800" y="4134050"/>
            <a:ext cx="4608512" cy="0"/>
          </a:xfrm>
          <a:prstGeom prst="line">
            <a:avLst/>
          </a:prstGeom>
          <a:ln w="22225">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pic>
        <p:nvPicPr>
          <p:cNvPr id="19" name="图片 18">
            <a:extLst>
              <a:ext uri="{FF2B5EF4-FFF2-40B4-BE49-F238E27FC236}">
                <a16:creationId xmlns:a16="http://schemas.microsoft.com/office/drawing/2014/main" id="{9DA1685E-2CBC-4E44-B4B4-7A49039CAA2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7459" b="5415"/>
          <a:stretch/>
        </p:blipFill>
        <p:spPr>
          <a:xfrm>
            <a:off x="0" y="6052358"/>
            <a:ext cx="9144000" cy="709558"/>
          </a:xfrm>
          <a:prstGeom prst="rect">
            <a:avLst/>
          </a:prstGeom>
        </p:spPr>
      </p:pic>
      <p:cxnSp>
        <p:nvCxnSpPr>
          <p:cNvPr id="22" name="直接箭头连接符 21">
            <a:extLst>
              <a:ext uri="{FF2B5EF4-FFF2-40B4-BE49-F238E27FC236}">
                <a16:creationId xmlns:a16="http://schemas.microsoft.com/office/drawing/2014/main" id="{81722849-5CB3-4C99-9B2D-FD3EF2F8DABF}"/>
              </a:ext>
            </a:extLst>
          </p:cNvPr>
          <p:cNvCxnSpPr/>
          <p:nvPr/>
        </p:nvCxnSpPr>
        <p:spPr bwMode="auto">
          <a:xfrm flipH="1" flipV="1">
            <a:off x="1164431" y="2996952"/>
            <a:ext cx="1679377" cy="1137098"/>
          </a:xfrm>
          <a:prstGeom prst="straightConnector1">
            <a:avLst/>
          </a:prstGeom>
          <a:solidFill>
            <a:schemeClr val="accent1"/>
          </a:solidFill>
          <a:ln w="349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a:extLst>
              <a:ext uri="{FF2B5EF4-FFF2-40B4-BE49-F238E27FC236}">
                <a16:creationId xmlns:a16="http://schemas.microsoft.com/office/drawing/2014/main" id="{B13BDFEF-01D2-4169-A7B8-757F8C03DD51}"/>
              </a:ext>
            </a:extLst>
          </p:cNvPr>
          <p:cNvCxnSpPr>
            <a:cxnSpLocks/>
          </p:cNvCxnSpPr>
          <p:nvPr/>
        </p:nvCxnSpPr>
        <p:spPr bwMode="auto">
          <a:xfrm>
            <a:off x="7236296" y="5661248"/>
            <a:ext cx="1512169" cy="0"/>
          </a:xfrm>
          <a:prstGeom prst="line">
            <a:avLst/>
          </a:prstGeom>
          <a:ln w="22225">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5" name="直接连接符 24">
            <a:extLst>
              <a:ext uri="{FF2B5EF4-FFF2-40B4-BE49-F238E27FC236}">
                <a16:creationId xmlns:a16="http://schemas.microsoft.com/office/drawing/2014/main" id="{A776CBC0-EE10-41BC-85E2-8D2E376A9C15}"/>
              </a:ext>
            </a:extLst>
          </p:cNvPr>
          <p:cNvCxnSpPr>
            <a:cxnSpLocks/>
          </p:cNvCxnSpPr>
          <p:nvPr/>
        </p:nvCxnSpPr>
        <p:spPr bwMode="auto">
          <a:xfrm>
            <a:off x="7236296" y="6381328"/>
            <a:ext cx="1800200" cy="0"/>
          </a:xfrm>
          <a:prstGeom prst="line">
            <a:avLst/>
          </a:prstGeom>
          <a:ln w="22225">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8" name="文本框 27">
            <a:extLst>
              <a:ext uri="{FF2B5EF4-FFF2-40B4-BE49-F238E27FC236}">
                <a16:creationId xmlns:a16="http://schemas.microsoft.com/office/drawing/2014/main" id="{DAF6B60F-33F7-4EEB-A9F4-2AFE1A5DD2E4}"/>
              </a:ext>
            </a:extLst>
          </p:cNvPr>
          <p:cNvSpPr txBox="1"/>
          <p:nvPr/>
        </p:nvSpPr>
        <p:spPr>
          <a:xfrm>
            <a:off x="3391931" y="6407137"/>
            <a:ext cx="1723549" cy="400110"/>
          </a:xfrm>
          <a:prstGeom prst="rect">
            <a:avLst/>
          </a:prstGeom>
          <a:solidFill>
            <a:schemeClr val="accent2">
              <a:lumMod val="60000"/>
              <a:lumOff val="40000"/>
            </a:schemeClr>
          </a:solidFill>
        </p:spPr>
        <p:txBody>
          <a:bodyPr wrap="none" rtlCol="0">
            <a:spAutoFit/>
          </a:bodyPr>
          <a:lstStyle/>
          <a:p>
            <a:r>
              <a:rPr lang="zh-CN" altLang="en-US" sz="2000" dirty="0">
                <a:solidFill>
                  <a:srgbClr val="C00000"/>
                </a:solidFill>
              </a:rPr>
              <a:t>统计重复次数</a:t>
            </a:r>
          </a:p>
        </p:txBody>
      </p:sp>
    </p:spTree>
    <p:extLst>
      <p:ext uri="{BB962C8B-B14F-4D97-AF65-F5344CB8AC3E}">
        <p14:creationId xmlns:p14="http://schemas.microsoft.com/office/powerpoint/2010/main" val="14464031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常用的文本文件处理命令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950196940"/>
              </p:ext>
            </p:extLst>
          </p:nvPr>
        </p:nvGraphicFramePr>
        <p:xfrm>
          <a:off x="611560" y="1628800"/>
          <a:ext cx="8208912" cy="4721819"/>
        </p:xfrm>
        <a:graphic>
          <a:graphicData uri="http://schemas.openxmlformats.org/drawingml/2006/table">
            <a:tbl>
              <a:tblPr>
                <a:tableStyleId>{35758FB7-9AC5-4552-8A53-C91805E547FA}</a:tableStyleId>
              </a:tblPr>
              <a:tblGrid>
                <a:gridCol w="2042259">
                  <a:extLst>
                    <a:ext uri="{9D8B030D-6E8A-4147-A177-3AD203B41FA5}">
                      <a16:colId xmlns:a16="http://schemas.microsoft.com/office/drawing/2014/main" val="20000"/>
                    </a:ext>
                  </a:extLst>
                </a:gridCol>
                <a:gridCol w="6166653">
                  <a:extLst>
                    <a:ext uri="{9D8B030D-6E8A-4147-A177-3AD203B41FA5}">
                      <a16:colId xmlns:a16="http://schemas.microsoft.com/office/drawing/2014/main" val="20001"/>
                    </a:ext>
                  </a:extLst>
                </a:gridCol>
              </a:tblGrid>
              <a:tr h="509900">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命令 </a:t>
                      </a:r>
                      <a:endParaRPr kumimoji="0" lang="zh-CN" altLang="en-US" sz="2800" b="0" i="0" u="none" strike="noStrike" cap="none" normalizeH="0" baseline="0" dirty="0">
                        <a:ln>
                          <a:noFill/>
                        </a:ln>
                        <a:solidFill>
                          <a:schemeClr val="tx1"/>
                        </a:solidFill>
                        <a:effectLst/>
                        <a:latin typeface="Arial" charset="0"/>
                        <a:ea typeface="宋体" charset="-122"/>
                      </a:endParaRPr>
                    </a:p>
                  </a:txBody>
                  <a:tcPr horzOverflow="overflow"/>
                </a:tc>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功能</a:t>
                      </a:r>
                      <a:endParaRPr kumimoji="0" lang="zh-CN" altLang="en-US" sz="28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0"/>
                  </a:ext>
                </a:extLst>
              </a:tr>
              <a:tr h="53177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rgbClr val="FF0000"/>
                          </a:solidFill>
                          <a:effectLst/>
                          <a:latin typeface="Arial" charset="0"/>
                          <a:ea typeface="宋体" charset="-122"/>
                        </a:rPr>
                        <a:t>tr</a:t>
                      </a:r>
                      <a:endParaRPr kumimoji="0" lang="en-US" altLang="zh-CN" sz="28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rgbClr val="FF0000"/>
                          </a:solidFill>
                          <a:effectLst/>
                          <a:latin typeface="Arial" charset="0"/>
                          <a:ea typeface="宋体" charset="-122"/>
                        </a:rPr>
                        <a:t>字符删除或替换</a:t>
                      </a:r>
                    </a:p>
                  </a:txBody>
                  <a:tcPr horzOverflow="overflow"/>
                </a:tc>
                <a:extLst>
                  <a:ext uri="{0D108BD9-81ED-4DB2-BD59-A6C34878D82A}">
                    <a16:rowId xmlns:a16="http://schemas.microsoft.com/office/drawing/2014/main" val="10001"/>
                  </a:ext>
                </a:extLst>
              </a:tr>
              <a:tr h="533081">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rgbClr val="FF0000"/>
                          </a:solidFill>
                          <a:effectLst/>
                          <a:latin typeface="Arial" charset="0"/>
                          <a:ea typeface="宋体" charset="-122"/>
                        </a:rPr>
                        <a:t>sed</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rgbClr val="FF0000"/>
                          </a:solidFill>
                          <a:effectLst/>
                          <a:latin typeface="Arial" charset="0"/>
                          <a:ea typeface="宋体" charset="-122"/>
                        </a:rPr>
                        <a:t>流编辑器，常用于字符串替换</a:t>
                      </a:r>
                    </a:p>
                  </a:txBody>
                  <a:tcPr horzOverflow="overflow"/>
                </a:tc>
                <a:extLst>
                  <a:ext uri="{0D108BD9-81ED-4DB2-BD59-A6C34878D82A}">
                    <a16:rowId xmlns:a16="http://schemas.microsoft.com/office/drawing/2014/main" val="10002"/>
                  </a:ext>
                </a:extLst>
              </a:tr>
              <a:tr h="533081">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rgbClr val="FF0000"/>
                          </a:solidFill>
                          <a:effectLst/>
                          <a:latin typeface="Arial" charset="0"/>
                          <a:ea typeface="宋体" charset="-122"/>
                        </a:rPr>
                        <a:t>paste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rgbClr val="FF0000"/>
                          </a:solidFill>
                          <a:effectLst/>
                          <a:latin typeface="Arial" charset="0"/>
                          <a:ea typeface="宋体" charset="-122"/>
                        </a:rPr>
                        <a:t>纵向合并多个文本</a:t>
                      </a:r>
                    </a:p>
                  </a:txBody>
                  <a:tcPr horzOverflow="overflow"/>
                </a:tc>
                <a:extLst>
                  <a:ext uri="{0D108BD9-81ED-4DB2-BD59-A6C34878D82A}">
                    <a16:rowId xmlns:a16="http://schemas.microsoft.com/office/drawing/2014/main" val="10003"/>
                  </a:ext>
                </a:extLst>
              </a:tr>
              <a:tr h="533081">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expand</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将文件中的制表符转换为空格</a:t>
                      </a:r>
                    </a:p>
                  </a:txBody>
                  <a:tcPr horzOverflow="overflow"/>
                </a:tc>
                <a:extLst>
                  <a:ext uri="{0D108BD9-81ED-4DB2-BD59-A6C34878D82A}">
                    <a16:rowId xmlns:a16="http://schemas.microsoft.com/office/drawing/2014/main" val="10004"/>
                  </a:ext>
                </a:extLst>
              </a:tr>
              <a:tr h="50990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unexpand</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将文件中的空格转换为制表符</a:t>
                      </a:r>
                    </a:p>
                  </a:txBody>
                  <a:tcPr horzOverflow="overflow"/>
                </a:tc>
                <a:extLst>
                  <a:ext uri="{0D108BD9-81ED-4DB2-BD59-A6C34878D82A}">
                    <a16:rowId xmlns:a16="http://schemas.microsoft.com/office/drawing/2014/main" val="10005"/>
                  </a:ext>
                </a:extLst>
              </a:tr>
              <a:tr h="50990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dos2unix</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将</a:t>
                      </a:r>
                      <a:r>
                        <a:rPr kumimoji="0" lang="en-US" altLang="zh-CN" sz="2800" b="0" i="0" u="none" strike="noStrike" cap="none" normalizeH="0" baseline="0" dirty="0">
                          <a:ln>
                            <a:noFill/>
                          </a:ln>
                          <a:solidFill>
                            <a:schemeClr val="tx1"/>
                          </a:solidFill>
                          <a:effectLst/>
                          <a:latin typeface="Arial" charset="0"/>
                          <a:ea typeface="宋体" charset="-122"/>
                        </a:rPr>
                        <a:t>DOS</a:t>
                      </a:r>
                      <a:r>
                        <a:rPr kumimoji="0" lang="zh-CN" altLang="en-US" sz="2800" b="0" i="0" u="none" strike="noStrike" cap="none" normalizeH="0" baseline="0" dirty="0">
                          <a:ln>
                            <a:noFill/>
                          </a:ln>
                          <a:solidFill>
                            <a:schemeClr val="tx1"/>
                          </a:solidFill>
                          <a:effectLst/>
                          <a:latin typeface="Arial" charset="0"/>
                          <a:ea typeface="宋体" charset="-122"/>
                        </a:rPr>
                        <a:t>格式的文本转换成</a:t>
                      </a:r>
                      <a:r>
                        <a:rPr kumimoji="0" lang="en-US" altLang="zh-CN" sz="2800" b="0" i="0" u="none" strike="noStrike" cap="none" normalizeH="0" baseline="0" dirty="0">
                          <a:ln>
                            <a:noFill/>
                          </a:ln>
                          <a:solidFill>
                            <a:schemeClr val="tx1"/>
                          </a:solidFill>
                          <a:effectLst/>
                          <a:latin typeface="Arial" charset="0"/>
                          <a:ea typeface="宋体" charset="-122"/>
                        </a:rPr>
                        <a:t>UNIX</a:t>
                      </a:r>
                      <a:r>
                        <a:rPr kumimoji="0" lang="zh-CN" altLang="en-US" sz="2800" b="0" i="0" u="none" strike="noStrike" cap="none" normalizeH="0" baseline="0" dirty="0">
                          <a:ln>
                            <a:noFill/>
                          </a:ln>
                          <a:solidFill>
                            <a:schemeClr val="tx1"/>
                          </a:solidFill>
                          <a:effectLst/>
                          <a:latin typeface="Arial" charset="0"/>
                          <a:ea typeface="宋体" charset="-122"/>
                        </a:rPr>
                        <a:t>格式</a:t>
                      </a:r>
                    </a:p>
                  </a:txBody>
                  <a:tcPr horzOverflow="overflow"/>
                </a:tc>
                <a:extLst>
                  <a:ext uri="{0D108BD9-81ED-4DB2-BD59-A6C34878D82A}">
                    <a16:rowId xmlns:a16="http://schemas.microsoft.com/office/drawing/2014/main" val="10006"/>
                  </a:ext>
                </a:extLst>
              </a:tr>
              <a:tr h="50990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unix2dos</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将</a:t>
                      </a:r>
                      <a:r>
                        <a:rPr kumimoji="0" lang="en-US" altLang="zh-CN" sz="2800" b="0" i="0" u="none" strike="noStrike" cap="none" normalizeH="0" baseline="0" dirty="0">
                          <a:ln>
                            <a:noFill/>
                          </a:ln>
                          <a:solidFill>
                            <a:schemeClr val="tx1"/>
                          </a:solidFill>
                          <a:effectLst/>
                          <a:latin typeface="Arial" charset="0"/>
                          <a:ea typeface="宋体" charset="-122"/>
                        </a:rPr>
                        <a:t>UNIX</a:t>
                      </a:r>
                      <a:r>
                        <a:rPr kumimoji="0" lang="zh-CN" altLang="en-US" sz="2800" b="0" i="0" u="none" strike="noStrike" cap="none" normalizeH="0" baseline="0" dirty="0">
                          <a:ln>
                            <a:noFill/>
                          </a:ln>
                          <a:solidFill>
                            <a:schemeClr val="tx1"/>
                          </a:solidFill>
                          <a:effectLst/>
                          <a:latin typeface="Arial" charset="0"/>
                          <a:ea typeface="宋体" charset="-122"/>
                        </a:rPr>
                        <a:t>格式的文本转换成</a:t>
                      </a:r>
                      <a:r>
                        <a:rPr kumimoji="0" lang="en-US" altLang="zh-CN" sz="2800" b="0" i="0" u="none" strike="noStrike" cap="none" normalizeH="0" baseline="0" dirty="0">
                          <a:ln>
                            <a:noFill/>
                          </a:ln>
                          <a:solidFill>
                            <a:schemeClr val="tx1"/>
                          </a:solidFill>
                          <a:effectLst/>
                          <a:latin typeface="Arial" charset="0"/>
                          <a:ea typeface="宋体" charset="-122"/>
                        </a:rPr>
                        <a:t>DOS</a:t>
                      </a:r>
                      <a:r>
                        <a:rPr kumimoji="0" lang="zh-CN" altLang="en-US" sz="2800" b="0" i="0" u="none" strike="noStrike" cap="none" normalizeH="0" baseline="0" dirty="0">
                          <a:ln>
                            <a:noFill/>
                          </a:ln>
                          <a:solidFill>
                            <a:schemeClr val="tx1"/>
                          </a:solidFill>
                          <a:effectLst/>
                          <a:latin typeface="Arial" charset="0"/>
                          <a:ea typeface="宋体" charset="-122"/>
                        </a:rPr>
                        <a:t>格式</a:t>
                      </a:r>
                    </a:p>
                  </a:txBody>
                  <a:tcPr horzOverflow="overflow"/>
                </a:tc>
                <a:extLst>
                  <a:ext uri="{0D108BD9-81ED-4DB2-BD59-A6C34878D82A}">
                    <a16:rowId xmlns:a16="http://schemas.microsoft.com/office/drawing/2014/main" val="10007"/>
                  </a:ext>
                </a:extLst>
              </a:tr>
              <a:tr h="50990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iconv</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将文本从一种编码转换成另一种编码</a:t>
                      </a:r>
                    </a:p>
                  </a:txBody>
                  <a:tcPr horzOverflow="overflow"/>
                </a:tc>
                <a:extLst>
                  <a:ext uri="{0D108BD9-81ED-4DB2-BD59-A6C34878D82A}">
                    <a16:rowId xmlns:a16="http://schemas.microsoft.com/office/drawing/2014/main" val="10008"/>
                  </a:ext>
                </a:extLst>
              </a:tr>
            </a:tbl>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t>
            </a:r>
            <a:r>
              <a:rPr lang="zh-CN" altLang="en-US" dirty="0"/>
              <a:t>命令</a:t>
            </a:r>
          </a:p>
        </p:txBody>
      </p:sp>
      <p:sp>
        <p:nvSpPr>
          <p:cNvPr id="3" name="内容占位符 2"/>
          <p:cNvSpPr>
            <a:spLocks noGrp="1"/>
          </p:cNvSpPr>
          <p:nvPr>
            <p:ph idx="1"/>
          </p:nvPr>
        </p:nvSpPr>
        <p:spPr>
          <a:xfrm>
            <a:off x="412874" y="1419632"/>
            <a:ext cx="8407598" cy="4114800"/>
          </a:xfrm>
        </p:spPr>
        <p:txBody>
          <a:bodyPr/>
          <a:lstStyle/>
          <a:p>
            <a:r>
              <a:rPr lang="zh-CN" altLang="zh-CN" dirty="0"/>
              <a:t>功能</a:t>
            </a:r>
            <a:r>
              <a:rPr lang="zh-CN" altLang="en-US" dirty="0"/>
              <a:t>：从</a:t>
            </a:r>
            <a:r>
              <a:rPr lang="zh-CN" altLang="en-US" dirty="0">
                <a:solidFill>
                  <a:srgbClr val="FF0000"/>
                </a:solidFill>
              </a:rPr>
              <a:t>标准输入</a:t>
            </a:r>
            <a:r>
              <a:rPr lang="zh-CN" altLang="en-US" dirty="0"/>
              <a:t>中</a:t>
            </a:r>
            <a:r>
              <a:rPr lang="zh-CN" altLang="en-US" b="1" dirty="0">
                <a:effectLst>
                  <a:outerShdw blurRad="38100" dist="38100" dir="2700000" algn="tl">
                    <a:srgbClr val="000000">
                      <a:alpha val="43137"/>
                    </a:srgbClr>
                  </a:outerShdw>
                </a:effectLst>
              </a:rPr>
              <a:t>替换</a:t>
            </a:r>
            <a:r>
              <a:rPr lang="zh-CN" altLang="en-US" dirty="0"/>
              <a:t>、</a:t>
            </a:r>
            <a:r>
              <a:rPr lang="zh-CN" altLang="en-US" b="1" dirty="0">
                <a:effectLst>
                  <a:outerShdw blurRad="38100" dist="38100" dir="2700000" algn="tl">
                    <a:srgbClr val="000000">
                      <a:alpha val="43137"/>
                    </a:srgbClr>
                  </a:outerShdw>
                </a:effectLst>
              </a:rPr>
              <a:t>缩减</a:t>
            </a:r>
            <a:r>
              <a:rPr lang="zh-CN" altLang="en-US" dirty="0"/>
              <a:t>和</a:t>
            </a:r>
            <a:r>
              <a:rPr lang="en-US" altLang="zh-CN" dirty="0"/>
              <a:t>/</a:t>
            </a:r>
            <a:r>
              <a:rPr lang="zh-CN" altLang="en-US" dirty="0"/>
              <a:t>或</a:t>
            </a:r>
            <a:r>
              <a:rPr lang="zh-CN" altLang="en-US" b="1" dirty="0">
                <a:effectLst>
                  <a:outerShdw blurRad="38100" dist="38100" dir="2700000" algn="tl">
                    <a:srgbClr val="000000">
                      <a:alpha val="43137"/>
                    </a:srgbClr>
                  </a:outerShdw>
                </a:effectLst>
              </a:rPr>
              <a:t>删除</a:t>
            </a:r>
            <a:r>
              <a:rPr lang="zh-CN" altLang="en-US" dirty="0"/>
              <a:t>字符，并将结果写到</a:t>
            </a:r>
            <a:r>
              <a:rPr lang="zh-CN" altLang="en-US" dirty="0">
                <a:solidFill>
                  <a:srgbClr val="FF0000"/>
                </a:solidFill>
              </a:rPr>
              <a:t>标准输出</a:t>
            </a:r>
            <a:r>
              <a:rPr lang="zh-CN" altLang="en-US" dirty="0"/>
              <a:t>。</a:t>
            </a:r>
            <a:endParaRPr lang="en-US" altLang="zh-CN" dirty="0"/>
          </a:p>
          <a:p>
            <a:r>
              <a:rPr lang="zh-CN" altLang="en-US" dirty="0"/>
              <a:t>用法：</a:t>
            </a:r>
            <a:r>
              <a:rPr lang="en-US" altLang="zh-CN" dirty="0"/>
              <a:t>tr [</a:t>
            </a:r>
            <a:r>
              <a:rPr lang="zh-CN" altLang="en-US" dirty="0"/>
              <a:t>选项</a:t>
            </a:r>
            <a:r>
              <a:rPr lang="en-US" altLang="zh-CN" dirty="0"/>
              <a:t>]... SET1 [SET2]</a:t>
            </a:r>
          </a:p>
        </p:txBody>
      </p:sp>
      <p:graphicFrame>
        <p:nvGraphicFramePr>
          <p:cNvPr id="16" name="表格 15">
            <a:extLst>
              <a:ext uri="{FF2B5EF4-FFF2-40B4-BE49-F238E27FC236}">
                <a16:creationId xmlns:a16="http://schemas.microsoft.com/office/drawing/2014/main" id="{BA6E09B3-581E-4B67-AA7B-A67D1EFDDEA6}"/>
              </a:ext>
            </a:extLst>
          </p:cNvPr>
          <p:cNvGraphicFramePr>
            <a:graphicFrameLocks noGrp="1"/>
          </p:cNvGraphicFramePr>
          <p:nvPr>
            <p:extLst>
              <p:ext uri="{D42A27DB-BD31-4B8C-83A1-F6EECF244321}">
                <p14:modId xmlns:p14="http://schemas.microsoft.com/office/powerpoint/2010/main" val="1196561818"/>
              </p:ext>
            </p:extLst>
          </p:nvPr>
        </p:nvGraphicFramePr>
        <p:xfrm>
          <a:off x="412874" y="3356992"/>
          <a:ext cx="8335590" cy="2825432"/>
        </p:xfrm>
        <a:graphic>
          <a:graphicData uri="http://schemas.openxmlformats.org/drawingml/2006/table">
            <a:tbl>
              <a:tblPr firstRow="1" bandRow="1">
                <a:tableStyleId>{21E4AEA4-8DFA-4A89-87EB-49C32662AFE0}</a:tableStyleId>
              </a:tblPr>
              <a:tblGrid>
                <a:gridCol w="1331733">
                  <a:extLst>
                    <a:ext uri="{9D8B030D-6E8A-4147-A177-3AD203B41FA5}">
                      <a16:colId xmlns:a16="http://schemas.microsoft.com/office/drawing/2014/main" val="20000"/>
                    </a:ext>
                  </a:extLst>
                </a:gridCol>
                <a:gridCol w="7003857">
                  <a:extLst>
                    <a:ext uri="{9D8B030D-6E8A-4147-A177-3AD203B41FA5}">
                      <a16:colId xmlns:a16="http://schemas.microsoft.com/office/drawing/2014/main" val="20001"/>
                    </a:ext>
                  </a:extLst>
                </a:gridCol>
              </a:tblGrid>
              <a:tr h="510147">
                <a:tc>
                  <a:txBody>
                    <a:bodyPr/>
                    <a:lstStyle/>
                    <a:p>
                      <a:r>
                        <a:rPr lang="zh-CN" altLang="en-US" sz="2000" dirty="0">
                          <a:solidFill>
                            <a:srgbClr val="C00000"/>
                          </a:solidFill>
                        </a:rPr>
                        <a:t>选项</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510147">
                <a:tc>
                  <a:txBody>
                    <a:bodyPr/>
                    <a:lstStyle/>
                    <a:p>
                      <a:r>
                        <a:rPr lang="en-US" altLang="zh-CN" sz="2000" dirty="0">
                          <a:solidFill>
                            <a:srgbClr val="C00000"/>
                          </a:solidFill>
                        </a:rPr>
                        <a:t>-d</a:t>
                      </a:r>
                      <a:endParaRPr lang="zh-CN" altLang="en-US" sz="2000" dirty="0">
                        <a:solidFill>
                          <a:srgbClr val="C00000"/>
                        </a:solidFill>
                      </a:endParaRPr>
                    </a:p>
                  </a:txBody>
                  <a:tcPr/>
                </a:tc>
                <a:tc>
                  <a:txBody>
                    <a:bodyPr/>
                    <a:lstStyle/>
                    <a:p>
                      <a:r>
                        <a:rPr lang="zh-CN" altLang="en-US" sz="2400" dirty="0"/>
                        <a:t>删除匹配</a:t>
                      </a:r>
                      <a:r>
                        <a:rPr lang="en-US" altLang="zh-CN" sz="2400" dirty="0"/>
                        <a:t>SET1 </a:t>
                      </a:r>
                      <a:r>
                        <a:rPr lang="zh-CN" altLang="en-US" sz="2400" dirty="0"/>
                        <a:t>的内容，并不作替换</a:t>
                      </a:r>
                      <a:endParaRPr lang="en-US" altLang="zh-CN" sz="2400" dirty="0"/>
                    </a:p>
                  </a:txBody>
                  <a:tcPr/>
                </a:tc>
                <a:extLst>
                  <a:ext uri="{0D108BD9-81ED-4DB2-BD59-A6C34878D82A}">
                    <a16:rowId xmlns:a16="http://schemas.microsoft.com/office/drawing/2014/main" val="1347971733"/>
                  </a:ext>
                </a:extLst>
              </a:tr>
              <a:tr h="902569">
                <a:tc>
                  <a:txBody>
                    <a:bodyPr/>
                    <a:lstStyle/>
                    <a:p>
                      <a:r>
                        <a:rPr lang="en-US" altLang="zh-CN" sz="2000" dirty="0">
                          <a:solidFill>
                            <a:srgbClr val="C00000"/>
                          </a:solidFill>
                        </a:rPr>
                        <a:t>-s</a:t>
                      </a:r>
                      <a:endParaRPr lang="zh-CN" altLang="en-US" sz="2000" dirty="0">
                        <a:solidFill>
                          <a:srgbClr val="C00000"/>
                        </a:solidFill>
                      </a:endParaRPr>
                    </a:p>
                  </a:txBody>
                  <a:tcPr/>
                </a:tc>
                <a:tc>
                  <a:txBody>
                    <a:bodyPr/>
                    <a:lstStyle/>
                    <a:p>
                      <a:r>
                        <a:rPr lang="zh-CN" altLang="en-US" sz="2400" dirty="0"/>
                        <a:t>如果匹配于</a:t>
                      </a:r>
                      <a:r>
                        <a:rPr lang="en-US" altLang="zh-CN" sz="2400" dirty="0"/>
                        <a:t>SET1 </a:t>
                      </a:r>
                      <a:r>
                        <a:rPr lang="zh-CN" altLang="en-US" sz="2400" dirty="0"/>
                        <a:t>的字符在输入序列中存在连续的重复，在替换时会被统一缩为一个字符的长度</a:t>
                      </a:r>
                    </a:p>
                  </a:txBody>
                  <a:tcPr/>
                </a:tc>
                <a:extLst>
                  <a:ext uri="{0D108BD9-81ED-4DB2-BD59-A6C34878D82A}">
                    <a16:rowId xmlns:a16="http://schemas.microsoft.com/office/drawing/2014/main" val="10001"/>
                  </a:ext>
                </a:extLst>
              </a:tr>
              <a:tr h="902569">
                <a:tc>
                  <a:txBody>
                    <a:bodyPr/>
                    <a:lstStyle/>
                    <a:p>
                      <a:r>
                        <a:rPr lang="en-US" altLang="zh-CN" sz="2000" dirty="0">
                          <a:solidFill>
                            <a:srgbClr val="C00000"/>
                          </a:solidFill>
                        </a:rPr>
                        <a:t>SET1 [SET2]</a:t>
                      </a:r>
                      <a:endParaRPr lang="zh-CN" altLang="en-US" sz="2000" dirty="0">
                        <a:solidFill>
                          <a:srgbClr val="C00000"/>
                        </a:solidFill>
                      </a:endParaRPr>
                    </a:p>
                  </a:txBody>
                  <a:tcPr/>
                </a:tc>
                <a:tc>
                  <a:txBody>
                    <a:bodyPr/>
                    <a:lstStyle/>
                    <a:p>
                      <a:r>
                        <a:rPr lang="zh-CN" altLang="en-US" sz="2400" dirty="0"/>
                        <a:t>用</a:t>
                      </a:r>
                      <a:r>
                        <a:rPr lang="en-US" altLang="zh-CN" sz="2400" dirty="0"/>
                        <a:t>SET2</a:t>
                      </a:r>
                      <a:r>
                        <a:rPr lang="zh-CN" altLang="en-US" sz="2400" dirty="0"/>
                        <a:t>替换</a:t>
                      </a:r>
                      <a:r>
                        <a:rPr lang="en-US" altLang="zh-CN" sz="2400" dirty="0"/>
                        <a:t>SET1</a:t>
                      </a:r>
                      <a:endParaRPr lang="zh-CN" altLang="en-US" sz="2400" dirty="0"/>
                    </a:p>
                  </a:txBody>
                  <a:tcPr/>
                </a:tc>
                <a:extLst>
                  <a:ext uri="{0D108BD9-81ED-4DB2-BD59-A6C34878D82A}">
                    <a16:rowId xmlns:a16="http://schemas.microsoft.com/office/drawing/2014/main" val="2635668989"/>
                  </a:ext>
                </a:extLst>
              </a:tr>
            </a:tbl>
          </a:graphicData>
        </a:graphic>
      </p:graphicFrame>
    </p:spTree>
    <p:extLst>
      <p:ext uri="{BB962C8B-B14F-4D97-AF65-F5344CB8AC3E}">
        <p14:creationId xmlns:p14="http://schemas.microsoft.com/office/powerpoint/2010/main" val="2397872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0507"/>
            <a:ext cx="9143999" cy="65787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spcAft>
                <a:spcPts val="300"/>
              </a:spcAft>
            </a:pPr>
            <a:r>
              <a:rPr lang="en-US" altLang="zh-CN" sz="2400" dirty="0">
                <a:solidFill>
                  <a:srgbClr val="0000FF"/>
                </a:solidFill>
              </a:rPr>
              <a:t>[</a:t>
            </a:r>
            <a:r>
              <a:rPr lang="en-US" altLang="zh-CN" sz="2400" dirty="0" err="1">
                <a:solidFill>
                  <a:srgbClr val="0000FF"/>
                </a:solidFill>
              </a:rPr>
              <a:t>xl@localhost</a:t>
            </a:r>
            <a:r>
              <a:rPr lang="en-US" altLang="zh-CN" sz="2400" dirty="0">
                <a:solidFill>
                  <a:srgbClr val="0000FF"/>
                </a:solidFill>
              </a:rPr>
              <a:t> ~]$ cat test1</a:t>
            </a:r>
          </a:p>
          <a:p>
            <a:pPr>
              <a:spcAft>
                <a:spcPts val="300"/>
              </a:spcAft>
            </a:pPr>
            <a:r>
              <a:rPr lang="en-US" altLang="zh-CN" sz="2400" dirty="0" err="1">
                <a:solidFill>
                  <a:schemeClr val="tx1"/>
                </a:solidFill>
              </a:rPr>
              <a:t>aaaaaasbbbbb</a:t>
            </a:r>
            <a:endParaRPr lang="en-US" altLang="zh-CN" sz="2400" dirty="0">
              <a:solidFill>
                <a:schemeClr val="tx1"/>
              </a:solidFill>
            </a:endParaRPr>
          </a:p>
          <a:p>
            <a:pPr>
              <a:spcAft>
                <a:spcPts val="300"/>
              </a:spcAft>
            </a:pPr>
            <a:r>
              <a:rPr lang="en-US" altLang="zh-CN" sz="2400" dirty="0">
                <a:solidFill>
                  <a:schemeClr val="tx1"/>
                </a:solidFill>
              </a:rPr>
              <a:t>11115666666</a:t>
            </a:r>
          </a:p>
          <a:p>
            <a:pPr>
              <a:spcAft>
                <a:spcPts val="300"/>
              </a:spcAft>
            </a:pPr>
            <a:r>
              <a:rPr lang="en-US" altLang="zh-CN" sz="2400" dirty="0">
                <a:solidFill>
                  <a:schemeClr val="tx1"/>
                </a:solidFill>
              </a:rPr>
              <a:t>asdfgh123456</a:t>
            </a:r>
          </a:p>
          <a:p>
            <a:pPr>
              <a:spcAft>
                <a:spcPts val="300"/>
              </a:spcAft>
            </a:pPr>
            <a:r>
              <a:rPr lang="en-US" altLang="zh-CN" sz="2400" dirty="0">
                <a:solidFill>
                  <a:srgbClr val="0000FF"/>
                </a:solidFill>
              </a:rPr>
              <a:t>[</a:t>
            </a:r>
            <a:r>
              <a:rPr lang="en-US" altLang="zh-CN" sz="2400" dirty="0" err="1">
                <a:solidFill>
                  <a:srgbClr val="0000FF"/>
                </a:solidFill>
              </a:rPr>
              <a:t>xl@localhost</a:t>
            </a:r>
            <a:r>
              <a:rPr lang="en-US" altLang="zh-CN" sz="2400" dirty="0">
                <a:solidFill>
                  <a:srgbClr val="0000FF"/>
                </a:solidFill>
              </a:rPr>
              <a:t> ~]$ </a:t>
            </a:r>
            <a:r>
              <a:rPr lang="en-US" altLang="zh-CN" sz="2400" dirty="0" err="1">
                <a:solidFill>
                  <a:srgbClr val="0000FF"/>
                </a:solidFill>
              </a:rPr>
              <a:t>tr</a:t>
            </a:r>
            <a:r>
              <a:rPr lang="en-US" altLang="zh-CN" sz="2400" dirty="0">
                <a:solidFill>
                  <a:srgbClr val="0000FF"/>
                </a:solidFill>
              </a:rPr>
              <a:t> -d a1&lt;test1</a:t>
            </a:r>
          </a:p>
          <a:p>
            <a:pPr>
              <a:spcAft>
                <a:spcPts val="300"/>
              </a:spcAft>
            </a:pPr>
            <a:r>
              <a:rPr lang="en-US" altLang="zh-CN" sz="2400" dirty="0" err="1">
                <a:solidFill>
                  <a:schemeClr val="tx1"/>
                </a:solidFill>
              </a:rPr>
              <a:t>sbbbbb</a:t>
            </a:r>
            <a:endParaRPr lang="en-US" altLang="zh-CN" sz="2400" dirty="0">
              <a:solidFill>
                <a:schemeClr val="tx1"/>
              </a:solidFill>
            </a:endParaRPr>
          </a:p>
          <a:p>
            <a:pPr>
              <a:spcAft>
                <a:spcPts val="300"/>
              </a:spcAft>
            </a:pPr>
            <a:r>
              <a:rPr lang="en-US" altLang="zh-CN" sz="2400" dirty="0">
                <a:solidFill>
                  <a:schemeClr val="tx1"/>
                </a:solidFill>
              </a:rPr>
              <a:t>5666666</a:t>
            </a:r>
          </a:p>
          <a:p>
            <a:pPr>
              <a:spcAft>
                <a:spcPts val="300"/>
              </a:spcAft>
            </a:pPr>
            <a:r>
              <a:rPr lang="en-US" altLang="zh-CN" sz="2400" dirty="0">
                <a:solidFill>
                  <a:schemeClr val="tx1"/>
                </a:solidFill>
              </a:rPr>
              <a:t>sdfgh23456</a:t>
            </a:r>
          </a:p>
          <a:p>
            <a:pPr>
              <a:spcAft>
                <a:spcPts val="300"/>
              </a:spcAft>
            </a:pPr>
            <a:r>
              <a:rPr lang="en-US" altLang="zh-CN" sz="2400" dirty="0">
                <a:solidFill>
                  <a:srgbClr val="0000FF"/>
                </a:solidFill>
              </a:rPr>
              <a:t>[</a:t>
            </a:r>
            <a:r>
              <a:rPr lang="en-US" altLang="zh-CN" sz="2400" dirty="0" err="1">
                <a:solidFill>
                  <a:srgbClr val="0000FF"/>
                </a:solidFill>
              </a:rPr>
              <a:t>xl@localhost</a:t>
            </a:r>
            <a:r>
              <a:rPr lang="en-US" altLang="zh-CN" sz="2400" dirty="0">
                <a:solidFill>
                  <a:srgbClr val="0000FF"/>
                </a:solidFill>
              </a:rPr>
              <a:t> ~]$ </a:t>
            </a:r>
            <a:r>
              <a:rPr lang="en-US" altLang="zh-CN" sz="2400" dirty="0" err="1">
                <a:solidFill>
                  <a:srgbClr val="0000FF"/>
                </a:solidFill>
              </a:rPr>
              <a:t>tr</a:t>
            </a:r>
            <a:r>
              <a:rPr lang="en-US" altLang="zh-CN" sz="2400" dirty="0">
                <a:solidFill>
                  <a:srgbClr val="0000FF"/>
                </a:solidFill>
              </a:rPr>
              <a:t> -s ad16&lt;test1</a:t>
            </a:r>
          </a:p>
          <a:p>
            <a:pPr>
              <a:spcAft>
                <a:spcPts val="300"/>
              </a:spcAft>
            </a:pPr>
            <a:r>
              <a:rPr lang="en-US" altLang="zh-CN" sz="2400" dirty="0" err="1">
                <a:solidFill>
                  <a:schemeClr val="tx1"/>
                </a:solidFill>
              </a:rPr>
              <a:t>asbbbbb</a:t>
            </a:r>
            <a:endParaRPr lang="en-US" altLang="zh-CN" sz="2400" dirty="0">
              <a:solidFill>
                <a:schemeClr val="tx1"/>
              </a:solidFill>
            </a:endParaRPr>
          </a:p>
          <a:p>
            <a:pPr>
              <a:spcAft>
                <a:spcPts val="300"/>
              </a:spcAft>
            </a:pPr>
            <a:r>
              <a:rPr lang="en-US" altLang="zh-CN" sz="2400" dirty="0">
                <a:solidFill>
                  <a:schemeClr val="tx1"/>
                </a:solidFill>
              </a:rPr>
              <a:t>156</a:t>
            </a:r>
          </a:p>
          <a:p>
            <a:pPr>
              <a:spcAft>
                <a:spcPts val="300"/>
              </a:spcAft>
            </a:pPr>
            <a:r>
              <a:rPr lang="en-US" altLang="zh-CN" sz="2400" dirty="0" smtClean="0">
                <a:solidFill>
                  <a:schemeClr val="tx1"/>
                </a:solidFill>
              </a:rPr>
              <a:t>asdfgh123456</a:t>
            </a:r>
          </a:p>
          <a:p>
            <a:pPr>
              <a:spcAft>
                <a:spcPts val="300"/>
              </a:spcAft>
            </a:pPr>
            <a:r>
              <a:rPr lang="pl-PL" altLang="zh-CN" sz="2400" dirty="0" smtClean="0">
                <a:solidFill>
                  <a:srgbClr val="0000FF"/>
                </a:solidFill>
              </a:rPr>
              <a:t>[xl@localhost ~]$</a:t>
            </a:r>
            <a:r>
              <a:rPr lang="en-US" altLang="zh-CN" sz="2400" dirty="0" smtClean="0">
                <a:solidFill>
                  <a:srgbClr val="0000FF"/>
                </a:solidFill>
              </a:rPr>
              <a:t> </a:t>
            </a:r>
            <a:r>
              <a:rPr lang="pl-PL" altLang="zh-CN" sz="2400" dirty="0" smtClean="0">
                <a:solidFill>
                  <a:srgbClr val="0000FF"/>
                </a:solidFill>
              </a:rPr>
              <a:t> tr a-z A-Z &lt; test1</a:t>
            </a:r>
          </a:p>
          <a:p>
            <a:pPr>
              <a:spcAft>
                <a:spcPts val="300"/>
              </a:spcAft>
            </a:pPr>
            <a:r>
              <a:rPr lang="pl-PL" altLang="zh-CN" sz="2400" dirty="0" smtClean="0">
                <a:solidFill>
                  <a:schemeClr val="tx1"/>
                </a:solidFill>
              </a:rPr>
              <a:t>AAAAAASBBBBB</a:t>
            </a:r>
          </a:p>
          <a:p>
            <a:pPr>
              <a:spcAft>
                <a:spcPts val="300"/>
              </a:spcAft>
            </a:pPr>
            <a:r>
              <a:rPr lang="pl-PL" altLang="zh-CN" sz="2400" dirty="0" smtClean="0">
                <a:solidFill>
                  <a:schemeClr val="tx1"/>
                </a:solidFill>
              </a:rPr>
              <a:t>11115666666</a:t>
            </a:r>
          </a:p>
          <a:p>
            <a:pPr>
              <a:spcAft>
                <a:spcPts val="300"/>
              </a:spcAft>
            </a:pPr>
            <a:r>
              <a:rPr lang="pl-PL" altLang="zh-CN" sz="2400" dirty="0" smtClean="0">
                <a:solidFill>
                  <a:schemeClr val="tx1"/>
                </a:solidFill>
              </a:rPr>
              <a:t>ASDFGH123456</a:t>
            </a:r>
            <a:endParaRPr lang="pl-PL" altLang="zh-CN" sz="2400" dirty="0">
              <a:solidFill>
                <a:schemeClr val="tx1"/>
              </a:solidFill>
            </a:endParaRPr>
          </a:p>
        </p:txBody>
      </p:sp>
      <p:cxnSp>
        <p:nvCxnSpPr>
          <p:cNvPr id="19" name="直接连接符 18">
            <a:extLst>
              <a:ext uri="{FF2B5EF4-FFF2-40B4-BE49-F238E27FC236}">
                <a16:creationId xmlns:a16="http://schemas.microsoft.com/office/drawing/2014/main" id="{D86E7CD7-C9EA-4A90-8119-13BAE98B48B2}"/>
              </a:ext>
            </a:extLst>
          </p:cNvPr>
          <p:cNvCxnSpPr>
            <a:cxnSpLocks/>
          </p:cNvCxnSpPr>
          <p:nvPr/>
        </p:nvCxnSpPr>
        <p:spPr bwMode="auto">
          <a:xfrm>
            <a:off x="2739408" y="476672"/>
            <a:ext cx="2952328" cy="0"/>
          </a:xfrm>
          <a:prstGeom prst="line">
            <a:avLst/>
          </a:prstGeom>
          <a:ln w="22225">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直接连接符 7">
            <a:extLst>
              <a:ext uri="{FF2B5EF4-FFF2-40B4-BE49-F238E27FC236}">
                <a16:creationId xmlns:a16="http://schemas.microsoft.com/office/drawing/2014/main" id="{A776CBC0-EE10-41BC-85E2-8D2E376A9C15}"/>
              </a:ext>
            </a:extLst>
          </p:cNvPr>
          <p:cNvCxnSpPr>
            <a:cxnSpLocks/>
          </p:cNvCxnSpPr>
          <p:nvPr/>
        </p:nvCxnSpPr>
        <p:spPr bwMode="auto">
          <a:xfrm>
            <a:off x="2627784" y="2132856"/>
            <a:ext cx="2952328" cy="0"/>
          </a:xfrm>
          <a:prstGeom prst="line">
            <a:avLst/>
          </a:prstGeom>
          <a:ln w="22225">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直接连接符 10">
            <a:extLst>
              <a:ext uri="{FF2B5EF4-FFF2-40B4-BE49-F238E27FC236}">
                <a16:creationId xmlns:a16="http://schemas.microsoft.com/office/drawing/2014/main" id="{B13BDFEF-01D2-4169-A7B8-757F8C03DD51}"/>
              </a:ext>
            </a:extLst>
          </p:cNvPr>
          <p:cNvCxnSpPr>
            <a:cxnSpLocks/>
          </p:cNvCxnSpPr>
          <p:nvPr/>
        </p:nvCxnSpPr>
        <p:spPr bwMode="auto">
          <a:xfrm>
            <a:off x="2451376" y="5373216"/>
            <a:ext cx="3240360" cy="0"/>
          </a:xfrm>
          <a:prstGeom prst="line">
            <a:avLst/>
          </a:prstGeom>
          <a:ln w="22225">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4" name="矩形 3"/>
          <p:cNvSpPr/>
          <p:nvPr/>
        </p:nvSpPr>
        <p:spPr>
          <a:xfrm>
            <a:off x="4860032" y="5570725"/>
            <a:ext cx="3939284" cy="830997"/>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2400" dirty="0" smtClean="0"/>
              <a:t>等价于：</a:t>
            </a:r>
            <a:endParaRPr lang="en-US" altLang="zh-CN" sz="2400" dirty="0" smtClean="0"/>
          </a:p>
          <a:p>
            <a:r>
              <a:rPr lang="zh-CN" altLang="en-US" sz="2400" dirty="0" smtClean="0"/>
              <a:t>$ </a:t>
            </a:r>
            <a:r>
              <a:rPr lang="zh-CN" altLang="en-US" sz="2400" dirty="0"/>
              <a:t>cat test1 | tr </a:t>
            </a:r>
            <a:r>
              <a:rPr lang="en-US" altLang="zh-CN" sz="2400" dirty="0"/>
              <a:t>'[a-z]' '[A-Z]'</a:t>
            </a:r>
            <a:endParaRPr lang="zh-CN" altLang="en-US" sz="2400" dirty="0"/>
          </a:p>
        </p:txBody>
      </p:sp>
    </p:spTree>
    <p:extLst>
      <p:ext uri="{BB962C8B-B14F-4D97-AF65-F5344CB8AC3E}">
        <p14:creationId xmlns:p14="http://schemas.microsoft.com/office/powerpoint/2010/main" val="11229430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sed </a:t>
            </a:r>
            <a:r>
              <a:rPr lang="zh-CN" altLang="en-US" dirty="0"/>
              <a:t>简介</a:t>
            </a:r>
          </a:p>
        </p:txBody>
      </p:sp>
      <p:sp>
        <p:nvSpPr>
          <p:cNvPr id="3" name="内容占位符 2"/>
          <p:cNvSpPr>
            <a:spLocks noGrp="1"/>
          </p:cNvSpPr>
          <p:nvPr>
            <p:ph idx="1"/>
          </p:nvPr>
        </p:nvSpPr>
        <p:spPr>
          <a:xfrm>
            <a:off x="971600" y="1371600"/>
            <a:ext cx="7920880" cy="5369768"/>
          </a:xfrm>
        </p:spPr>
        <p:txBody>
          <a:bodyPr/>
          <a:lstStyle/>
          <a:p>
            <a:pPr>
              <a:lnSpc>
                <a:spcPct val="110000"/>
              </a:lnSpc>
            </a:pPr>
            <a:r>
              <a:rPr lang="en-US" altLang="zh-CN" sz="2800" dirty="0">
                <a:hlinkClick r:id="rId2" tooltip="http://www.man.cx/sed"/>
              </a:rPr>
              <a:t>sed</a:t>
            </a:r>
            <a:r>
              <a:rPr lang="en-US" altLang="zh-CN" sz="2800" dirty="0"/>
              <a:t> </a:t>
            </a:r>
            <a:r>
              <a:rPr lang="zh-CN" altLang="en-US" sz="2800" dirty="0"/>
              <a:t>是一个</a:t>
            </a:r>
            <a:r>
              <a:rPr lang="zh-CN" altLang="en-US" sz="2800" b="1" dirty="0"/>
              <a:t>流编辑器</a:t>
            </a:r>
            <a:r>
              <a:rPr lang="zh-CN" altLang="en-US" sz="2800" dirty="0"/>
              <a:t>（</a:t>
            </a:r>
            <a:r>
              <a:rPr lang="en-US" altLang="zh-CN" sz="2800" dirty="0"/>
              <a:t>stream editor</a:t>
            </a:r>
            <a:r>
              <a:rPr lang="zh-CN" altLang="en-US" sz="2800" dirty="0"/>
              <a:t>）。</a:t>
            </a:r>
            <a:r>
              <a:rPr lang="en-US" altLang="zh-CN" sz="2800" dirty="0"/>
              <a:t>sed </a:t>
            </a:r>
            <a:r>
              <a:rPr lang="zh-CN" altLang="en-US" sz="2800" dirty="0"/>
              <a:t>是一个非交互式的</a:t>
            </a:r>
            <a:r>
              <a:rPr lang="zh-CN" altLang="en-US" sz="2800" dirty="0">
                <a:solidFill>
                  <a:srgbClr val="C00000"/>
                </a:solidFill>
              </a:rPr>
              <a:t>行编辑器</a:t>
            </a:r>
            <a:r>
              <a:rPr lang="zh-CN" altLang="en-US" sz="2800" dirty="0"/>
              <a:t>，它在命令行中输入编辑命令、指定被处理的输入文件，然后在屏幕上查看输出。输入文件可以是指定的文件名，也可以来自一个管道的输出。</a:t>
            </a:r>
          </a:p>
          <a:p>
            <a:pPr>
              <a:lnSpc>
                <a:spcPct val="110000"/>
              </a:lnSpc>
            </a:pPr>
            <a:r>
              <a:rPr lang="zh-CN" altLang="en-US" sz="2800" dirty="0"/>
              <a:t>与 </a:t>
            </a:r>
            <a:r>
              <a:rPr lang="en-US" altLang="zh-CN" sz="2800" dirty="0"/>
              <a:t>vi </a:t>
            </a:r>
            <a:r>
              <a:rPr lang="zh-CN" altLang="en-US" sz="2800" dirty="0"/>
              <a:t>不同的是 </a:t>
            </a:r>
            <a:r>
              <a:rPr lang="en-US" altLang="zh-CN" sz="2800" dirty="0"/>
              <a:t>sed </a:t>
            </a:r>
            <a:r>
              <a:rPr lang="zh-CN" altLang="en-US" sz="2800" dirty="0"/>
              <a:t>能够过滤来自管道的输入。在 </a:t>
            </a:r>
            <a:r>
              <a:rPr lang="en-US" altLang="zh-CN" sz="2800" dirty="0"/>
              <a:t>sed </a:t>
            </a:r>
            <a:r>
              <a:rPr lang="zh-CN" altLang="en-US" sz="2800" dirty="0"/>
              <a:t>编辑器运行的时候不必人工干涉，所以 </a:t>
            </a:r>
            <a:r>
              <a:rPr lang="en-US" altLang="zh-CN" sz="2800" dirty="0"/>
              <a:t>sed </a:t>
            </a:r>
            <a:r>
              <a:rPr lang="zh-CN" altLang="en-US" sz="2800" dirty="0"/>
              <a:t>常常被称作</a:t>
            </a:r>
            <a:r>
              <a:rPr lang="zh-CN" altLang="en-US" sz="2800" b="1" dirty="0"/>
              <a:t>批编辑器</a:t>
            </a:r>
            <a:r>
              <a:rPr lang="zh-CN" altLang="en-US" sz="2800" dirty="0"/>
              <a:t> 。 </a:t>
            </a:r>
          </a:p>
          <a:p>
            <a:pPr>
              <a:lnSpc>
                <a:spcPct val="110000"/>
              </a:lnSpc>
            </a:pPr>
            <a:r>
              <a:rPr lang="en-US" altLang="zh-CN" sz="2800" b="1" dirty="0"/>
              <a:t>sed </a:t>
            </a:r>
            <a:r>
              <a:rPr lang="zh-CN" altLang="en-US" sz="2800" b="1" dirty="0"/>
              <a:t>默认不改变输入文件的内容</a:t>
            </a:r>
            <a:r>
              <a:rPr lang="zh-CN" altLang="en-US" sz="2800" dirty="0"/>
              <a:t>，且总是将处理结果输出到标准输出，可以使用输出重定向将 </a:t>
            </a:r>
            <a:r>
              <a:rPr lang="en-US" altLang="zh-CN" sz="2800" dirty="0"/>
              <a:t>sed </a:t>
            </a:r>
            <a:r>
              <a:rPr lang="zh-CN" altLang="en-US" sz="2800" dirty="0"/>
              <a:t>的输出保存到文件中。 </a:t>
            </a:r>
            <a:endParaRPr lang="zh-CN" alt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6867314-F83A-4E01-8662-DD3D36F2541B}"/>
              </a:ext>
            </a:extLst>
          </p:cNvPr>
          <p:cNvPicPr>
            <a:picLocks noChangeAspect="1"/>
          </p:cNvPicPr>
          <p:nvPr/>
        </p:nvPicPr>
        <p:blipFill>
          <a:blip r:embed="rId2"/>
          <a:stretch>
            <a:fillRect/>
          </a:stretch>
        </p:blipFill>
        <p:spPr>
          <a:xfrm>
            <a:off x="-36512" y="5085184"/>
            <a:ext cx="9153904" cy="1598672"/>
          </a:xfrm>
          <a:prstGeom prst="rect">
            <a:avLst/>
          </a:prstGeom>
        </p:spPr>
      </p:pic>
      <p:sp>
        <p:nvSpPr>
          <p:cNvPr id="2" name="标题 1"/>
          <p:cNvSpPr>
            <a:spLocks noGrp="1"/>
          </p:cNvSpPr>
          <p:nvPr>
            <p:ph type="title"/>
          </p:nvPr>
        </p:nvSpPr>
        <p:spPr/>
        <p:txBody>
          <a:bodyPr/>
          <a:lstStyle/>
          <a:p>
            <a:r>
              <a:rPr lang="en-US" altLang="zh-CN" dirty="0"/>
              <a:t>sed </a:t>
            </a:r>
            <a:r>
              <a:rPr lang="zh-CN" altLang="en-US" dirty="0"/>
              <a:t>的工作方式</a:t>
            </a:r>
          </a:p>
        </p:txBody>
      </p:sp>
      <p:sp>
        <p:nvSpPr>
          <p:cNvPr id="3" name="内容占位符 2"/>
          <p:cNvSpPr>
            <a:spLocks noGrp="1"/>
          </p:cNvSpPr>
          <p:nvPr>
            <p:ph idx="1"/>
          </p:nvPr>
        </p:nvSpPr>
        <p:spPr>
          <a:xfrm>
            <a:off x="395536" y="1277020"/>
            <a:ext cx="8551614" cy="4392488"/>
          </a:xfrm>
        </p:spPr>
        <p:txBody>
          <a:bodyPr/>
          <a:lstStyle/>
          <a:p>
            <a:pPr>
              <a:lnSpc>
                <a:spcPct val="90000"/>
              </a:lnSpc>
            </a:pPr>
            <a:r>
              <a:rPr lang="en-US" altLang="zh-CN" dirty="0"/>
              <a:t>sed </a:t>
            </a:r>
            <a:r>
              <a:rPr lang="zh-CN" altLang="en-US" dirty="0"/>
              <a:t>以按顺序逐行的方式工作，过程为： </a:t>
            </a:r>
          </a:p>
          <a:p>
            <a:pPr lvl="1">
              <a:lnSpc>
                <a:spcPct val="120000"/>
              </a:lnSpc>
            </a:pPr>
            <a:r>
              <a:rPr lang="zh-CN" altLang="en-US" dirty="0"/>
              <a:t>从输入读取一行数据存入临时缓冲区，此缓冲区称为</a:t>
            </a:r>
            <a:r>
              <a:rPr lang="zh-CN" altLang="en-US" b="1" dirty="0"/>
              <a:t>模式空间</a:t>
            </a:r>
            <a:r>
              <a:rPr lang="zh-CN" altLang="en-US" dirty="0"/>
              <a:t>（</a:t>
            </a:r>
            <a:r>
              <a:rPr lang="en-US" altLang="zh-CN" dirty="0"/>
              <a:t>pattern space</a:t>
            </a:r>
            <a:r>
              <a:rPr lang="zh-CN" altLang="en-US" dirty="0"/>
              <a:t>）</a:t>
            </a:r>
          </a:p>
          <a:p>
            <a:pPr lvl="1">
              <a:lnSpc>
                <a:spcPct val="120000"/>
              </a:lnSpc>
            </a:pPr>
            <a:r>
              <a:rPr lang="zh-CN" altLang="en-US" dirty="0"/>
              <a:t>按指定的 </a:t>
            </a:r>
            <a:r>
              <a:rPr lang="en-US" altLang="zh-CN" dirty="0"/>
              <a:t>sed </a:t>
            </a:r>
            <a:r>
              <a:rPr lang="zh-CN" altLang="en-US" dirty="0"/>
              <a:t>编辑命令处理缓冲区中的内容</a:t>
            </a:r>
          </a:p>
          <a:p>
            <a:pPr lvl="1">
              <a:lnSpc>
                <a:spcPct val="120000"/>
              </a:lnSpc>
            </a:pPr>
            <a:r>
              <a:rPr lang="zh-CN" altLang="en-US" dirty="0"/>
              <a:t>把模式空间的内容送往屏幕并将这行内容从模式空间中删除</a:t>
            </a:r>
          </a:p>
          <a:p>
            <a:pPr lvl="1">
              <a:lnSpc>
                <a:spcPct val="120000"/>
              </a:lnSpc>
            </a:pPr>
            <a:r>
              <a:rPr lang="zh-CN" altLang="en-US" dirty="0"/>
              <a:t>读取下一行，重复上面的过程直到全部处理结束。</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sed</a:t>
            </a:r>
            <a:r>
              <a:rPr lang="zh-CN" altLang="en-US" dirty="0"/>
              <a:t>命令</a:t>
            </a:r>
          </a:p>
        </p:txBody>
      </p:sp>
      <p:sp>
        <p:nvSpPr>
          <p:cNvPr id="3" name="内容占位符 2"/>
          <p:cNvSpPr>
            <a:spLocks noGrp="1"/>
          </p:cNvSpPr>
          <p:nvPr>
            <p:ph idx="1"/>
          </p:nvPr>
        </p:nvSpPr>
        <p:spPr>
          <a:xfrm>
            <a:off x="251520" y="1340768"/>
            <a:ext cx="8784976" cy="5256584"/>
          </a:xfrm>
        </p:spPr>
        <p:txBody>
          <a:bodyPr/>
          <a:lstStyle/>
          <a:p>
            <a:r>
              <a:rPr lang="zh-CN" altLang="en-US" sz="2800" dirty="0"/>
              <a:t>格式</a:t>
            </a:r>
            <a:endParaRPr lang="en-US" altLang="zh-CN" sz="2800" dirty="0"/>
          </a:p>
          <a:p>
            <a:pPr lvl="1">
              <a:buNone/>
            </a:pPr>
            <a:r>
              <a:rPr lang="en-US" altLang="zh-CN" sz="2200" dirty="0">
                <a:solidFill>
                  <a:schemeClr val="accent6">
                    <a:lumMod val="75000"/>
                  </a:schemeClr>
                </a:solidFill>
              </a:rPr>
              <a:t>sed [</a:t>
            </a:r>
            <a:r>
              <a:rPr lang="zh-CN" altLang="en-US" sz="2200" dirty="0">
                <a:solidFill>
                  <a:schemeClr val="accent6">
                    <a:lumMod val="75000"/>
                  </a:schemeClr>
                </a:solidFill>
              </a:rPr>
              <a:t>选项</a:t>
            </a:r>
            <a:r>
              <a:rPr lang="en-US" altLang="zh-CN" sz="2200" dirty="0">
                <a:solidFill>
                  <a:schemeClr val="accent6">
                    <a:lumMod val="75000"/>
                  </a:schemeClr>
                </a:solidFill>
              </a:rPr>
              <a:t>] [-e] cmd1 [[-e cmd2] ... [-e </a:t>
            </a:r>
            <a:r>
              <a:rPr lang="en-US" altLang="zh-CN" sz="2200" dirty="0" err="1">
                <a:solidFill>
                  <a:schemeClr val="accent6">
                    <a:lumMod val="75000"/>
                  </a:schemeClr>
                </a:solidFill>
              </a:rPr>
              <a:t>cmdn</a:t>
            </a:r>
            <a:r>
              <a:rPr lang="en-US" altLang="zh-CN" sz="2200" dirty="0">
                <a:solidFill>
                  <a:schemeClr val="accent6">
                    <a:lumMod val="75000"/>
                  </a:schemeClr>
                </a:solidFill>
              </a:rPr>
              <a:t>]]</a:t>
            </a:r>
          </a:p>
          <a:p>
            <a:pPr lvl="1">
              <a:buNone/>
            </a:pPr>
            <a:r>
              <a:rPr lang="en-US" altLang="zh-CN" sz="2200" dirty="0">
                <a:solidFill>
                  <a:schemeClr val="accent6">
                    <a:lumMod val="75000"/>
                  </a:schemeClr>
                </a:solidFill>
              </a:rPr>
              <a:t>[input-file]...</a:t>
            </a:r>
          </a:p>
          <a:p>
            <a:r>
              <a:rPr lang="zh-CN" altLang="en-US" sz="2800" dirty="0"/>
              <a:t>说明</a:t>
            </a:r>
            <a:endParaRPr lang="en-US" altLang="zh-CN" sz="2800" dirty="0"/>
          </a:p>
          <a:p>
            <a:pPr lvl="1"/>
            <a:r>
              <a:rPr lang="zh-CN" altLang="en-US" sz="2200" dirty="0"/>
              <a:t>在命令行上执行</a:t>
            </a:r>
            <a:r>
              <a:rPr lang="en-US" altLang="zh-CN" sz="2200" dirty="0"/>
              <a:t>sed</a:t>
            </a:r>
            <a:r>
              <a:rPr lang="zh-CN" altLang="en-US" sz="2200" dirty="0"/>
              <a:t>编辑命令。可以指定多个编辑命令，每个编辑命令前都要使用 </a:t>
            </a:r>
            <a:r>
              <a:rPr lang="en-US" altLang="zh-CN" sz="2200" dirty="0"/>
              <a:t>-e </a:t>
            </a:r>
            <a:r>
              <a:rPr lang="zh-CN" altLang="en-US" sz="2200" dirty="0"/>
              <a:t>参数，</a:t>
            </a:r>
            <a:r>
              <a:rPr lang="en-US" altLang="zh-CN" sz="2200" dirty="0"/>
              <a:t>sed </a:t>
            </a:r>
            <a:r>
              <a:rPr lang="zh-CN" altLang="en-US" sz="2200" dirty="0"/>
              <a:t>将对这些编辑命令依次进行处理。若只有一个编辑命令时，</a:t>
            </a:r>
            <a:r>
              <a:rPr lang="en-US" altLang="zh-CN" sz="2200" dirty="0"/>
              <a:t>-e </a:t>
            </a:r>
            <a:r>
              <a:rPr lang="zh-CN" altLang="en-US" sz="2200" dirty="0"/>
              <a:t>可以省略。</a:t>
            </a:r>
            <a:endParaRPr lang="en-US" altLang="zh-CN" sz="2200" dirty="0"/>
          </a:p>
          <a:p>
            <a:pPr lvl="1"/>
            <a:r>
              <a:rPr lang="zh-CN" altLang="en-US" sz="2200" dirty="0"/>
              <a:t>每个</a:t>
            </a:r>
            <a:r>
              <a:rPr lang="en-US" altLang="zh-CN" sz="2200" dirty="0"/>
              <a:t>sed</a:t>
            </a:r>
            <a:r>
              <a:rPr lang="zh-CN" altLang="en-US" sz="2200" dirty="0"/>
              <a:t>的编辑命令</a:t>
            </a:r>
            <a:r>
              <a:rPr lang="en-US" altLang="zh-CN" sz="2200" dirty="0" err="1"/>
              <a:t>cmdX</a:t>
            </a:r>
            <a:r>
              <a:rPr lang="zh-CN" altLang="en-US" sz="2200" dirty="0"/>
              <a:t>均应使用单引号括起来。</a:t>
            </a:r>
            <a:endParaRPr lang="en-US" altLang="zh-CN" sz="2200" dirty="0"/>
          </a:p>
          <a:p>
            <a:pPr lvl="1"/>
            <a:r>
              <a:rPr lang="en-US" altLang="zh-CN" sz="2200" dirty="0"/>
              <a:t>input-file</a:t>
            </a:r>
            <a:r>
              <a:rPr lang="zh-CN" altLang="en-US" sz="2200" dirty="0"/>
              <a:t>：</a:t>
            </a:r>
            <a:r>
              <a:rPr lang="en-US" altLang="zh-CN" sz="2200" dirty="0"/>
              <a:t>sed </a:t>
            </a:r>
            <a:r>
              <a:rPr lang="zh-CN" altLang="en-US" sz="2200" dirty="0"/>
              <a:t>处理的文件列表，若省略，</a:t>
            </a:r>
            <a:r>
              <a:rPr lang="en-US" altLang="zh-CN" sz="2200" dirty="0"/>
              <a:t>sed </a:t>
            </a:r>
            <a:r>
              <a:rPr lang="zh-CN" altLang="en-US" sz="2200" dirty="0"/>
              <a:t>将从标准输入中读取输入，也可以从输入重定向或管道获得输入。</a:t>
            </a:r>
            <a:endParaRPr lang="en-US" altLang="zh-CN" sz="2200" dirty="0"/>
          </a:p>
          <a:p>
            <a:r>
              <a:rPr lang="zh-CN" altLang="en-US" sz="2800" dirty="0"/>
              <a:t>选项</a:t>
            </a:r>
            <a:endParaRPr lang="en-US" altLang="zh-CN" sz="2800" dirty="0"/>
          </a:p>
          <a:p>
            <a:pPr lvl="1"/>
            <a:r>
              <a:rPr lang="en-US" altLang="zh-CN" sz="2200" dirty="0"/>
              <a:t>-r</a:t>
            </a:r>
            <a:r>
              <a:rPr lang="zh-CN" altLang="en-US" sz="2200" dirty="0"/>
              <a:t>：使用扩展正则表达式进行模式匹配</a:t>
            </a:r>
            <a:endParaRPr lang="en-US" altLang="zh-CN" sz="2200" dirty="0"/>
          </a:p>
          <a:p>
            <a:pPr lvl="1"/>
            <a:r>
              <a:rPr lang="en-US" altLang="zh-CN" sz="2200" dirty="0"/>
              <a:t>-</a:t>
            </a:r>
            <a:r>
              <a:rPr lang="en-US" altLang="zh-CN" sz="2200" dirty="0" err="1"/>
              <a:t>i</a:t>
            </a:r>
            <a:r>
              <a:rPr lang="zh-CN" altLang="en-US" sz="2200" dirty="0"/>
              <a:t>：直接对输入文件进行</a:t>
            </a:r>
            <a:r>
              <a:rPr lang="en-US" altLang="zh-CN" sz="2200" dirty="0"/>
              <a:t>sed</a:t>
            </a:r>
            <a:r>
              <a:rPr lang="zh-CN" altLang="en-US" sz="2200" dirty="0"/>
              <a:t>的命令操作</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六 命令基本格式</a:t>
            </a:r>
            <a:r>
              <a:rPr lang="en-US" altLang="zh-CN" b="1" dirty="0"/>
              <a:t>—</a:t>
            </a:r>
            <a:r>
              <a:rPr lang="zh-CN" altLang="en-US" b="1" dirty="0"/>
              <a:t>常用命令</a:t>
            </a:r>
          </a:p>
        </p:txBody>
      </p:sp>
      <p:graphicFrame>
        <p:nvGraphicFramePr>
          <p:cNvPr id="7" name="Group 342"/>
          <p:cNvGraphicFramePr>
            <a:graphicFrameLocks noGrp="1"/>
          </p:cNvGraphicFramePr>
          <p:nvPr>
            <p:ph idx="1"/>
            <p:extLst>
              <p:ext uri="{D42A27DB-BD31-4B8C-83A1-F6EECF244321}">
                <p14:modId xmlns:p14="http://schemas.microsoft.com/office/powerpoint/2010/main" val="2632645379"/>
              </p:ext>
            </p:extLst>
          </p:nvPr>
        </p:nvGraphicFramePr>
        <p:xfrm>
          <a:off x="683568" y="1772816"/>
          <a:ext cx="8028892" cy="4517402"/>
        </p:xfrm>
        <a:graphic>
          <a:graphicData uri="http://schemas.openxmlformats.org/drawingml/2006/table">
            <a:tbl>
              <a:tblPr>
                <a:tableStyleId>{35758FB7-9AC5-4552-8A53-C91805E547FA}</a:tableStyleId>
              </a:tblPr>
              <a:tblGrid>
                <a:gridCol w="1186880">
                  <a:extLst>
                    <a:ext uri="{9D8B030D-6E8A-4147-A177-3AD203B41FA5}">
                      <a16:colId xmlns:a16="http://schemas.microsoft.com/office/drawing/2014/main" val="20000"/>
                    </a:ext>
                  </a:extLst>
                </a:gridCol>
                <a:gridCol w="2234126">
                  <a:extLst>
                    <a:ext uri="{9D8B030D-6E8A-4147-A177-3AD203B41FA5}">
                      <a16:colId xmlns:a16="http://schemas.microsoft.com/office/drawing/2014/main" val="20001"/>
                    </a:ext>
                  </a:extLst>
                </a:gridCol>
                <a:gridCol w="1675595">
                  <a:extLst>
                    <a:ext uri="{9D8B030D-6E8A-4147-A177-3AD203B41FA5}">
                      <a16:colId xmlns:a16="http://schemas.microsoft.com/office/drawing/2014/main" val="20002"/>
                    </a:ext>
                  </a:extLst>
                </a:gridCol>
                <a:gridCol w="2932291">
                  <a:extLst>
                    <a:ext uri="{9D8B030D-6E8A-4147-A177-3AD203B41FA5}">
                      <a16:colId xmlns:a16="http://schemas.microsoft.com/office/drawing/2014/main" val="20003"/>
                    </a:ext>
                  </a:extLst>
                </a:gridCol>
              </a:tblGrid>
              <a:tr h="4386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effectLst/>
                        </a:rPr>
                        <a:t>cat</a:t>
                      </a:r>
                      <a:endParaRPr kumimoji="1" lang="en-US" altLang="zh-CN" sz="2400" b="1" i="0" u="none" strike="noStrike" cap="none" normalizeH="0" baseline="0" dirty="0">
                        <a:ln>
                          <a:noFill/>
                        </a:ln>
                        <a:solidFill>
                          <a:srgbClr val="0000CC"/>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查看文件内容</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effectLst/>
                        </a:rPr>
                        <a:t>more/less</a:t>
                      </a:r>
                      <a:endParaRPr kumimoji="1" lang="zh-CN" altLang="en-US" sz="2400" b="1" i="0" u="none" strike="noStrike" cap="none" normalizeH="0" baseline="0" dirty="0">
                        <a:ln>
                          <a:noFill/>
                        </a:ln>
                        <a:solidFill>
                          <a:srgbClr val="0000CC"/>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查看文件内容</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86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solidFill>
                            <a:srgbClr val="FF0000"/>
                          </a:solidFill>
                          <a:effectLst/>
                        </a:rPr>
                        <a:t>cd</a:t>
                      </a:r>
                      <a:endParaRPr kumimoji="1" lang="en-US" altLang="zh-CN" sz="2400" b="1" i="0" u="none" strike="noStrike" cap="none" normalizeH="0" baseline="0" dirty="0">
                        <a:ln>
                          <a:noFill/>
                        </a:ln>
                        <a:solidFill>
                          <a:srgbClr val="FF00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切换工作目录</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effectLst/>
                        </a:rPr>
                        <a:t>touch</a:t>
                      </a:r>
                      <a:endParaRPr kumimoji="1" lang="zh-CN" altLang="en-US" sz="2400" b="1" i="0" u="none" strike="noStrike" cap="none" normalizeH="0" baseline="0" dirty="0">
                        <a:ln>
                          <a:noFill/>
                        </a:ln>
                        <a:solidFill>
                          <a:srgbClr val="9933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改变文件的时间属性</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375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err="1">
                          <a:ln>
                            <a:noFill/>
                          </a:ln>
                          <a:solidFill>
                            <a:srgbClr val="FF0000"/>
                          </a:solidFill>
                          <a:effectLst/>
                        </a:rPr>
                        <a:t>chown</a:t>
                      </a:r>
                      <a:endParaRPr kumimoji="1" lang="zh-CN" altLang="en-US" sz="2400" b="1" i="0" u="none" strike="noStrike" cap="none" normalizeH="0" baseline="0" dirty="0">
                        <a:ln>
                          <a:noFill/>
                        </a:ln>
                        <a:solidFill>
                          <a:srgbClr val="FF00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改变文件属权</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solidFill>
                            <a:srgbClr val="FF0000"/>
                          </a:solidFill>
                          <a:effectLst/>
                        </a:rPr>
                        <a:t>mv</a:t>
                      </a:r>
                      <a:endParaRPr kumimoji="1" lang="zh-CN" altLang="en-US" sz="2400" b="1" i="0" u="none" strike="noStrike" cap="none" normalizeH="0" baseline="0" dirty="0">
                        <a:ln>
                          <a:noFill/>
                        </a:ln>
                        <a:solidFill>
                          <a:srgbClr val="FF00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改名或移动文件</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562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kern="1200" cap="none" normalizeH="0" baseline="0" dirty="0" err="1">
                          <a:ln>
                            <a:noFill/>
                          </a:ln>
                          <a:solidFill>
                            <a:srgbClr val="FF0000"/>
                          </a:solidFill>
                          <a:effectLst/>
                          <a:latin typeface="+mn-lt"/>
                          <a:ea typeface="+mn-ea"/>
                          <a:cs typeface="+mn-cs"/>
                        </a:rPr>
                        <a:t>chmod</a:t>
                      </a:r>
                      <a:endParaRPr kumimoji="1" lang="zh-CN" altLang="en-US" sz="2400" u="none" strike="noStrike" kern="1200" cap="none" normalizeH="0" baseline="0" dirty="0">
                        <a:ln>
                          <a:noFill/>
                        </a:ln>
                        <a:solidFill>
                          <a:srgbClr val="FF0000"/>
                        </a:solidFill>
                        <a:effectLst/>
                        <a:latin typeface="+mn-lt"/>
                        <a:ea typeface="+mn-ea"/>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kern="1200" cap="none" normalizeH="0" baseline="0" dirty="0">
                          <a:ln>
                            <a:noFill/>
                          </a:ln>
                          <a:solidFill>
                            <a:schemeClr val="dk1"/>
                          </a:solidFill>
                          <a:effectLst/>
                          <a:latin typeface="+mn-lt"/>
                          <a:ea typeface="+mn-ea"/>
                          <a:cs typeface="+mn-cs"/>
                        </a:rPr>
                        <a:t>改变文件权限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err="1">
                          <a:ln>
                            <a:noFill/>
                          </a:ln>
                          <a:solidFill>
                            <a:srgbClr val="FF0000"/>
                          </a:solidFill>
                          <a:effectLst/>
                        </a:rPr>
                        <a:t>pwd</a:t>
                      </a:r>
                      <a:endParaRPr kumimoji="1" lang="zh-CN" altLang="en-US" sz="2400" b="1" i="0" u="none" strike="noStrike" cap="none" normalizeH="0" baseline="0" dirty="0">
                        <a:ln>
                          <a:noFill/>
                        </a:ln>
                        <a:solidFill>
                          <a:srgbClr val="FF00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显示当前所在的目录</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904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solidFill>
                            <a:srgbClr val="FF0000"/>
                          </a:solidFill>
                          <a:effectLst/>
                        </a:rPr>
                        <a:t>clear</a:t>
                      </a:r>
                      <a:endParaRPr kumimoji="1" lang="en-US" altLang="zh-CN" sz="2400" b="1" i="0" u="none" strike="noStrike" cap="none" normalizeH="0" baseline="0" dirty="0">
                        <a:ln>
                          <a:noFill/>
                        </a:ln>
                        <a:solidFill>
                          <a:srgbClr val="FF00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清除屏幕</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err="1">
                          <a:ln>
                            <a:noFill/>
                          </a:ln>
                          <a:solidFill>
                            <a:srgbClr val="FF0000"/>
                          </a:solidFill>
                          <a:effectLst/>
                        </a:rPr>
                        <a:t>rm</a:t>
                      </a:r>
                      <a:endParaRPr kumimoji="1" lang="zh-CN" altLang="en-US" sz="2400" b="1" i="0" u="none" strike="noStrike" cap="none" normalizeH="0" baseline="0" dirty="0">
                        <a:ln>
                          <a:noFill/>
                        </a:ln>
                        <a:solidFill>
                          <a:srgbClr val="FF00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删除文件或目录</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904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solidFill>
                            <a:srgbClr val="FF0000"/>
                          </a:solidFill>
                          <a:effectLst/>
                        </a:rPr>
                        <a:t>cp</a:t>
                      </a:r>
                      <a:endParaRPr kumimoji="1" lang="zh-CN" altLang="en-US" sz="2400" b="1" i="0" u="none" strike="noStrike" cap="none" normalizeH="0" baseline="0" dirty="0">
                        <a:ln>
                          <a:noFill/>
                        </a:ln>
                        <a:solidFill>
                          <a:srgbClr val="FF00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拷贝文件</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kern="1200" cap="none" normalizeH="0" baseline="0" dirty="0">
                          <a:ln>
                            <a:noFill/>
                          </a:ln>
                          <a:solidFill>
                            <a:srgbClr val="FF0000"/>
                          </a:solidFill>
                          <a:effectLst/>
                          <a:latin typeface="+mn-lt"/>
                          <a:ea typeface="+mn-ea"/>
                          <a:cs typeface="+mn-cs"/>
                        </a:rPr>
                        <a:t>find</a:t>
                      </a:r>
                      <a:endParaRPr kumimoji="1" lang="zh-CN" altLang="en-US" sz="2400" u="none" strike="noStrike" kern="1200" cap="none" normalizeH="0" baseline="0" dirty="0">
                        <a:ln>
                          <a:noFill/>
                        </a:ln>
                        <a:solidFill>
                          <a:srgbClr val="FF0000"/>
                        </a:solidFill>
                        <a:effectLst/>
                        <a:latin typeface="+mn-lt"/>
                        <a:ea typeface="+mn-ea"/>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kern="1200" cap="none" normalizeH="0" baseline="0" dirty="0">
                          <a:ln>
                            <a:noFill/>
                          </a:ln>
                          <a:solidFill>
                            <a:schemeClr val="dk1"/>
                          </a:solidFill>
                          <a:effectLst/>
                          <a:latin typeface="+mn-lt"/>
                          <a:ea typeface="+mn-ea"/>
                          <a:cs typeface="+mn-cs"/>
                        </a:rPr>
                        <a:t>查找文件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904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a:ln>
                            <a:noFill/>
                          </a:ln>
                          <a:effectLst/>
                        </a:rPr>
                        <a:t>ln</a:t>
                      </a:r>
                      <a:endParaRPr kumimoji="1" lang="zh-CN" altLang="en-US" sz="2400" b="1" i="0" u="none" strike="noStrike" cap="none" normalizeH="0" baseline="0">
                        <a:ln>
                          <a:noFill/>
                        </a:ln>
                        <a:solidFill>
                          <a:srgbClr val="0000CC"/>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a:ln>
                            <a:noFill/>
                          </a:ln>
                          <a:effectLst/>
                        </a:rPr>
                        <a:t>创建文件链接</a:t>
                      </a:r>
                      <a:endParaRPr kumimoji="1" lang="zh-CN" altLang="en-US" sz="2400" b="0" i="0" u="none" strike="noStrike" cap="none" normalizeH="0" baseline="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effectLst/>
                        </a:rPr>
                        <a:t>which</a:t>
                      </a:r>
                      <a:endParaRPr kumimoji="1" lang="zh-CN" altLang="en-US" sz="2400" b="1" i="0" u="none" strike="noStrike" cap="none" normalizeH="0" baseline="0" dirty="0">
                        <a:ln>
                          <a:noFill/>
                        </a:ln>
                        <a:solidFill>
                          <a:srgbClr val="9933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寻找命令</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904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solidFill>
                            <a:srgbClr val="FF0000"/>
                          </a:solidFill>
                          <a:effectLst/>
                        </a:rPr>
                        <a:t>ls</a:t>
                      </a:r>
                      <a:endParaRPr kumimoji="1" lang="zh-CN" altLang="en-US" sz="2400" b="1" i="0" u="none" strike="noStrike" cap="none" normalizeH="0" baseline="0" dirty="0">
                        <a:ln>
                          <a:noFill/>
                        </a:ln>
                        <a:solidFill>
                          <a:srgbClr val="FF00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a:ln>
                            <a:noFill/>
                          </a:ln>
                          <a:effectLst/>
                        </a:rPr>
                        <a:t>显示目录内容</a:t>
                      </a:r>
                      <a:endParaRPr kumimoji="1" lang="zh-CN" altLang="en-US" sz="2400" b="0" i="0" u="none" strike="noStrike" cap="none" normalizeH="0" baseline="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solidFill>
                            <a:srgbClr val="FF0000"/>
                          </a:solidFill>
                          <a:effectLst/>
                        </a:rPr>
                        <a:t>tar</a:t>
                      </a:r>
                      <a:endParaRPr kumimoji="1" lang="zh-CN" altLang="en-US" sz="2400" b="1" i="0" u="none" strike="noStrike" cap="none" normalizeH="0" baseline="0" dirty="0">
                        <a:ln>
                          <a:noFill/>
                        </a:ln>
                        <a:solidFill>
                          <a:srgbClr val="FF00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文件打包</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85980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solidFill>
                            <a:srgbClr val="FF0000"/>
                          </a:solidFill>
                          <a:effectLst/>
                        </a:rPr>
                        <a:t>mkdir</a:t>
                      </a:r>
                      <a:br>
                        <a:rPr kumimoji="1" lang="en-US" altLang="zh-CN" sz="2400" u="none" strike="noStrike" cap="none" normalizeH="0" baseline="0" dirty="0">
                          <a:ln>
                            <a:noFill/>
                          </a:ln>
                          <a:solidFill>
                            <a:srgbClr val="FF0000"/>
                          </a:solidFill>
                          <a:effectLst/>
                        </a:rPr>
                      </a:br>
                      <a:r>
                        <a:rPr kumimoji="1" lang="en-US" altLang="zh-CN" sz="2400" u="none" strike="noStrike" cap="none" normalizeH="0" baseline="0" dirty="0" err="1">
                          <a:ln>
                            <a:noFill/>
                          </a:ln>
                          <a:solidFill>
                            <a:srgbClr val="FF0000"/>
                          </a:solidFill>
                          <a:effectLst/>
                        </a:rPr>
                        <a:t>rmdir</a:t>
                      </a:r>
                      <a:endParaRPr kumimoji="1" lang="zh-CN" altLang="en-US" sz="2400" b="1" i="0" u="none" strike="noStrike" cap="none" normalizeH="0" baseline="0" dirty="0">
                        <a:ln>
                          <a:noFill/>
                        </a:ln>
                        <a:solidFill>
                          <a:srgbClr val="FF00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创建/删除目录</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solidFill>
                            <a:srgbClr val="FF0000"/>
                          </a:solidFill>
                          <a:effectLst/>
                        </a:rPr>
                        <a:t>[g]zip/unzip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文件压缩和解压</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sed</a:t>
            </a:r>
            <a:r>
              <a:rPr lang="zh-CN" altLang="en-US" dirty="0"/>
              <a:t>命令</a:t>
            </a:r>
          </a:p>
        </p:txBody>
      </p:sp>
      <p:sp>
        <p:nvSpPr>
          <p:cNvPr id="3" name="内容占位符 2"/>
          <p:cNvSpPr>
            <a:spLocks noGrp="1"/>
          </p:cNvSpPr>
          <p:nvPr>
            <p:ph idx="1"/>
          </p:nvPr>
        </p:nvSpPr>
        <p:spPr>
          <a:xfrm>
            <a:off x="457200" y="1484784"/>
            <a:ext cx="8229600" cy="4646141"/>
          </a:xfrm>
        </p:spPr>
        <p:txBody>
          <a:bodyPr/>
          <a:lstStyle/>
          <a:p>
            <a:r>
              <a:rPr lang="zh-CN" altLang="en-US" sz="2800" dirty="0"/>
              <a:t>格式</a:t>
            </a:r>
            <a:endParaRPr lang="en-US" altLang="zh-CN" sz="2800" dirty="0"/>
          </a:p>
          <a:p>
            <a:pPr lvl="1">
              <a:buNone/>
            </a:pPr>
            <a:r>
              <a:rPr lang="en-US" altLang="zh-CN" sz="2200" dirty="0">
                <a:solidFill>
                  <a:schemeClr val="accent6">
                    <a:lumMod val="75000"/>
                  </a:schemeClr>
                </a:solidFill>
              </a:rPr>
              <a:t>sed [</a:t>
            </a:r>
            <a:r>
              <a:rPr lang="zh-CN" altLang="en-US" sz="2200" dirty="0">
                <a:solidFill>
                  <a:schemeClr val="accent6">
                    <a:lumMod val="75000"/>
                  </a:schemeClr>
                </a:solidFill>
              </a:rPr>
              <a:t>选项</a:t>
            </a:r>
            <a:r>
              <a:rPr lang="en-US" altLang="zh-CN" sz="2200" dirty="0">
                <a:solidFill>
                  <a:schemeClr val="accent6">
                    <a:lumMod val="75000"/>
                  </a:schemeClr>
                </a:solidFill>
              </a:rPr>
              <a:t>] [-e] cmd1 [[-e cmd2] ... [-e </a:t>
            </a:r>
            <a:r>
              <a:rPr lang="en-US" altLang="zh-CN" sz="2200" dirty="0" err="1">
                <a:solidFill>
                  <a:schemeClr val="accent6">
                    <a:lumMod val="75000"/>
                  </a:schemeClr>
                </a:solidFill>
              </a:rPr>
              <a:t>cmdn</a:t>
            </a:r>
            <a:r>
              <a:rPr lang="en-US" altLang="zh-CN" sz="2200" dirty="0">
                <a:solidFill>
                  <a:schemeClr val="accent6">
                    <a:lumMod val="75000"/>
                  </a:schemeClr>
                </a:solidFill>
              </a:rPr>
              <a:t>]]</a:t>
            </a:r>
          </a:p>
          <a:p>
            <a:pPr lvl="1">
              <a:buNone/>
            </a:pPr>
            <a:r>
              <a:rPr lang="en-US" altLang="zh-CN" sz="2200" dirty="0">
                <a:solidFill>
                  <a:schemeClr val="accent6">
                    <a:lumMod val="75000"/>
                  </a:schemeClr>
                </a:solidFill>
              </a:rPr>
              <a:t>[input-file]...</a:t>
            </a:r>
          </a:p>
          <a:p>
            <a:r>
              <a:rPr lang="zh-CN" altLang="en-US" sz="2800" dirty="0"/>
              <a:t>说明</a:t>
            </a:r>
            <a:endParaRPr lang="en-US" altLang="zh-CN" sz="2800" dirty="0"/>
          </a:p>
          <a:p>
            <a:pPr lvl="1"/>
            <a:r>
              <a:rPr lang="zh-CN" altLang="en-US" sz="2200" dirty="0"/>
              <a:t>在命令行上执行</a:t>
            </a:r>
            <a:r>
              <a:rPr lang="en-US" altLang="zh-CN" sz="2200" dirty="0"/>
              <a:t>sed</a:t>
            </a:r>
            <a:r>
              <a:rPr lang="zh-CN" altLang="en-US" sz="2200" dirty="0"/>
              <a:t>编辑命令。可以指定多个编辑命令，每个编辑命令前都要使用 </a:t>
            </a:r>
            <a:r>
              <a:rPr lang="en-US" altLang="zh-CN" sz="2200" dirty="0"/>
              <a:t>-e </a:t>
            </a:r>
            <a:r>
              <a:rPr lang="zh-CN" altLang="en-US" sz="2200" dirty="0"/>
              <a:t>参数，</a:t>
            </a:r>
            <a:r>
              <a:rPr lang="en-US" altLang="zh-CN" sz="2200" dirty="0"/>
              <a:t>sed </a:t>
            </a:r>
            <a:r>
              <a:rPr lang="zh-CN" altLang="en-US" sz="2200" dirty="0"/>
              <a:t>将对这些编辑命令依次进行处理。若只有一个编辑命令时，</a:t>
            </a:r>
            <a:r>
              <a:rPr lang="en-US" altLang="zh-CN" sz="2200" dirty="0"/>
              <a:t>-e </a:t>
            </a:r>
            <a:r>
              <a:rPr lang="zh-CN" altLang="en-US" sz="2200" dirty="0"/>
              <a:t>可以省略。</a:t>
            </a:r>
            <a:endParaRPr lang="en-US" altLang="zh-CN" sz="2200" dirty="0"/>
          </a:p>
          <a:p>
            <a:pPr lvl="1"/>
            <a:r>
              <a:rPr lang="zh-CN" altLang="en-US" sz="2200" dirty="0"/>
              <a:t>每个</a:t>
            </a:r>
            <a:r>
              <a:rPr lang="en-US" altLang="zh-CN" sz="2200" dirty="0"/>
              <a:t>sed</a:t>
            </a:r>
            <a:r>
              <a:rPr lang="zh-CN" altLang="en-US" sz="2200" dirty="0"/>
              <a:t>的编辑命令</a:t>
            </a:r>
            <a:r>
              <a:rPr lang="en-US" altLang="zh-CN" sz="2200" dirty="0" err="1"/>
              <a:t>cmdX</a:t>
            </a:r>
            <a:r>
              <a:rPr lang="zh-CN" altLang="en-US" sz="2200" dirty="0"/>
              <a:t>均应使用单引号括起来。</a:t>
            </a:r>
            <a:endParaRPr lang="en-US" altLang="zh-CN" sz="2200" dirty="0"/>
          </a:p>
          <a:p>
            <a:pPr lvl="1"/>
            <a:r>
              <a:rPr lang="en-US" altLang="zh-CN" sz="2200" dirty="0"/>
              <a:t>input-file</a:t>
            </a:r>
            <a:r>
              <a:rPr lang="zh-CN" altLang="en-US" sz="2200" dirty="0"/>
              <a:t>：</a:t>
            </a:r>
            <a:r>
              <a:rPr lang="en-US" altLang="zh-CN" sz="2200" dirty="0"/>
              <a:t>sed </a:t>
            </a:r>
            <a:r>
              <a:rPr lang="zh-CN" altLang="en-US" sz="2200" dirty="0"/>
              <a:t>处理的文件列表，若省略，</a:t>
            </a:r>
            <a:r>
              <a:rPr lang="en-US" altLang="zh-CN" sz="2200" dirty="0"/>
              <a:t>sed </a:t>
            </a:r>
            <a:r>
              <a:rPr lang="zh-CN" altLang="en-US" sz="2200" dirty="0"/>
              <a:t>将从标准输入中读取输入，也可以从输入重定向或管道获得输入。</a:t>
            </a:r>
            <a:endParaRPr lang="en-US" altLang="zh-CN" sz="2200" dirty="0"/>
          </a:p>
          <a:p>
            <a:r>
              <a:rPr lang="zh-CN" altLang="en-US" sz="2800" dirty="0"/>
              <a:t>选项</a:t>
            </a:r>
            <a:endParaRPr lang="en-US" altLang="zh-CN" sz="2800" dirty="0"/>
          </a:p>
          <a:p>
            <a:pPr lvl="1"/>
            <a:r>
              <a:rPr lang="en-US" altLang="zh-CN" sz="2200" dirty="0"/>
              <a:t>-r</a:t>
            </a:r>
            <a:r>
              <a:rPr lang="zh-CN" altLang="en-US" sz="2200" dirty="0"/>
              <a:t>：使用扩展正则表达式进行模式匹配</a:t>
            </a:r>
            <a:endParaRPr lang="en-US" altLang="zh-CN" sz="2200" dirty="0"/>
          </a:p>
          <a:p>
            <a:pPr lvl="1"/>
            <a:r>
              <a:rPr lang="en-US" altLang="zh-CN" sz="2200" dirty="0"/>
              <a:t>-</a:t>
            </a:r>
            <a:r>
              <a:rPr lang="en-US" altLang="zh-CN" sz="2200" dirty="0" err="1"/>
              <a:t>i</a:t>
            </a:r>
            <a:r>
              <a:rPr lang="zh-CN" altLang="en-US" sz="2200" dirty="0"/>
              <a:t>：直接对输入文件进行</a:t>
            </a:r>
            <a:r>
              <a:rPr lang="en-US" altLang="zh-CN" sz="2200" dirty="0"/>
              <a:t>sed</a:t>
            </a:r>
            <a:r>
              <a:rPr lang="zh-CN" altLang="en-US" sz="2200" dirty="0"/>
              <a:t>的命令操作</a:t>
            </a:r>
          </a:p>
        </p:txBody>
      </p:sp>
    </p:spTree>
    <p:extLst>
      <p:ext uri="{BB962C8B-B14F-4D97-AF65-F5344CB8AC3E}">
        <p14:creationId xmlns:p14="http://schemas.microsoft.com/office/powerpoint/2010/main" val="7563170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sed</a:t>
            </a:r>
            <a:r>
              <a:rPr lang="zh-CN" altLang="en-US" dirty="0"/>
              <a:t>命令选项</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848046188"/>
              </p:ext>
            </p:extLst>
          </p:nvPr>
        </p:nvGraphicFramePr>
        <p:xfrm>
          <a:off x="395536" y="1844824"/>
          <a:ext cx="8551614" cy="4206240"/>
        </p:xfrm>
        <a:graphic>
          <a:graphicData uri="http://schemas.openxmlformats.org/drawingml/2006/table">
            <a:tbl>
              <a:tblPr firstRow="1" bandRow="1">
                <a:tableStyleId>{21E4AEA4-8DFA-4A89-87EB-49C32662AFE0}</a:tableStyleId>
              </a:tblPr>
              <a:tblGrid>
                <a:gridCol w="972731">
                  <a:extLst>
                    <a:ext uri="{9D8B030D-6E8A-4147-A177-3AD203B41FA5}">
                      <a16:colId xmlns:a16="http://schemas.microsoft.com/office/drawing/2014/main" val="20000"/>
                    </a:ext>
                  </a:extLst>
                </a:gridCol>
                <a:gridCol w="7578883">
                  <a:extLst>
                    <a:ext uri="{9D8B030D-6E8A-4147-A177-3AD203B41FA5}">
                      <a16:colId xmlns:a16="http://schemas.microsoft.com/office/drawing/2014/main" val="20001"/>
                    </a:ext>
                  </a:extLst>
                </a:gridCol>
              </a:tblGrid>
              <a:tr h="154817">
                <a:tc>
                  <a:txBody>
                    <a:bodyPr/>
                    <a:lstStyle/>
                    <a:p>
                      <a:r>
                        <a:rPr lang="zh-CN" altLang="en-US" sz="2400" dirty="0">
                          <a:solidFill>
                            <a:srgbClr val="C00000"/>
                          </a:solidFill>
                        </a:rPr>
                        <a:t>选项</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400" dirty="0">
                          <a:solidFill>
                            <a:srgbClr val="FF0000"/>
                          </a:solidFill>
                        </a:rPr>
                        <a:t>-n </a:t>
                      </a:r>
                      <a:endParaRPr lang="zh-CN" altLang="en-US" sz="2400" dirty="0">
                        <a:solidFill>
                          <a:srgbClr val="FF0000"/>
                        </a:solidFill>
                      </a:endParaRPr>
                    </a:p>
                  </a:txBody>
                  <a:tcPr/>
                </a:tc>
                <a:tc>
                  <a:txBody>
                    <a:bodyPr/>
                    <a:lstStyle/>
                    <a:p>
                      <a:r>
                        <a:rPr lang="zh-CN" altLang="en-US" sz="2400" dirty="0"/>
                        <a:t>使用安静模式，在一般 </a:t>
                      </a:r>
                      <a:r>
                        <a:rPr lang="en-US" altLang="zh-CN" sz="2400" dirty="0"/>
                        <a:t>sed </a:t>
                      </a:r>
                      <a:r>
                        <a:rPr lang="zh-CN" altLang="en-US" sz="2400" dirty="0"/>
                        <a:t>的用法中，所有来自标准输入的数据列出到屏幕上； </a:t>
                      </a:r>
                      <a:r>
                        <a:rPr lang="en-US" altLang="zh-CN" sz="2400" dirty="0"/>
                        <a:t>-n </a:t>
                      </a:r>
                      <a:r>
                        <a:rPr lang="zh-CN" altLang="en-US" sz="2400" dirty="0"/>
                        <a:t>参数限制只有经过 </a:t>
                      </a:r>
                      <a:r>
                        <a:rPr lang="en-US" altLang="zh-CN" sz="2400" dirty="0"/>
                        <a:t>sed </a:t>
                      </a:r>
                      <a:r>
                        <a:rPr lang="zh-CN" altLang="en-US" sz="2400" dirty="0"/>
                        <a:t>特殊处理的那一行</a:t>
                      </a:r>
                      <a:r>
                        <a:rPr lang="en-US" altLang="zh-CN" sz="2400" dirty="0"/>
                        <a:t>(</a:t>
                      </a:r>
                      <a:r>
                        <a:rPr lang="zh-CN" altLang="en-US" sz="2400" dirty="0"/>
                        <a:t>或者动作</a:t>
                      </a:r>
                      <a:r>
                        <a:rPr lang="en-US" altLang="zh-CN" sz="2400" dirty="0"/>
                        <a:t>)</a:t>
                      </a:r>
                      <a:r>
                        <a:rPr lang="zh-CN" altLang="en-US" sz="2400" dirty="0"/>
                        <a:t>才会被列出来</a:t>
                      </a:r>
                    </a:p>
                  </a:txBody>
                  <a:tcPr/>
                </a:tc>
                <a:extLst>
                  <a:ext uri="{0D108BD9-81ED-4DB2-BD59-A6C34878D82A}">
                    <a16:rowId xmlns:a16="http://schemas.microsoft.com/office/drawing/2014/main" val="10001"/>
                  </a:ext>
                </a:extLst>
              </a:tr>
              <a:tr h="370840">
                <a:tc>
                  <a:txBody>
                    <a:bodyPr/>
                    <a:lstStyle/>
                    <a:p>
                      <a:r>
                        <a:rPr lang="en-US" altLang="zh-CN" sz="2400" dirty="0">
                          <a:solidFill>
                            <a:srgbClr val="FF0000"/>
                          </a:solidFill>
                        </a:rPr>
                        <a:t>-e</a:t>
                      </a:r>
                      <a:endParaRPr lang="zh-CN" altLang="en-US" sz="2400" dirty="0">
                        <a:solidFill>
                          <a:srgbClr val="FF0000"/>
                        </a:solidFill>
                      </a:endParaRPr>
                    </a:p>
                  </a:txBody>
                  <a:tcPr/>
                </a:tc>
                <a:tc>
                  <a:txBody>
                    <a:bodyPr/>
                    <a:lstStyle/>
                    <a:p>
                      <a:r>
                        <a:rPr lang="zh-CN" altLang="en-US" sz="2400" dirty="0"/>
                        <a:t>直接在命令行模式上进行 </a:t>
                      </a:r>
                      <a:r>
                        <a:rPr lang="en-US" altLang="zh-CN" sz="2400" dirty="0"/>
                        <a:t>sed </a:t>
                      </a:r>
                      <a:r>
                        <a:rPr lang="zh-CN" altLang="en-US" sz="2400" dirty="0"/>
                        <a:t>的动作编辑</a:t>
                      </a:r>
                    </a:p>
                  </a:txBody>
                  <a:tcPr/>
                </a:tc>
                <a:extLst>
                  <a:ext uri="{0D108BD9-81ED-4DB2-BD59-A6C34878D82A}">
                    <a16:rowId xmlns:a16="http://schemas.microsoft.com/office/drawing/2014/main" val="10002"/>
                  </a:ext>
                </a:extLst>
              </a:tr>
              <a:tr h="370840">
                <a:tc>
                  <a:txBody>
                    <a:bodyPr/>
                    <a:lstStyle/>
                    <a:p>
                      <a:r>
                        <a:rPr lang="en-US" altLang="zh-CN" sz="2400" dirty="0">
                          <a:solidFill>
                            <a:srgbClr val="FF0000"/>
                          </a:solidFill>
                        </a:rPr>
                        <a:t>-f </a:t>
                      </a:r>
                      <a:endParaRPr lang="zh-CN" altLang="en-US" sz="2400" dirty="0">
                        <a:solidFill>
                          <a:srgbClr val="FF0000"/>
                        </a:solidFill>
                      </a:endParaRPr>
                    </a:p>
                  </a:txBody>
                  <a:tcPr/>
                </a:tc>
                <a:tc>
                  <a:txBody>
                    <a:bodyPr/>
                    <a:lstStyle/>
                    <a:p>
                      <a:r>
                        <a:rPr lang="zh-CN" altLang="en-US" sz="2400" dirty="0"/>
                        <a:t>直接将 </a:t>
                      </a:r>
                      <a:r>
                        <a:rPr lang="en-US" altLang="zh-CN" sz="2400" dirty="0"/>
                        <a:t>sed </a:t>
                      </a:r>
                      <a:r>
                        <a:rPr lang="zh-CN" altLang="en-US" sz="2400" dirty="0"/>
                        <a:t>的动作写在一个文件内， </a:t>
                      </a:r>
                      <a:r>
                        <a:rPr lang="en-US" altLang="zh-CN" sz="2400" dirty="0"/>
                        <a:t>-f filename </a:t>
                      </a:r>
                      <a:r>
                        <a:rPr lang="zh-CN" altLang="en-US" sz="2400" dirty="0"/>
                        <a:t>则可以运行 </a:t>
                      </a:r>
                      <a:r>
                        <a:rPr lang="en-US" altLang="zh-CN" sz="2400" dirty="0"/>
                        <a:t>filename </a:t>
                      </a:r>
                      <a:r>
                        <a:rPr lang="zh-CN" altLang="en-US" sz="2400" dirty="0"/>
                        <a:t>内的 </a:t>
                      </a:r>
                      <a:r>
                        <a:rPr lang="en-US" altLang="zh-CN" sz="2400" dirty="0"/>
                        <a:t>sed </a:t>
                      </a:r>
                      <a:r>
                        <a:rPr lang="zh-CN" altLang="en-US" sz="2400" dirty="0"/>
                        <a:t>动作</a:t>
                      </a:r>
                      <a:endParaRPr lang="zh-CN" altLang="en-US" sz="2400" dirty="0">
                        <a:solidFill>
                          <a:srgbClr val="FF0000"/>
                        </a:solidFill>
                      </a:endParaRPr>
                    </a:p>
                  </a:txBody>
                  <a:tcPr/>
                </a:tc>
                <a:extLst>
                  <a:ext uri="{0D108BD9-81ED-4DB2-BD59-A6C34878D82A}">
                    <a16:rowId xmlns:a16="http://schemas.microsoft.com/office/drawing/2014/main" val="10003"/>
                  </a:ext>
                </a:extLst>
              </a:tr>
              <a:tr h="370840">
                <a:tc>
                  <a:txBody>
                    <a:bodyPr/>
                    <a:lstStyle/>
                    <a:p>
                      <a:r>
                        <a:rPr lang="en-US" altLang="zh-CN" sz="2400" dirty="0">
                          <a:solidFill>
                            <a:srgbClr val="FF0000"/>
                          </a:solidFill>
                        </a:rPr>
                        <a:t>-r </a:t>
                      </a:r>
                      <a:endParaRPr lang="zh-CN" altLang="en-US" sz="2400" dirty="0">
                        <a:solidFill>
                          <a:srgbClr val="FF0000"/>
                        </a:solidFill>
                      </a:endParaRPr>
                    </a:p>
                  </a:txBody>
                  <a:tcPr/>
                </a:tc>
                <a:tc>
                  <a:txBody>
                    <a:bodyPr/>
                    <a:lstStyle/>
                    <a:p>
                      <a:r>
                        <a:rPr lang="en-US" altLang="zh-CN" sz="2400" dirty="0"/>
                        <a:t>sed</a:t>
                      </a:r>
                      <a:r>
                        <a:rPr lang="zh-CN" altLang="en-US" sz="2400" dirty="0"/>
                        <a:t>的动作支持</a:t>
                      </a:r>
                      <a:r>
                        <a:rPr lang="zh-CN" altLang="en-US" sz="2400" b="1" dirty="0">
                          <a:solidFill>
                            <a:srgbClr val="FF0000"/>
                          </a:solidFill>
                        </a:rPr>
                        <a:t>扩展型正规表达式 </a:t>
                      </a:r>
                      <a:r>
                        <a:rPr lang="en-US" altLang="zh-CN" sz="2400" dirty="0"/>
                        <a:t>-</a:t>
                      </a:r>
                      <a:r>
                        <a:rPr lang="zh-CN" altLang="en-US" sz="2400" b="1" dirty="0"/>
                        <a:t>默认基础正规表达式</a:t>
                      </a:r>
                    </a:p>
                  </a:txBody>
                  <a:tcPr/>
                </a:tc>
                <a:extLst>
                  <a:ext uri="{0D108BD9-81ED-4DB2-BD59-A6C34878D82A}">
                    <a16:rowId xmlns:a16="http://schemas.microsoft.com/office/drawing/2014/main" val="10004"/>
                  </a:ext>
                </a:extLst>
              </a:tr>
              <a:tr h="370840">
                <a:tc>
                  <a:txBody>
                    <a:bodyPr/>
                    <a:lstStyle/>
                    <a:p>
                      <a:r>
                        <a:rPr lang="en-US" altLang="zh-CN" sz="2400" dirty="0">
                          <a:solidFill>
                            <a:srgbClr val="FF0000"/>
                          </a:solidFill>
                        </a:rPr>
                        <a:t>-</a:t>
                      </a:r>
                      <a:r>
                        <a:rPr lang="en-US" altLang="zh-CN" sz="2400" dirty="0" err="1">
                          <a:solidFill>
                            <a:srgbClr val="FF0000"/>
                          </a:solidFill>
                        </a:rPr>
                        <a:t>i</a:t>
                      </a:r>
                      <a:r>
                        <a:rPr lang="en-US" altLang="zh-CN" sz="2400" dirty="0">
                          <a:solidFill>
                            <a:srgbClr val="FF0000"/>
                          </a:solidFill>
                        </a:rPr>
                        <a:t> </a:t>
                      </a:r>
                      <a:endParaRPr lang="zh-CN" altLang="en-US" sz="2400" dirty="0">
                        <a:solidFill>
                          <a:srgbClr val="FF0000"/>
                        </a:solidFill>
                      </a:endParaRPr>
                    </a:p>
                  </a:txBody>
                  <a:tcPr/>
                </a:tc>
                <a:tc>
                  <a:txBody>
                    <a:bodyPr/>
                    <a:lstStyle/>
                    <a:p>
                      <a:r>
                        <a:rPr lang="zh-CN" altLang="en-US" sz="2400" b="1" dirty="0">
                          <a:effectLst>
                            <a:outerShdw blurRad="38100" dist="38100" dir="2700000" algn="tl">
                              <a:srgbClr val="000000">
                                <a:alpha val="43137"/>
                              </a:srgbClr>
                            </a:outerShdw>
                          </a:effectLst>
                        </a:rPr>
                        <a:t>直接修改读取的文件内容，而不是由萤幕输出</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5033059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sed</a:t>
            </a:r>
            <a:r>
              <a:rPr lang="zh-CN" altLang="en-US" dirty="0"/>
              <a:t>命令操作</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434772999"/>
              </p:ext>
            </p:extLst>
          </p:nvPr>
        </p:nvGraphicFramePr>
        <p:xfrm>
          <a:off x="75834" y="2715400"/>
          <a:ext cx="8992331" cy="3474720"/>
        </p:xfrm>
        <a:graphic>
          <a:graphicData uri="http://schemas.openxmlformats.org/drawingml/2006/table">
            <a:tbl>
              <a:tblPr firstRow="1" bandRow="1">
                <a:tableStyleId>{21E4AEA4-8DFA-4A89-87EB-49C32662AFE0}</a:tableStyleId>
              </a:tblPr>
              <a:tblGrid>
                <a:gridCol w="1022862">
                  <a:extLst>
                    <a:ext uri="{9D8B030D-6E8A-4147-A177-3AD203B41FA5}">
                      <a16:colId xmlns:a16="http://schemas.microsoft.com/office/drawing/2014/main" val="20000"/>
                    </a:ext>
                  </a:extLst>
                </a:gridCol>
                <a:gridCol w="7969469">
                  <a:extLst>
                    <a:ext uri="{9D8B030D-6E8A-4147-A177-3AD203B41FA5}">
                      <a16:colId xmlns:a16="http://schemas.microsoft.com/office/drawing/2014/main" val="20001"/>
                    </a:ext>
                  </a:extLst>
                </a:gridCol>
              </a:tblGrid>
              <a:tr h="154817">
                <a:tc>
                  <a:txBody>
                    <a:bodyPr/>
                    <a:lstStyle/>
                    <a:p>
                      <a:r>
                        <a:rPr lang="zh-CN" altLang="en-US" sz="2400" dirty="0">
                          <a:solidFill>
                            <a:srgbClr val="C00000"/>
                          </a:solidFill>
                        </a:rPr>
                        <a:t>操作</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400" dirty="0" smtClean="0">
                          <a:solidFill>
                            <a:srgbClr val="FF0000"/>
                          </a:solidFill>
                        </a:rPr>
                        <a:t>-a</a:t>
                      </a:r>
                      <a:endParaRPr lang="zh-CN" altLang="en-US" sz="2400" dirty="0">
                        <a:solidFill>
                          <a:srgbClr val="FF0000"/>
                        </a:solidFill>
                      </a:endParaRPr>
                    </a:p>
                  </a:txBody>
                  <a:tcPr/>
                </a:tc>
                <a:tc>
                  <a:txBody>
                    <a:bodyPr/>
                    <a:lstStyle/>
                    <a:p>
                      <a:r>
                        <a:rPr lang="zh-CN" altLang="en-US" sz="2400" dirty="0"/>
                        <a:t>新增， </a:t>
                      </a:r>
                      <a:r>
                        <a:rPr lang="en-US" altLang="zh-CN" sz="2400" dirty="0"/>
                        <a:t>a </a:t>
                      </a:r>
                      <a:r>
                        <a:rPr lang="zh-CN" altLang="en-US" sz="2400" dirty="0"/>
                        <a:t>的后面可以接字串，而这些字串会在新的一行出现</a:t>
                      </a:r>
                      <a:r>
                        <a:rPr lang="en-US" altLang="zh-CN" sz="2400" dirty="0"/>
                        <a:t>(</a:t>
                      </a:r>
                      <a:r>
                        <a:rPr lang="zh-CN" altLang="en-US" sz="2400" dirty="0"/>
                        <a:t>目前的下一行</a:t>
                      </a:r>
                      <a:r>
                        <a:rPr lang="en-US" altLang="zh-CN" sz="2400" dirty="0"/>
                        <a:t>)</a:t>
                      </a:r>
                      <a:endParaRPr lang="zh-CN" altLang="en-US" sz="2400" dirty="0"/>
                    </a:p>
                  </a:txBody>
                  <a:tcPr/>
                </a:tc>
                <a:extLst>
                  <a:ext uri="{0D108BD9-81ED-4DB2-BD59-A6C34878D82A}">
                    <a16:rowId xmlns:a16="http://schemas.microsoft.com/office/drawing/2014/main" val="10001"/>
                  </a:ext>
                </a:extLst>
              </a:tr>
              <a:tr h="370840">
                <a:tc>
                  <a:txBody>
                    <a:bodyPr/>
                    <a:lstStyle/>
                    <a:p>
                      <a:r>
                        <a:rPr lang="en-US" altLang="zh-CN" sz="2400" dirty="0" smtClean="0">
                          <a:solidFill>
                            <a:srgbClr val="FF0000"/>
                          </a:solidFill>
                        </a:rPr>
                        <a:t>-c</a:t>
                      </a:r>
                      <a:endParaRPr lang="zh-CN" altLang="en-US" sz="2400" dirty="0">
                        <a:solidFill>
                          <a:srgbClr val="FF0000"/>
                        </a:solidFill>
                      </a:endParaRPr>
                    </a:p>
                  </a:txBody>
                  <a:tcPr/>
                </a:tc>
                <a:tc>
                  <a:txBody>
                    <a:bodyPr/>
                    <a:lstStyle/>
                    <a:p>
                      <a:r>
                        <a:rPr lang="zh-CN" altLang="en-US" sz="2400" dirty="0"/>
                        <a:t>取代， </a:t>
                      </a:r>
                      <a:r>
                        <a:rPr lang="en-US" altLang="zh-CN" sz="2400" dirty="0"/>
                        <a:t>c </a:t>
                      </a:r>
                      <a:r>
                        <a:rPr lang="zh-CN" altLang="en-US" sz="2400" dirty="0"/>
                        <a:t>的后面可以接字串，这些字串可以取代 </a:t>
                      </a:r>
                      <a:r>
                        <a:rPr lang="en-US" altLang="zh-CN" sz="2400" dirty="0"/>
                        <a:t>n1,n2 </a:t>
                      </a:r>
                      <a:r>
                        <a:rPr lang="zh-CN" altLang="en-US" sz="2400" dirty="0"/>
                        <a:t>之间的行</a:t>
                      </a:r>
                    </a:p>
                  </a:txBody>
                  <a:tcPr/>
                </a:tc>
                <a:extLst>
                  <a:ext uri="{0D108BD9-81ED-4DB2-BD59-A6C34878D82A}">
                    <a16:rowId xmlns:a16="http://schemas.microsoft.com/office/drawing/2014/main" val="10002"/>
                  </a:ext>
                </a:extLst>
              </a:tr>
              <a:tr h="370840">
                <a:tc>
                  <a:txBody>
                    <a:bodyPr/>
                    <a:lstStyle/>
                    <a:p>
                      <a:r>
                        <a:rPr lang="en-US" altLang="zh-CN" sz="2400" dirty="0" smtClean="0">
                          <a:solidFill>
                            <a:srgbClr val="FF0000"/>
                          </a:solidFill>
                        </a:rPr>
                        <a:t>-s</a:t>
                      </a:r>
                      <a:endParaRPr lang="zh-CN" altLang="en-US" sz="2400" dirty="0">
                        <a:solidFill>
                          <a:srgbClr val="FF0000"/>
                        </a:solidFill>
                      </a:endParaRPr>
                    </a:p>
                  </a:txBody>
                  <a:tcPr/>
                </a:tc>
                <a:tc>
                  <a:txBody>
                    <a:bodyPr/>
                    <a:lstStyle/>
                    <a:p>
                      <a:r>
                        <a:rPr lang="zh-CN" altLang="en-US" sz="2400" dirty="0" smtClean="0"/>
                        <a:t>可以直接进行替换的工作，可以搭配正则表达式使用。</a:t>
                      </a:r>
                      <a:endParaRPr lang="zh-CN" altLang="en-US" sz="2400" dirty="0">
                        <a:solidFill>
                          <a:srgbClr val="FF0000"/>
                        </a:solidFill>
                      </a:endParaRPr>
                    </a:p>
                  </a:txBody>
                  <a:tcPr/>
                </a:tc>
                <a:extLst>
                  <a:ext uri="{0D108BD9-81ED-4DB2-BD59-A6C34878D82A}">
                    <a16:rowId xmlns:a16="http://schemas.microsoft.com/office/drawing/2014/main" val="10003"/>
                  </a:ext>
                </a:extLst>
              </a:tr>
              <a:tr h="370840">
                <a:tc>
                  <a:txBody>
                    <a:bodyPr/>
                    <a:lstStyle/>
                    <a:p>
                      <a:r>
                        <a:rPr lang="en-US" altLang="zh-CN" sz="2400" dirty="0">
                          <a:solidFill>
                            <a:srgbClr val="FF0000"/>
                          </a:solidFill>
                        </a:rPr>
                        <a:t>-r </a:t>
                      </a:r>
                      <a:endParaRPr lang="zh-CN" altLang="en-US" sz="2400" dirty="0">
                        <a:solidFill>
                          <a:srgbClr val="FF0000"/>
                        </a:solidFill>
                      </a:endParaRPr>
                    </a:p>
                  </a:txBody>
                  <a:tcPr/>
                </a:tc>
                <a:tc>
                  <a:txBody>
                    <a:bodyPr/>
                    <a:lstStyle/>
                    <a:p>
                      <a:r>
                        <a:rPr lang="en-US" altLang="zh-CN" sz="2400" dirty="0"/>
                        <a:t>sed</a:t>
                      </a:r>
                      <a:r>
                        <a:rPr lang="zh-CN" altLang="en-US" sz="2400" dirty="0"/>
                        <a:t>的动作支持</a:t>
                      </a:r>
                      <a:r>
                        <a:rPr lang="zh-CN" altLang="en-US" sz="2400" b="1" dirty="0">
                          <a:solidFill>
                            <a:srgbClr val="FF0000"/>
                          </a:solidFill>
                        </a:rPr>
                        <a:t>扩展型正规表达式 </a:t>
                      </a:r>
                      <a:r>
                        <a:rPr lang="en-US" altLang="zh-CN" sz="2400" dirty="0"/>
                        <a:t>-</a:t>
                      </a:r>
                      <a:r>
                        <a:rPr lang="zh-CN" altLang="en-US" sz="2400" b="1" dirty="0"/>
                        <a:t>默认基础正规表达式</a:t>
                      </a:r>
                    </a:p>
                  </a:txBody>
                  <a:tcPr/>
                </a:tc>
                <a:extLst>
                  <a:ext uri="{0D108BD9-81ED-4DB2-BD59-A6C34878D82A}">
                    <a16:rowId xmlns:a16="http://schemas.microsoft.com/office/drawing/2014/main" val="10004"/>
                  </a:ext>
                </a:extLst>
              </a:tr>
              <a:tr h="370840">
                <a:tc>
                  <a:txBody>
                    <a:bodyPr/>
                    <a:lstStyle/>
                    <a:p>
                      <a:r>
                        <a:rPr lang="en-US" altLang="zh-CN" sz="2400" dirty="0">
                          <a:solidFill>
                            <a:srgbClr val="FF0000"/>
                          </a:solidFill>
                        </a:rPr>
                        <a:t>-</a:t>
                      </a:r>
                      <a:r>
                        <a:rPr lang="en-US" altLang="zh-CN" sz="2400" dirty="0" err="1">
                          <a:solidFill>
                            <a:srgbClr val="FF0000"/>
                          </a:solidFill>
                        </a:rPr>
                        <a:t>i</a:t>
                      </a:r>
                      <a:r>
                        <a:rPr lang="en-US" altLang="zh-CN" sz="2400" dirty="0">
                          <a:solidFill>
                            <a:srgbClr val="FF0000"/>
                          </a:solidFill>
                        </a:rPr>
                        <a:t> </a:t>
                      </a:r>
                      <a:endParaRPr lang="zh-CN" altLang="en-US" sz="2400" dirty="0">
                        <a:solidFill>
                          <a:srgbClr val="FF0000"/>
                        </a:solidFill>
                      </a:endParaRPr>
                    </a:p>
                  </a:txBody>
                  <a:tcPr/>
                </a:tc>
                <a:tc>
                  <a:txBody>
                    <a:bodyPr/>
                    <a:lstStyle/>
                    <a:p>
                      <a:r>
                        <a:rPr lang="zh-CN" altLang="en-US" sz="2400" dirty="0"/>
                        <a:t>直接修改读取的文件内容，而不是由萤幕输出</a:t>
                      </a:r>
                    </a:p>
                  </a:txBody>
                  <a:tcPr/>
                </a:tc>
                <a:extLst>
                  <a:ext uri="{0D108BD9-81ED-4DB2-BD59-A6C34878D82A}">
                    <a16:rowId xmlns:a16="http://schemas.microsoft.com/office/drawing/2014/main" val="10005"/>
                  </a:ext>
                </a:extLst>
              </a:tr>
            </a:tbl>
          </a:graphicData>
        </a:graphic>
      </p:graphicFrame>
      <p:sp>
        <p:nvSpPr>
          <p:cNvPr id="5" name="文本框 4">
            <a:extLst>
              <a:ext uri="{FF2B5EF4-FFF2-40B4-BE49-F238E27FC236}">
                <a16:creationId xmlns:a16="http://schemas.microsoft.com/office/drawing/2014/main" id="{377F9D63-FE18-4BBB-B693-2861CE463066}"/>
              </a:ext>
            </a:extLst>
          </p:cNvPr>
          <p:cNvSpPr txBox="1"/>
          <p:nvPr/>
        </p:nvSpPr>
        <p:spPr>
          <a:xfrm>
            <a:off x="251520" y="1244228"/>
            <a:ext cx="8816645" cy="1471172"/>
          </a:xfrm>
          <a:prstGeom prst="rect">
            <a:avLst/>
          </a:prstGeom>
          <a:noFill/>
        </p:spPr>
        <p:txBody>
          <a:bodyPr wrap="square">
            <a:spAutoFit/>
          </a:bodyPr>
          <a:lstStyle/>
          <a:p>
            <a:pPr marL="342900" indent="-342900" eaLnBrk="0" hangingPunct="0">
              <a:spcBef>
                <a:spcPct val="20000"/>
              </a:spcBef>
              <a:buClr>
                <a:schemeClr val="folHlink"/>
              </a:buClr>
              <a:buSzPct val="60000"/>
              <a:buFont typeface="Wingdings" panose="05000000000000000000" pitchFamily="2" charset="2"/>
              <a:buChar char="n"/>
            </a:pPr>
            <a:r>
              <a:rPr lang="zh-CN" altLang="zh-CN" sz="2800" dirty="0">
                <a:latin typeface="Tahoma" panose="020B0604030504040204" pitchFamily="34" charset="0"/>
              </a:rPr>
              <a:t>动作说明： [n1[,n2]]function </a:t>
            </a:r>
            <a:endParaRPr lang="en-US" altLang="zh-CN" sz="2800" dirty="0">
              <a:latin typeface="Tahoma" panose="020B0604030504040204" pitchFamily="34" charset="0"/>
            </a:endParaRPr>
          </a:p>
          <a:p>
            <a:pPr marL="342900" indent="-342900" eaLnBrk="0" hangingPunct="0">
              <a:spcBef>
                <a:spcPct val="20000"/>
              </a:spcBef>
              <a:buClr>
                <a:schemeClr val="folHlink"/>
              </a:buClr>
              <a:buSzPct val="60000"/>
              <a:buFont typeface="Wingdings" panose="05000000000000000000" pitchFamily="2" charset="2"/>
              <a:buChar char="n"/>
            </a:pPr>
            <a:r>
              <a:rPr lang="zh-CN" altLang="zh-CN" sz="2800" dirty="0">
                <a:latin typeface="Tahoma" panose="020B0604030504040204" pitchFamily="34" charset="0"/>
              </a:rPr>
              <a:t>选择进行动作的行数，举例</a:t>
            </a:r>
            <a:r>
              <a:rPr lang="en-US" altLang="zh-CN" sz="2800" dirty="0">
                <a:latin typeface="Tahoma" panose="020B0604030504040204" pitchFamily="34" charset="0"/>
              </a:rPr>
              <a:t>:</a:t>
            </a:r>
            <a:r>
              <a:rPr lang="zh-CN" altLang="zh-CN" sz="2800" dirty="0">
                <a:latin typeface="Tahoma" panose="020B0604030504040204" pitchFamily="34" charset="0"/>
              </a:rPr>
              <a:t>来说，如果我的动作 是需要在 10 到 20 行之间进行的，则 10,20[动作行为]  </a:t>
            </a:r>
            <a:endParaRPr lang="zh-CN" altLang="en-US" sz="2800" dirty="0">
              <a:latin typeface="Tahoma" panose="020B0604030504040204" pitchFamily="34" charset="0"/>
            </a:endParaRPr>
          </a:p>
        </p:txBody>
      </p:sp>
    </p:spTree>
    <p:extLst>
      <p:ext uri="{BB962C8B-B14F-4D97-AF65-F5344CB8AC3E}">
        <p14:creationId xmlns:p14="http://schemas.microsoft.com/office/powerpoint/2010/main" val="193045439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sed</a:t>
            </a:r>
            <a:r>
              <a:rPr lang="zh-CN" altLang="en-US" dirty="0"/>
              <a:t>命令举例</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912661774"/>
              </p:ext>
            </p:extLst>
          </p:nvPr>
        </p:nvGraphicFramePr>
        <p:xfrm>
          <a:off x="179512" y="1308819"/>
          <a:ext cx="8784976" cy="5432551"/>
        </p:xfrm>
        <a:graphic>
          <a:graphicData uri="http://schemas.openxmlformats.org/drawingml/2006/table">
            <a:tbl>
              <a:tblPr firstRow="1" bandRow="1">
                <a:tableStyleId>{21E4AEA4-8DFA-4A89-87EB-49C32662AFE0}</a:tableStyleId>
              </a:tblPr>
              <a:tblGrid>
                <a:gridCol w="4085017">
                  <a:extLst>
                    <a:ext uri="{9D8B030D-6E8A-4147-A177-3AD203B41FA5}">
                      <a16:colId xmlns:a16="http://schemas.microsoft.com/office/drawing/2014/main" val="20000"/>
                    </a:ext>
                  </a:extLst>
                </a:gridCol>
                <a:gridCol w="4699959">
                  <a:extLst>
                    <a:ext uri="{9D8B030D-6E8A-4147-A177-3AD203B41FA5}">
                      <a16:colId xmlns:a16="http://schemas.microsoft.com/office/drawing/2014/main" val="20001"/>
                    </a:ext>
                  </a:extLst>
                </a:gridCol>
              </a:tblGrid>
              <a:tr h="716006">
                <a:tc>
                  <a:txBody>
                    <a:bodyPr/>
                    <a:lstStyle/>
                    <a:p>
                      <a:r>
                        <a:rPr lang="en-US" altLang="zh-CN" dirty="0"/>
                        <a:t>sed  -</a:t>
                      </a:r>
                      <a:r>
                        <a:rPr lang="en-US" altLang="zh-CN" dirty="0" err="1"/>
                        <a:t>i</a:t>
                      </a:r>
                      <a:r>
                        <a:rPr lang="en-US" altLang="zh-CN" dirty="0"/>
                        <a:t> 's/Windows/Linux/g‘ </a:t>
                      </a:r>
                      <a:r>
                        <a:rPr lang="en-US" altLang="zh-CN" dirty="0" err="1"/>
                        <a:t>myfile</a:t>
                      </a:r>
                      <a:endParaRPr lang="zh-CN" altLang="en-US" dirty="0"/>
                    </a:p>
                  </a:txBody>
                  <a:tcPr marL="86360" marR="86360"/>
                </a:tc>
                <a:tc>
                  <a:txBody>
                    <a:bodyPr/>
                    <a:lstStyle/>
                    <a:p>
                      <a:r>
                        <a:rPr lang="zh-CN" altLang="en-US" dirty="0"/>
                        <a:t>将</a:t>
                      </a:r>
                      <a:r>
                        <a:rPr lang="en-US" altLang="zh-CN" dirty="0" err="1"/>
                        <a:t>myfile</a:t>
                      </a:r>
                      <a:r>
                        <a:rPr lang="zh-CN" altLang="en-US" dirty="0"/>
                        <a:t>中的所有</a:t>
                      </a:r>
                      <a:r>
                        <a:rPr lang="en-US" altLang="zh-CN" dirty="0"/>
                        <a:t>Windows</a:t>
                      </a:r>
                      <a:r>
                        <a:rPr lang="zh-CN" altLang="en-US" dirty="0"/>
                        <a:t>替换成</a:t>
                      </a:r>
                      <a:r>
                        <a:rPr lang="en-US" altLang="zh-CN" dirty="0"/>
                        <a:t>Linux</a:t>
                      </a:r>
                      <a:endParaRPr lang="zh-CN" altLang="en-US" dirty="0"/>
                    </a:p>
                  </a:txBody>
                  <a:tcPr marL="86360" marR="86360"/>
                </a:tc>
                <a:extLst>
                  <a:ext uri="{0D108BD9-81ED-4DB2-BD59-A6C34878D82A}">
                    <a16:rowId xmlns:a16="http://schemas.microsoft.com/office/drawing/2014/main" val="10000"/>
                  </a:ext>
                </a:extLst>
              </a:tr>
              <a:tr h="716006">
                <a:tc>
                  <a:txBody>
                    <a:bodyPr/>
                    <a:lstStyle/>
                    <a:p>
                      <a:r>
                        <a:rPr lang="en-US" altLang="zh-CN" b="1" dirty="0"/>
                        <a:t>sed 's/Windows/Linux/g'  </a:t>
                      </a:r>
                      <a:r>
                        <a:rPr lang="en-US" altLang="zh-CN" b="1" dirty="0" err="1"/>
                        <a:t>myfile</a:t>
                      </a:r>
                      <a:endParaRPr lang="zh-CN" altLang="en-US" b="1" dirty="0"/>
                    </a:p>
                  </a:txBody>
                  <a:tcPr marL="86360" marR="86360"/>
                </a:tc>
                <a:tc>
                  <a:txBody>
                    <a:bodyPr/>
                    <a:lstStyle/>
                    <a:p>
                      <a:r>
                        <a:rPr lang="zh-CN" altLang="en-US" dirty="0"/>
                        <a:t>功能同上，但不对输入文件本身进行替换，仅在屏幕输出结果</a:t>
                      </a:r>
                    </a:p>
                  </a:txBody>
                  <a:tcPr marL="86360" marR="86360"/>
                </a:tc>
                <a:extLst>
                  <a:ext uri="{0D108BD9-81ED-4DB2-BD59-A6C34878D82A}">
                    <a16:rowId xmlns:a16="http://schemas.microsoft.com/office/drawing/2014/main" val="10001"/>
                  </a:ext>
                </a:extLst>
              </a:tr>
              <a:tr h="716006">
                <a:tc>
                  <a:txBody>
                    <a:bodyPr/>
                    <a:lstStyle/>
                    <a:p>
                      <a:r>
                        <a:rPr lang="en-US" altLang="zh-CN" b="1" dirty="0"/>
                        <a:t>sed 's/cc*/c/g' </a:t>
                      </a:r>
                      <a:r>
                        <a:rPr lang="en-US" altLang="zh-CN" b="1" dirty="0" err="1"/>
                        <a:t>myfile</a:t>
                      </a:r>
                      <a:endParaRPr lang="zh-CN" altLang="en-US" b="1" dirty="0"/>
                    </a:p>
                  </a:txBody>
                  <a:tcPr marL="86360" marR="86360"/>
                </a:tc>
                <a:tc>
                  <a:txBody>
                    <a:bodyPr/>
                    <a:lstStyle/>
                    <a:p>
                      <a:r>
                        <a:rPr lang="zh-CN" altLang="en-US" dirty="0"/>
                        <a:t>将</a:t>
                      </a:r>
                      <a:r>
                        <a:rPr lang="en-US" altLang="zh-CN" dirty="0" err="1"/>
                        <a:t>myfile</a:t>
                      </a:r>
                      <a:r>
                        <a:rPr lang="zh-CN" altLang="en-US" dirty="0"/>
                        <a:t>中所有连续出现的</a:t>
                      </a:r>
                      <a:r>
                        <a:rPr lang="en-US" altLang="zh-CN" dirty="0"/>
                        <a:t>c</a:t>
                      </a:r>
                      <a:r>
                        <a:rPr lang="zh-CN" altLang="en-US" dirty="0"/>
                        <a:t>都压缩成单个的</a:t>
                      </a:r>
                      <a:r>
                        <a:rPr lang="en-US" altLang="zh-CN" dirty="0"/>
                        <a:t>c</a:t>
                      </a:r>
                      <a:r>
                        <a:rPr lang="zh-CN" altLang="en-US" dirty="0"/>
                        <a:t>，仅在屏幕输出结果</a:t>
                      </a:r>
                    </a:p>
                  </a:txBody>
                  <a:tcPr marL="86360" marR="86360"/>
                </a:tc>
                <a:extLst>
                  <a:ext uri="{0D108BD9-81ED-4DB2-BD59-A6C34878D82A}">
                    <a16:rowId xmlns:a16="http://schemas.microsoft.com/office/drawing/2014/main" val="10002"/>
                  </a:ext>
                </a:extLst>
              </a:tr>
              <a:tr h="1022865">
                <a:tc>
                  <a:txBody>
                    <a:bodyPr/>
                    <a:lstStyle/>
                    <a:p>
                      <a:r>
                        <a:rPr lang="en-US" altLang="zh-CN" b="1" dirty="0"/>
                        <a:t>sed 's/^[ \t]*//' </a:t>
                      </a:r>
                      <a:r>
                        <a:rPr lang="en-US" altLang="zh-CN" b="1" dirty="0" err="1"/>
                        <a:t>myfile</a:t>
                      </a:r>
                      <a:endParaRPr lang="zh-CN" altLang="en-US" b="1" dirty="0"/>
                    </a:p>
                  </a:txBody>
                  <a:tcPr marL="86360" marR="86360"/>
                </a:tc>
                <a:tc>
                  <a:txBody>
                    <a:bodyPr/>
                    <a:lstStyle/>
                    <a:p>
                      <a:r>
                        <a:rPr lang="zh-CN" altLang="en-US" dirty="0"/>
                        <a:t>删除</a:t>
                      </a:r>
                      <a:r>
                        <a:rPr lang="en-US" altLang="zh-CN" dirty="0" err="1"/>
                        <a:t>myfile</a:t>
                      </a:r>
                      <a:r>
                        <a:rPr lang="zh-CN" altLang="en-US" dirty="0"/>
                        <a:t>中每一行前导的连续“空白字符”（空格，制表符），仅在屏幕输出</a:t>
                      </a:r>
                    </a:p>
                  </a:txBody>
                  <a:tcPr marL="86360" marR="86360"/>
                </a:tc>
                <a:extLst>
                  <a:ext uri="{0D108BD9-81ED-4DB2-BD59-A6C34878D82A}">
                    <a16:rowId xmlns:a16="http://schemas.microsoft.com/office/drawing/2014/main" val="10003"/>
                  </a:ext>
                </a:extLst>
              </a:tr>
              <a:tr h="716006">
                <a:tc>
                  <a:txBody>
                    <a:bodyPr/>
                    <a:lstStyle/>
                    <a:p>
                      <a:r>
                        <a:rPr lang="en-US" altLang="zh-CN" b="1" dirty="0"/>
                        <a:t>sed 's/ *$//' </a:t>
                      </a:r>
                      <a:r>
                        <a:rPr lang="en-US" altLang="zh-CN" b="1" dirty="0" err="1"/>
                        <a:t>myfile</a:t>
                      </a:r>
                      <a:endParaRPr lang="zh-CN" altLang="en-US" b="1" dirty="0"/>
                    </a:p>
                  </a:txBody>
                  <a:tcPr marL="86360" marR="86360"/>
                </a:tc>
                <a:tc>
                  <a:txBody>
                    <a:bodyPr/>
                    <a:lstStyle/>
                    <a:p>
                      <a:r>
                        <a:rPr lang="zh-CN" altLang="en-US" dirty="0"/>
                        <a:t>删除</a:t>
                      </a:r>
                      <a:r>
                        <a:rPr lang="en-US" altLang="zh-CN" dirty="0" err="1"/>
                        <a:t>myfile</a:t>
                      </a:r>
                      <a:r>
                        <a:rPr lang="zh-CN" altLang="en-US" dirty="0"/>
                        <a:t>中每行结尾的所有空格，仅在屏幕输出</a:t>
                      </a:r>
                    </a:p>
                  </a:txBody>
                  <a:tcPr marL="86360" marR="86360"/>
                </a:tc>
                <a:extLst>
                  <a:ext uri="{0D108BD9-81ED-4DB2-BD59-A6C34878D82A}">
                    <a16:rowId xmlns:a16="http://schemas.microsoft.com/office/drawing/2014/main" val="10004"/>
                  </a:ext>
                </a:extLst>
              </a:tr>
              <a:tr h="414828">
                <a:tc>
                  <a:txBody>
                    <a:bodyPr/>
                    <a:lstStyle/>
                    <a:p>
                      <a:r>
                        <a:rPr lang="en-US" altLang="zh-CN" b="1" dirty="0"/>
                        <a:t>sed 's/^$//' </a:t>
                      </a:r>
                      <a:r>
                        <a:rPr lang="en-US" altLang="zh-CN" b="1" dirty="0" err="1"/>
                        <a:t>myfile</a:t>
                      </a:r>
                      <a:endParaRPr lang="zh-CN" altLang="en-US" b="1" dirty="0"/>
                    </a:p>
                  </a:txBody>
                  <a:tcPr marL="86360" marR="86360"/>
                </a:tc>
                <a:tc>
                  <a:txBody>
                    <a:bodyPr/>
                    <a:lstStyle/>
                    <a:p>
                      <a:r>
                        <a:rPr lang="zh-CN" altLang="en-US" dirty="0"/>
                        <a:t>删除所有空白行，仅在屏幕输出</a:t>
                      </a:r>
                    </a:p>
                  </a:txBody>
                  <a:tcPr marL="86360" marR="86360"/>
                </a:tc>
                <a:extLst>
                  <a:ext uri="{0D108BD9-81ED-4DB2-BD59-A6C34878D82A}">
                    <a16:rowId xmlns:a16="http://schemas.microsoft.com/office/drawing/2014/main" val="10005"/>
                  </a:ext>
                </a:extLst>
              </a:tr>
              <a:tr h="716006">
                <a:tc>
                  <a:txBody>
                    <a:bodyPr/>
                    <a:lstStyle/>
                    <a:p>
                      <a:r>
                        <a:rPr lang="en-US" altLang="zh-CN" b="1" dirty="0"/>
                        <a:t>sed 's/^/&gt; /' </a:t>
                      </a:r>
                      <a:r>
                        <a:rPr lang="en-US" altLang="zh-CN" b="1" dirty="0" err="1"/>
                        <a:t>myfile</a:t>
                      </a:r>
                      <a:endParaRPr lang="zh-CN" altLang="en-US" b="1" dirty="0"/>
                    </a:p>
                  </a:txBody>
                  <a:tcPr marL="86360" marR="86360"/>
                </a:tc>
                <a:tc>
                  <a:txBody>
                    <a:bodyPr/>
                    <a:lstStyle/>
                    <a:p>
                      <a:r>
                        <a:rPr lang="zh-CN" altLang="en-US" dirty="0"/>
                        <a:t>在每一行开头加上一个尖括号和空格（引用信息），仅在屏幕输出</a:t>
                      </a:r>
                    </a:p>
                  </a:txBody>
                  <a:tcPr marL="86360" marR="86360"/>
                </a:tc>
                <a:extLst>
                  <a:ext uri="{0D108BD9-81ED-4DB2-BD59-A6C34878D82A}">
                    <a16:rowId xmlns:a16="http://schemas.microsoft.com/office/drawing/2014/main" val="10006"/>
                  </a:ext>
                </a:extLst>
              </a:tr>
              <a:tr h="414828">
                <a:tc>
                  <a:txBody>
                    <a:bodyPr/>
                    <a:lstStyle/>
                    <a:p>
                      <a:r>
                        <a:rPr lang="en-US" altLang="zh-CN" b="1" dirty="0"/>
                        <a:t>sed 's/.*\///' </a:t>
                      </a:r>
                      <a:r>
                        <a:rPr lang="en-US" altLang="zh-CN" b="1" dirty="0" err="1"/>
                        <a:t>myfile</a:t>
                      </a:r>
                      <a:endParaRPr lang="zh-CN" altLang="en-US" b="1" dirty="0"/>
                    </a:p>
                  </a:txBody>
                  <a:tcPr marL="86360" marR="86360"/>
                </a:tc>
                <a:tc>
                  <a:txBody>
                    <a:bodyPr/>
                    <a:lstStyle/>
                    <a:p>
                      <a:r>
                        <a:rPr lang="zh-CN" altLang="en-US" dirty="0"/>
                        <a:t>删除路径前缀，仅在屏幕输出</a:t>
                      </a:r>
                    </a:p>
                  </a:txBody>
                  <a:tcPr marL="86360" marR="86360"/>
                </a:tc>
                <a:extLst>
                  <a:ext uri="{0D108BD9-81ED-4DB2-BD59-A6C34878D82A}">
                    <a16:rowId xmlns:a16="http://schemas.microsoft.com/office/drawing/2014/main" val="10007"/>
                  </a:ext>
                </a:extLst>
              </a:tr>
            </a:tbl>
          </a:graphicData>
        </a:graphic>
      </p:graphicFrame>
      <p:sp>
        <p:nvSpPr>
          <p:cNvPr id="3" name="矩形 2"/>
          <p:cNvSpPr/>
          <p:nvPr/>
        </p:nvSpPr>
        <p:spPr>
          <a:xfrm>
            <a:off x="4572001" y="256306"/>
            <a:ext cx="4464496" cy="830997"/>
          </a:xfrm>
          <a:prstGeom prst="rect">
            <a:avLst/>
          </a:prstGeom>
        </p:spPr>
        <p:txBody>
          <a:bodyPr wrap="square">
            <a:spAutoFit/>
          </a:bodyPr>
          <a:lstStyle/>
          <a:p>
            <a:pPr marL="285750" indent="-285750">
              <a:buFont typeface="Arial" panose="020B0604020202020204" pitchFamily="34" charset="0"/>
              <a:buChar char="•"/>
            </a:pPr>
            <a:r>
              <a:rPr lang="zh-CN" altLang="en-US" sz="2400" b="1" dirty="0"/>
              <a:t>使用后缀 </a:t>
            </a:r>
            <a:r>
              <a:rPr lang="en-US" altLang="zh-CN" sz="2400" b="1" dirty="0"/>
              <a:t>/g </a:t>
            </a:r>
            <a:r>
              <a:rPr lang="zh-CN" altLang="en-US" sz="2400" b="1" dirty="0"/>
              <a:t>标记会替换每一行中的所有匹配</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sed</a:t>
            </a:r>
            <a:r>
              <a:rPr lang="zh-CN" altLang="en-US" dirty="0"/>
              <a:t>命令举例</a:t>
            </a:r>
          </a:p>
        </p:txBody>
      </p:sp>
      <p:sp>
        <p:nvSpPr>
          <p:cNvPr id="3" name="矩形 2"/>
          <p:cNvSpPr/>
          <p:nvPr/>
        </p:nvSpPr>
        <p:spPr>
          <a:xfrm>
            <a:off x="4644009" y="413231"/>
            <a:ext cx="4464496" cy="830997"/>
          </a:xfrm>
          <a:prstGeom prst="rect">
            <a:avLst/>
          </a:prstGeom>
          <a:solidFill>
            <a:schemeClr val="accent6">
              <a:lumMod val="20000"/>
              <a:lumOff val="80000"/>
            </a:schemeClr>
          </a:solidFill>
        </p:spPr>
        <p:txBody>
          <a:bodyPr wrap="square">
            <a:spAutoFit/>
          </a:bodyPr>
          <a:lstStyle/>
          <a:p>
            <a:pPr marL="285750" indent="-285750">
              <a:buFont typeface="Arial" panose="020B0604020202020204" pitchFamily="34" charset="0"/>
              <a:buChar char="•"/>
            </a:pPr>
            <a:r>
              <a:rPr lang="zh-CN" altLang="en-US" sz="2400" b="1" dirty="0"/>
              <a:t>使用后缀 </a:t>
            </a:r>
            <a:r>
              <a:rPr lang="en-US" altLang="zh-CN" sz="2400" b="1" dirty="0"/>
              <a:t>/g </a:t>
            </a:r>
            <a:r>
              <a:rPr lang="zh-CN" altLang="en-US" sz="2400" b="1" dirty="0"/>
              <a:t>标记会替换每一行中的所有匹配</a:t>
            </a:r>
          </a:p>
        </p:txBody>
      </p:sp>
      <p:sp>
        <p:nvSpPr>
          <p:cNvPr id="4" name="内容占位符 3"/>
          <p:cNvSpPr>
            <a:spLocks noGrp="1"/>
          </p:cNvSpPr>
          <p:nvPr>
            <p:ph idx="1"/>
          </p:nvPr>
        </p:nvSpPr>
        <p:spPr>
          <a:xfrm>
            <a:off x="251521" y="1371600"/>
            <a:ext cx="8784976" cy="4721696"/>
          </a:xfrm>
        </p:spPr>
        <p:txBody>
          <a:bodyPr/>
          <a:lstStyle/>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cat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t>This is a windows &amp; Linux Test file</a:t>
            </a: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sed 's/windows/Linux/g'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t>This is a Linux &amp; Linux Test file</a:t>
            </a: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cat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t>This is a windows &amp; Linux Test file</a:t>
            </a: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sed -</a:t>
            </a:r>
            <a:r>
              <a:rPr lang="en-US" altLang="zh-CN" sz="2800" dirty="0" err="1">
                <a:solidFill>
                  <a:srgbClr val="0000FF"/>
                </a:solidFill>
              </a:rPr>
              <a:t>i</a:t>
            </a:r>
            <a:r>
              <a:rPr lang="en-US" altLang="zh-CN" sz="2800" dirty="0">
                <a:solidFill>
                  <a:srgbClr val="0000FF"/>
                </a:solidFill>
              </a:rPr>
              <a:t> 's/windows/Linux/g'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cat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t>This is a Linux &amp; Linux Test file</a:t>
            </a:r>
          </a:p>
          <a:p>
            <a:pPr marL="0" indent="0">
              <a:buNone/>
            </a:pPr>
            <a:endParaRPr lang="zh-CN" altLang="en-US" sz="2800" dirty="0"/>
          </a:p>
        </p:txBody>
      </p:sp>
    </p:spTree>
    <p:extLst>
      <p:ext uri="{BB962C8B-B14F-4D97-AF65-F5344CB8AC3E}">
        <p14:creationId xmlns:p14="http://schemas.microsoft.com/office/powerpoint/2010/main" val="40648498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sed</a:t>
            </a:r>
            <a:r>
              <a:rPr lang="zh-CN" altLang="en-US" dirty="0"/>
              <a:t>命令举例</a:t>
            </a:r>
          </a:p>
        </p:txBody>
      </p:sp>
      <p:sp>
        <p:nvSpPr>
          <p:cNvPr id="4" name="内容占位符 3"/>
          <p:cNvSpPr>
            <a:spLocks noGrp="1"/>
          </p:cNvSpPr>
          <p:nvPr>
            <p:ph idx="1"/>
          </p:nvPr>
        </p:nvSpPr>
        <p:spPr>
          <a:xfrm>
            <a:off x="251521" y="1371600"/>
            <a:ext cx="8784976" cy="5225752"/>
          </a:xfrm>
        </p:spPr>
        <p:txBody>
          <a:bodyPr/>
          <a:lstStyle/>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cat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t>This is a Linux &amp; Linux Test file</a:t>
            </a:r>
          </a:p>
          <a:p>
            <a:pPr marL="0" indent="0">
              <a:buNone/>
            </a:pPr>
            <a:r>
              <a:rPr lang="en-US" altLang="zh-CN" sz="2800" dirty="0"/>
              <a:t>this is the second line</a:t>
            </a: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sed '2a this is the third line'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t>This is a Linux &amp; Linux Test file</a:t>
            </a:r>
          </a:p>
          <a:p>
            <a:pPr marL="0" indent="0">
              <a:buNone/>
            </a:pPr>
            <a:r>
              <a:rPr lang="en-US" altLang="zh-CN" sz="2800" dirty="0"/>
              <a:t>this is the second line</a:t>
            </a:r>
          </a:p>
          <a:p>
            <a:pPr marL="0" indent="0">
              <a:buNone/>
            </a:pPr>
            <a:r>
              <a:rPr lang="en-US" altLang="zh-CN" sz="2800" dirty="0"/>
              <a:t>this is the third line</a:t>
            </a: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cat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t>This is a Linux &amp; Linux Test file</a:t>
            </a:r>
          </a:p>
          <a:p>
            <a:pPr marL="0" indent="0">
              <a:buNone/>
            </a:pPr>
            <a:r>
              <a:rPr lang="en-US" altLang="zh-CN" sz="2800" dirty="0"/>
              <a:t>this is the second line</a:t>
            </a:r>
          </a:p>
          <a:p>
            <a:pPr marL="0" indent="0">
              <a:buNone/>
            </a:pPr>
            <a:endParaRPr lang="zh-CN" altLang="en-US" sz="2800" dirty="0"/>
          </a:p>
        </p:txBody>
      </p:sp>
    </p:spTree>
    <p:extLst>
      <p:ext uri="{BB962C8B-B14F-4D97-AF65-F5344CB8AC3E}">
        <p14:creationId xmlns:p14="http://schemas.microsoft.com/office/powerpoint/2010/main" val="40777473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sed</a:t>
            </a:r>
            <a:r>
              <a:rPr lang="zh-CN" altLang="en-US" dirty="0"/>
              <a:t>命令举例</a:t>
            </a:r>
          </a:p>
        </p:txBody>
      </p:sp>
      <p:sp>
        <p:nvSpPr>
          <p:cNvPr id="4" name="内容占位符 3"/>
          <p:cNvSpPr>
            <a:spLocks noGrp="1"/>
          </p:cNvSpPr>
          <p:nvPr>
            <p:ph idx="1"/>
          </p:nvPr>
        </p:nvSpPr>
        <p:spPr>
          <a:xfrm>
            <a:off x="251520" y="1371600"/>
            <a:ext cx="8892479" cy="5225752"/>
          </a:xfrm>
        </p:spPr>
        <p:txBody>
          <a:bodyPr/>
          <a:lstStyle/>
          <a:p>
            <a:pPr marL="0" indent="0">
              <a:buNone/>
            </a:pPr>
            <a:r>
              <a:rPr lang="en-US" altLang="zh-CN" sz="2800" dirty="0">
                <a:solidFill>
                  <a:srgbClr val="0000FF"/>
                </a:solidFill>
              </a:rPr>
              <a:t>$ cat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t>This is a Linux &amp; Linux Test file</a:t>
            </a:r>
          </a:p>
          <a:p>
            <a:pPr marL="0" indent="0">
              <a:buNone/>
            </a:pPr>
            <a:r>
              <a:rPr lang="en-US" altLang="zh-CN" sz="2800" dirty="0"/>
              <a:t>this is the second line</a:t>
            </a:r>
          </a:p>
          <a:p>
            <a:pPr marL="0" indent="0">
              <a:buNone/>
            </a:pPr>
            <a:r>
              <a:rPr lang="en-US" altLang="zh-CN" sz="2800" dirty="0" smtClean="0">
                <a:solidFill>
                  <a:srgbClr val="0000FF"/>
                </a:solidFill>
              </a:rPr>
              <a:t>$ </a:t>
            </a:r>
            <a:r>
              <a:rPr lang="en-US" altLang="zh-CN" sz="2800" dirty="0">
                <a:solidFill>
                  <a:srgbClr val="0000FF"/>
                </a:solidFill>
              </a:rPr>
              <a:t>sed '2c this is the replaced line'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t>This is a Linux &amp; Linux Test file</a:t>
            </a:r>
          </a:p>
          <a:p>
            <a:pPr marL="0" indent="0">
              <a:buNone/>
            </a:pPr>
            <a:r>
              <a:rPr lang="en-US" altLang="zh-CN" sz="2800" dirty="0"/>
              <a:t>this is the replaced </a:t>
            </a:r>
            <a:r>
              <a:rPr lang="en-US" altLang="zh-CN" sz="2800" dirty="0" smtClean="0"/>
              <a:t>line</a:t>
            </a:r>
          </a:p>
          <a:p>
            <a:pPr marL="0" indent="0">
              <a:buNone/>
            </a:pPr>
            <a:r>
              <a:rPr lang="en-US" altLang="zh-CN" sz="2800" dirty="0" smtClean="0">
                <a:solidFill>
                  <a:srgbClr val="0000FF"/>
                </a:solidFill>
              </a:rPr>
              <a:t>$ </a:t>
            </a:r>
            <a:r>
              <a:rPr lang="en-US" altLang="zh-CN" sz="2800" dirty="0">
                <a:solidFill>
                  <a:srgbClr val="0000FF"/>
                </a:solidFill>
              </a:rPr>
              <a:t>cat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t>This is a Linux &amp; Linux Test file</a:t>
            </a:r>
          </a:p>
          <a:p>
            <a:pPr marL="0" indent="0">
              <a:buNone/>
            </a:pPr>
            <a:r>
              <a:rPr lang="en-US" altLang="zh-CN" sz="2800" dirty="0"/>
              <a:t>this is the second line</a:t>
            </a:r>
          </a:p>
          <a:p>
            <a:pPr marL="0" indent="0">
              <a:buNone/>
            </a:pPr>
            <a:endParaRPr lang="zh-CN" altLang="en-US" sz="2800" dirty="0"/>
          </a:p>
        </p:txBody>
      </p:sp>
    </p:spTree>
    <p:extLst>
      <p:ext uri="{BB962C8B-B14F-4D97-AF65-F5344CB8AC3E}">
        <p14:creationId xmlns:p14="http://schemas.microsoft.com/office/powerpoint/2010/main" val="33966123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sed</a:t>
            </a:r>
            <a:r>
              <a:rPr lang="zh-CN" altLang="en-US" dirty="0"/>
              <a:t>命令举例</a:t>
            </a:r>
          </a:p>
        </p:txBody>
      </p:sp>
      <p:sp>
        <p:nvSpPr>
          <p:cNvPr id="4" name="内容占位符 3"/>
          <p:cNvSpPr>
            <a:spLocks noGrp="1"/>
          </p:cNvSpPr>
          <p:nvPr>
            <p:ph idx="1"/>
          </p:nvPr>
        </p:nvSpPr>
        <p:spPr>
          <a:xfrm>
            <a:off x="251521" y="1371600"/>
            <a:ext cx="8784976" cy="5225752"/>
          </a:xfrm>
        </p:spPr>
        <p:txBody>
          <a:bodyPr/>
          <a:lstStyle/>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cat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t>This is a Linux &amp; Linux Test file</a:t>
            </a:r>
          </a:p>
          <a:p>
            <a:pPr marL="0" indent="0">
              <a:buNone/>
            </a:pPr>
            <a:r>
              <a:rPr lang="en-US" altLang="zh-CN" sz="2800" dirty="0"/>
              <a:t>this is the second line</a:t>
            </a: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sed -</a:t>
            </a:r>
            <a:r>
              <a:rPr lang="en-US" altLang="zh-CN" sz="2800" dirty="0" err="1">
                <a:solidFill>
                  <a:srgbClr val="0000FF"/>
                </a:solidFill>
              </a:rPr>
              <a:t>i</a:t>
            </a:r>
            <a:r>
              <a:rPr lang="en-US" altLang="zh-CN" sz="2800" dirty="0">
                <a:solidFill>
                  <a:srgbClr val="0000FF"/>
                </a:solidFill>
              </a:rPr>
              <a:t> '1,2d'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cat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a:t>
            </a:r>
          </a:p>
          <a:p>
            <a:pPr marL="0" indent="0">
              <a:buNone/>
            </a:pPr>
            <a:endParaRPr lang="zh-CN" altLang="en-US" sz="2800" dirty="0"/>
          </a:p>
        </p:txBody>
      </p:sp>
    </p:spTree>
    <p:extLst>
      <p:ext uri="{BB962C8B-B14F-4D97-AF65-F5344CB8AC3E}">
        <p14:creationId xmlns:p14="http://schemas.microsoft.com/office/powerpoint/2010/main" val="343544232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F5FFA-1878-4AA5-B9F0-3A96671F3F3F}"/>
              </a:ext>
            </a:extLst>
          </p:cNvPr>
          <p:cNvSpPr>
            <a:spLocks noGrp="1"/>
          </p:cNvSpPr>
          <p:nvPr>
            <p:ph type="title"/>
          </p:nvPr>
        </p:nvSpPr>
        <p:spPr/>
        <p:txBody>
          <a:bodyPr/>
          <a:lstStyle/>
          <a:p>
            <a:r>
              <a:rPr lang="en-US" altLang="zh-CN" dirty="0"/>
              <a:t>paste</a:t>
            </a:r>
            <a:r>
              <a:rPr lang="zh-CN" altLang="en-US" dirty="0"/>
              <a:t>命令</a:t>
            </a:r>
          </a:p>
        </p:txBody>
      </p:sp>
      <p:sp>
        <p:nvSpPr>
          <p:cNvPr id="3" name="内容占位符 2">
            <a:extLst>
              <a:ext uri="{FF2B5EF4-FFF2-40B4-BE49-F238E27FC236}">
                <a16:creationId xmlns:a16="http://schemas.microsoft.com/office/drawing/2014/main" id="{E8FB7283-CF94-49EF-97CF-45645E1A6017}"/>
              </a:ext>
            </a:extLst>
          </p:cNvPr>
          <p:cNvSpPr>
            <a:spLocks noGrp="1"/>
          </p:cNvSpPr>
          <p:nvPr>
            <p:ph idx="1"/>
          </p:nvPr>
        </p:nvSpPr>
        <p:spPr>
          <a:xfrm>
            <a:off x="827584" y="1412776"/>
            <a:ext cx="8009929" cy="3263504"/>
          </a:xfrm>
        </p:spPr>
        <p:txBody>
          <a:bodyPr/>
          <a:lstStyle/>
          <a:p>
            <a:r>
              <a:rPr lang="zh-CN" altLang="en-US" dirty="0"/>
              <a:t>功能：把每个文件按行拼接，一行行合并</a:t>
            </a:r>
            <a:endParaRPr lang="en-US" altLang="zh-CN" sz="2100" dirty="0"/>
          </a:p>
          <a:p>
            <a:r>
              <a:rPr lang="zh-CN" altLang="en-US" dirty="0"/>
              <a:t>命令格式：</a:t>
            </a:r>
            <a:endParaRPr lang="en-US" altLang="zh-CN" dirty="0"/>
          </a:p>
          <a:p>
            <a:pPr marL="400050" lvl="1" indent="0">
              <a:buNone/>
            </a:pPr>
            <a:r>
              <a:rPr lang="en-US" altLang="zh-CN" dirty="0"/>
              <a:t>paste [-s] [-d &lt;</a:t>
            </a:r>
            <a:r>
              <a:rPr lang="zh-CN" altLang="en-US" dirty="0"/>
              <a:t>间隔字符</a:t>
            </a:r>
            <a:r>
              <a:rPr lang="en-US" altLang="zh-CN" dirty="0"/>
              <a:t>&gt;] [</a:t>
            </a:r>
            <a:r>
              <a:rPr lang="zh-CN" altLang="en-US" dirty="0"/>
              <a:t>文件</a:t>
            </a:r>
            <a:r>
              <a:rPr lang="en-US" altLang="zh-CN" dirty="0"/>
              <a:t>...]</a:t>
            </a:r>
          </a:p>
          <a:p>
            <a:r>
              <a:rPr lang="zh-CN" altLang="en-US" dirty="0"/>
              <a:t>说明：</a:t>
            </a:r>
            <a:endParaRPr lang="en-US" altLang="zh-CN" dirty="0"/>
          </a:p>
          <a:p>
            <a:pPr lvl="1"/>
            <a:r>
              <a:rPr lang="zh-CN" altLang="en-US" dirty="0"/>
              <a:t>命令后可跟多个文件</a:t>
            </a:r>
            <a:endParaRPr lang="en-US" altLang="zh-CN" dirty="0"/>
          </a:p>
          <a:p>
            <a:pPr lvl="1"/>
            <a:r>
              <a:rPr lang="zh-CN" altLang="en-US" dirty="0"/>
              <a:t>默认以</a:t>
            </a:r>
            <a:r>
              <a:rPr lang="en-US" altLang="zh-CN" dirty="0"/>
              <a:t>Tab</a:t>
            </a:r>
            <a:r>
              <a:rPr lang="zh-CN" altLang="en-US" dirty="0"/>
              <a:t>键隔开</a:t>
            </a:r>
            <a:endParaRPr lang="en-US" altLang="zh-CN" dirty="0"/>
          </a:p>
        </p:txBody>
      </p:sp>
      <p:graphicFrame>
        <p:nvGraphicFramePr>
          <p:cNvPr id="6" name="内容占位符 3">
            <a:extLst>
              <a:ext uri="{FF2B5EF4-FFF2-40B4-BE49-F238E27FC236}">
                <a16:creationId xmlns:a16="http://schemas.microsoft.com/office/drawing/2014/main" id="{51A94AD5-AA0D-4347-9A22-386F08FBB977}"/>
              </a:ext>
            </a:extLst>
          </p:cNvPr>
          <p:cNvGraphicFramePr>
            <a:graphicFrameLocks/>
          </p:cNvGraphicFramePr>
          <p:nvPr>
            <p:extLst>
              <p:ext uri="{D42A27DB-BD31-4B8C-83A1-F6EECF244321}">
                <p14:modId xmlns:p14="http://schemas.microsoft.com/office/powerpoint/2010/main" val="1197401781"/>
              </p:ext>
            </p:extLst>
          </p:nvPr>
        </p:nvGraphicFramePr>
        <p:xfrm>
          <a:off x="1259632" y="4941168"/>
          <a:ext cx="6374258" cy="1154780"/>
        </p:xfrm>
        <a:graphic>
          <a:graphicData uri="http://schemas.openxmlformats.org/drawingml/2006/table">
            <a:tbl>
              <a:tblPr firstRow="1" bandRow="1">
                <a:tableStyleId>{21E4AEA4-8DFA-4A89-87EB-49C32662AFE0}</a:tableStyleId>
              </a:tblPr>
              <a:tblGrid>
                <a:gridCol w="1728192">
                  <a:extLst>
                    <a:ext uri="{9D8B030D-6E8A-4147-A177-3AD203B41FA5}">
                      <a16:colId xmlns:a16="http://schemas.microsoft.com/office/drawing/2014/main" val="2692858191"/>
                    </a:ext>
                  </a:extLst>
                </a:gridCol>
                <a:gridCol w="4646066">
                  <a:extLst>
                    <a:ext uri="{9D8B030D-6E8A-4147-A177-3AD203B41FA5}">
                      <a16:colId xmlns:a16="http://schemas.microsoft.com/office/drawing/2014/main" val="3121649892"/>
                    </a:ext>
                  </a:extLst>
                </a:gridCol>
              </a:tblGrid>
              <a:tr h="360018">
                <a:tc>
                  <a:txBody>
                    <a:bodyPr/>
                    <a:lstStyle/>
                    <a:p>
                      <a:pPr algn="l"/>
                      <a:r>
                        <a:rPr lang="zh-CN" altLang="en-US" sz="2000" dirty="0">
                          <a:solidFill>
                            <a:srgbClr val="C00000"/>
                          </a:solidFill>
                        </a:rPr>
                        <a:t>选项</a:t>
                      </a:r>
                    </a:p>
                  </a:txBody>
                  <a:tcPr marL="64770" marR="64770" marT="34290" marB="34290"/>
                </a:tc>
                <a:tc>
                  <a:txBody>
                    <a:bodyPr/>
                    <a:lstStyle/>
                    <a:p>
                      <a:pPr algn="l"/>
                      <a:r>
                        <a:rPr lang="zh-CN" altLang="en-US" sz="2000" dirty="0">
                          <a:solidFill>
                            <a:srgbClr val="C00000"/>
                          </a:solidFill>
                        </a:rPr>
                        <a:t>说明</a:t>
                      </a:r>
                    </a:p>
                  </a:txBody>
                  <a:tcPr marL="64770" marR="64770" marT="34290" marB="34290"/>
                </a:tc>
                <a:extLst>
                  <a:ext uri="{0D108BD9-81ED-4DB2-BD59-A6C34878D82A}">
                    <a16:rowId xmlns:a16="http://schemas.microsoft.com/office/drawing/2014/main" val="1849062523"/>
                  </a:ext>
                </a:extLst>
              </a:tr>
              <a:tr h="408020">
                <a:tc>
                  <a:txBody>
                    <a:bodyPr/>
                    <a:lstStyle/>
                    <a:p>
                      <a:r>
                        <a:rPr lang="en-US" altLang="zh-CN" sz="2000" dirty="0"/>
                        <a:t>-s</a:t>
                      </a:r>
                      <a:endParaRPr lang="zh-CN" altLang="en-US" sz="2000" dirty="0"/>
                    </a:p>
                  </a:txBody>
                  <a:tcPr marL="64770" marR="64770" marT="34290" marB="34290"/>
                </a:tc>
                <a:tc>
                  <a:txBody>
                    <a:bodyPr/>
                    <a:lstStyle/>
                    <a:p>
                      <a:r>
                        <a:rPr lang="zh-CN" altLang="en-US" sz="2000" b="0" i="0" kern="1200" dirty="0">
                          <a:solidFill>
                            <a:srgbClr val="C00000"/>
                          </a:solidFill>
                          <a:effectLst/>
                          <a:latin typeface="+mn-lt"/>
                          <a:ea typeface="+mn-ea"/>
                          <a:cs typeface="+mn-cs"/>
                        </a:rPr>
                        <a:t>串列进行</a:t>
                      </a:r>
                      <a:r>
                        <a:rPr lang="zh-CN" altLang="en-US" sz="2000" b="0" i="0" kern="1200" dirty="0">
                          <a:solidFill>
                            <a:schemeClr val="dk1"/>
                          </a:solidFill>
                          <a:effectLst/>
                          <a:latin typeface="+mn-lt"/>
                          <a:ea typeface="+mn-ea"/>
                          <a:cs typeface="+mn-cs"/>
                        </a:rPr>
                        <a:t>而非平行处理。</a:t>
                      </a:r>
                      <a:endParaRPr lang="en-US" altLang="zh-CN" sz="2000" dirty="0"/>
                    </a:p>
                  </a:txBody>
                  <a:tcPr marL="64770" marR="64770" marT="34290" marB="34290"/>
                </a:tc>
                <a:extLst>
                  <a:ext uri="{0D108BD9-81ED-4DB2-BD59-A6C34878D82A}">
                    <a16:rowId xmlns:a16="http://schemas.microsoft.com/office/drawing/2014/main" val="3629475290"/>
                  </a:ext>
                </a:extLst>
              </a:tr>
              <a:tr h="370728">
                <a:tc>
                  <a:txBody>
                    <a:bodyPr/>
                    <a:lstStyle/>
                    <a:p>
                      <a:r>
                        <a:rPr lang="en-US" altLang="zh-CN" sz="2000" dirty="0"/>
                        <a:t>-d (</a:t>
                      </a:r>
                      <a:r>
                        <a:rPr lang="zh-CN" altLang="en-US" sz="2000" dirty="0"/>
                        <a:t>分隔字符</a:t>
                      </a:r>
                      <a:r>
                        <a:rPr lang="en-US" altLang="zh-CN" sz="2000" dirty="0"/>
                        <a:t>)</a:t>
                      </a:r>
                    </a:p>
                  </a:txBody>
                  <a:tcPr marL="64770" marR="6477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t>可以将文件用</a:t>
                      </a:r>
                      <a:r>
                        <a:rPr lang="zh-CN" altLang="en-US" sz="2000" dirty="0">
                          <a:solidFill>
                            <a:srgbClr val="C00000"/>
                          </a:solidFill>
                        </a:rPr>
                        <a:t>指定的分隔符</a:t>
                      </a:r>
                      <a:r>
                        <a:rPr lang="zh-CN" altLang="en-US" sz="2000" dirty="0"/>
                        <a:t>拼接</a:t>
                      </a:r>
                    </a:p>
                  </a:txBody>
                  <a:tcPr marL="64770" marR="64770" marT="34290" marB="34290"/>
                </a:tc>
                <a:extLst>
                  <a:ext uri="{0D108BD9-81ED-4DB2-BD59-A6C34878D82A}">
                    <a16:rowId xmlns:a16="http://schemas.microsoft.com/office/drawing/2014/main" val="2980828637"/>
                  </a:ext>
                </a:extLst>
              </a:tr>
            </a:tbl>
          </a:graphicData>
        </a:graphic>
      </p:graphicFrame>
    </p:spTree>
    <p:extLst>
      <p:ext uri="{BB962C8B-B14F-4D97-AF65-F5344CB8AC3E}">
        <p14:creationId xmlns:p14="http://schemas.microsoft.com/office/powerpoint/2010/main" val="3364095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8" y="116632"/>
            <a:ext cx="3456384" cy="1200329"/>
          </a:xfrm>
          <a:prstGeom prst="rect">
            <a:avLst/>
          </a:prstGeom>
          <a:solidFill>
            <a:srgbClr val="FFFF00"/>
          </a:solidFill>
        </p:spPr>
        <p:txBody>
          <a:bodyPr wrap="square">
            <a:spAutoFit/>
          </a:bodyPr>
          <a:lstStyle/>
          <a:p>
            <a:r>
              <a:rPr lang="zh-CN" altLang="en-US" sz="2400" dirty="0"/>
              <a:t>[xl@localhost ~]$ cat b</a:t>
            </a:r>
          </a:p>
          <a:p>
            <a:r>
              <a:rPr lang="zh-CN" altLang="en-US" sz="2400" dirty="0"/>
              <a:t>123</a:t>
            </a:r>
          </a:p>
          <a:p>
            <a:r>
              <a:rPr lang="zh-CN" altLang="en-US" sz="2400" dirty="0"/>
              <a:t>45</a:t>
            </a:r>
            <a:r>
              <a:rPr lang="zh-CN" altLang="en-US" sz="2400" dirty="0" smtClean="0"/>
              <a:t>ab</a:t>
            </a:r>
            <a:endParaRPr lang="zh-CN" altLang="en-US" sz="2400" dirty="0"/>
          </a:p>
        </p:txBody>
      </p:sp>
      <p:sp>
        <p:nvSpPr>
          <p:cNvPr id="3" name="矩形 2"/>
          <p:cNvSpPr/>
          <p:nvPr/>
        </p:nvSpPr>
        <p:spPr>
          <a:xfrm>
            <a:off x="4211960" y="111344"/>
            <a:ext cx="4928576" cy="2308324"/>
          </a:xfrm>
          <a:prstGeom prst="rect">
            <a:avLst/>
          </a:prstGeom>
          <a:solidFill>
            <a:srgbClr val="FFFF00"/>
          </a:solidFill>
        </p:spPr>
        <p:txBody>
          <a:bodyPr wrap="square">
            <a:spAutoFit/>
          </a:bodyPr>
          <a:lstStyle/>
          <a:p>
            <a:r>
              <a:rPr lang="zh-CN" altLang="en-US" sz="2400" dirty="0"/>
              <a:t>[xl@localhost ~]$ cat c</a:t>
            </a:r>
          </a:p>
          <a:p>
            <a:r>
              <a:rPr lang="zh-CN" altLang="en-US" sz="2400" dirty="0"/>
              <a:t>a</a:t>
            </a:r>
          </a:p>
          <a:p>
            <a:r>
              <a:rPr lang="zh-CN" altLang="en-US" sz="2400" dirty="0"/>
              <a:t>b</a:t>
            </a:r>
          </a:p>
          <a:p>
            <a:r>
              <a:rPr lang="zh-CN" altLang="en-US" sz="2400" dirty="0"/>
              <a:t>c</a:t>
            </a:r>
          </a:p>
          <a:p>
            <a:r>
              <a:rPr lang="zh-CN" altLang="en-US" sz="2400" dirty="0"/>
              <a:t>d</a:t>
            </a:r>
          </a:p>
          <a:p>
            <a:r>
              <a:rPr lang="zh-CN" altLang="en-US" sz="2400" dirty="0"/>
              <a:t>e</a:t>
            </a:r>
          </a:p>
        </p:txBody>
      </p:sp>
      <p:sp>
        <p:nvSpPr>
          <p:cNvPr id="5" name="矩形 4"/>
          <p:cNvSpPr/>
          <p:nvPr/>
        </p:nvSpPr>
        <p:spPr>
          <a:xfrm>
            <a:off x="3464" y="2492896"/>
            <a:ext cx="4392488" cy="3785652"/>
          </a:xfrm>
          <a:prstGeom prst="rect">
            <a:avLst/>
          </a:prstGeom>
          <a:solidFill>
            <a:srgbClr val="FFFF00"/>
          </a:solidFill>
        </p:spPr>
        <p:txBody>
          <a:bodyPr wrap="square">
            <a:spAutoFit/>
          </a:bodyPr>
          <a:lstStyle/>
          <a:p>
            <a:r>
              <a:rPr lang="pt-BR" altLang="zh-CN" sz="2400" dirty="0">
                <a:solidFill>
                  <a:srgbClr val="000000"/>
                </a:solidFill>
                <a:latin typeface="Arial" panose="020B0604020202020204" pitchFamily="34" charset="0"/>
                <a:ea typeface="宋体" panose="02010600030101010101" pitchFamily="2" charset="-122"/>
              </a:rPr>
              <a:t>[xl@localhost ~]$ paste b c</a:t>
            </a:r>
          </a:p>
          <a:p>
            <a:r>
              <a:rPr lang="pt-BR" altLang="zh-CN" sz="2400" dirty="0">
                <a:solidFill>
                  <a:srgbClr val="000000"/>
                </a:solidFill>
                <a:latin typeface="Arial" panose="020B0604020202020204" pitchFamily="34" charset="0"/>
                <a:ea typeface="宋体" panose="02010600030101010101" pitchFamily="2" charset="-122"/>
              </a:rPr>
              <a:t>123     a</a:t>
            </a:r>
          </a:p>
          <a:p>
            <a:r>
              <a:rPr lang="pt-BR" altLang="zh-CN" sz="2400" dirty="0">
                <a:solidFill>
                  <a:srgbClr val="000000"/>
                </a:solidFill>
                <a:latin typeface="Arial" panose="020B0604020202020204" pitchFamily="34" charset="0"/>
                <a:ea typeface="宋体" panose="02010600030101010101" pitchFamily="2" charset="-122"/>
              </a:rPr>
              <a:t>45ab    b</a:t>
            </a:r>
          </a:p>
          <a:p>
            <a:r>
              <a:rPr lang="pt-BR" altLang="zh-CN" sz="2400" dirty="0">
                <a:solidFill>
                  <a:srgbClr val="000000"/>
                </a:solidFill>
                <a:latin typeface="Arial" panose="020B0604020202020204" pitchFamily="34" charset="0"/>
                <a:ea typeface="宋体" panose="02010600030101010101" pitchFamily="2" charset="-122"/>
              </a:rPr>
              <a:t>        c</a:t>
            </a:r>
          </a:p>
          <a:p>
            <a:r>
              <a:rPr lang="pt-BR" altLang="zh-CN" sz="2400" dirty="0">
                <a:solidFill>
                  <a:srgbClr val="000000"/>
                </a:solidFill>
                <a:latin typeface="Arial" panose="020B0604020202020204" pitchFamily="34" charset="0"/>
                <a:ea typeface="宋体" panose="02010600030101010101" pitchFamily="2" charset="-122"/>
              </a:rPr>
              <a:t>        d</a:t>
            </a:r>
          </a:p>
          <a:p>
            <a:r>
              <a:rPr lang="pt-BR" altLang="zh-CN" sz="2400" dirty="0">
                <a:solidFill>
                  <a:srgbClr val="000000"/>
                </a:solidFill>
                <a:latin typeface="Arial" panose="020B0604020202020204" pitchFamily="34" charset="0"/>
                <a:ea typeface="宋体" panose="02010600030101010101" pitchFamily="2" charset="-122"/>
              </a:rPr>
              <a:t>        </a:t>
            </a:r>
            <a:r>
              <a:rPr lang="pt-BR" altLang="zh-CN" sz="2400" dirty="0" smtClean="0">
                <a:solidFill>
                  <a:srgbClr val="000000"/>
                </a:solidFill>
                <a:latin typeface="Arial" panose="020B0604020202020204" pitchFamily="34" charset="0"/>
                <a:ea typeface="宋体" panose="02010600030101010101" pitchFamily="2" charset="-122"/>
              </a:rPr>
              <a:t>e</a:t>
            </a:r>
          </a:p>
          <a:p>
            <a:r>
              <a:rPr lang="pt-BR" altLang="zh-CN" sz="2400" dirty="0">
                <a:solidFill>
                  <a:srgbClr val="000000"/>
                </a:solidFill>
                <a:latin typeface="Arial" panose="020B0604020202020204" pitchFamily="34" charset="0"/>
                <a:ea typeface="宋体" panose="02010600030101010101" pitchFamily="2" charset="-122"/>
              </a:rPr>
              <a:t>[xl@localhost ~]$ paste -s b c</a:t>
            </a:r>
          </a:p>
          <a:p>
            <a:r>
              <a:rPr lang="pt-BR" altLang="zh-CN" sz="2400" dirty="0">
                <a:solidFill>
                  <a:srgbClr val="000000"/>
                </a:solidFill>
                <a:latin typeface="Arial" panose="020B0604020202020204" pitchFamily="34" charset="0"/>
                <a:ea typeface="宋体" panose="02010600030101010101" pitchFamily="2" charset="-122"/>
              </a:rPr>
              <a:t>123     45ab</a:t>
            </a:r>
          </a:p>
          <a:p>
            <a:r>
              <a:rPr lang="pt-BR" altLang="zh-CN" sz="2400" dirty="0">
                <a:solidFill>
                  <a:srgbClr val="000000"/>
                </a:solidFill>
                <a:latin typeface="Arial" panose="020B0604020202020204" pitchFamily="34" charset="0"/>
                <a:ea typeface="宋体" panose="02010600030101010101" pitchFamily="2" charset="-122"/>
              </a:rPr>
              <a:t>a       b       c       d       </a:t>
            </a:r>
            <a:r>
              <a:rPr lang="pt-BR" altLang="zh-CN" sz="2400" dirty="0" smtClean="0">
                <a:solidFill>
                  <a:srgbClr val="000000"/>
                </a:solidFill>
                <a:latin typeface="Arial" panose="020B0604020202020204" pitchFamily="34" charset="0"/>
                <a:ea typeface="宋体" panose="02010600030101010101" pitchFamily="2" charset="-122"/>
              </a:rPr>
              <a:t>e</a:t>
            </a:r>
          </a:p>
          <a:p>
            <a:endParaRPr lang="pt-BR" altLang="zh-CN" sz="2400" dirty="0">
              <a:solidFill>
                <a:srgbClr val="000000"/>
              </a:solidFill>
              <a:latin typeface="Arial" panose="020B0604020202020204" pitchFamily="34" charset="0"/>
              <a:ea typeface="宋体" panose="02010600030101010101" pitchFamily="2" charset="-122"/>
            </a:endParaRPr>
          </a:p>
        </p:txBody>
      </p:sp>
      <p:sp>
        <p:nvSpPr>
          <p:cNvPr id="6" name="矩形 5"/>
          <p:cNvSpPr/>
          <p:nvPr/>
        </p:nvSpPr>
        <p:spPr>
          <a:xfrm>
            <a:off x="4211960" y="2492896"/>
            <a:ext cx="4928576" cy="3785652"/>
          </a:xfrm>
          <a:prstGeom prst="rect">
            <a:avLst/>
          </a:prstGeom>
          <a:solidFill>
            <a:schemeClr val="accent2">
              <a:lumMod val="20000"/>
              <a:lumOff val="80000"/>
            </a:schemeClr>
          </a:solidFill>
        </p:spPr>
        <p:txBody>
          <a:bodyPr wrap="square">
            <a:spAutoFit/>
          </a:bodyPr>
          <a:lstStyle/>
          <a:p>
            <a:r>
              <a:rPr lang="pt-BR" altLang="zh-CN" sz="2400" dirty="0">
                <a:solidFill>
                  <a:srgbClr val="000000"/>
                </a:solidFill>
                <a:latin typeface="Arial" panose="020B0604020202020204" pitchFamily="34" charset="0"/>
                <a:ea typeface="宋体" panose="02010600030101010101" pitchFamily="2" charset="-122"/>
              </a:rPr>
              <a:t>[xl@localhost ~]$ paste -d ':' -s b c</a:t>
            </a:r>
          </a:p>
          <a:p>
            <a:r>
              <a:rPr lang="pt-BR" altLang="zh-CN" sz="2400" dirty="0">
                <a:solidFill>
                  <a:srgbClr val="000000"/>
                </a:solidFill>
                <a:latin typeface="Arial" panose="020B0604020202020204" pitchFamily="34" charset="0"/>
                <a:ea typeface="宋体" panose="02010600030101010101" pitchFamily="2" charset="-122"/>
              </a:rPr>
              <a:t>123:45ab</a:t>
            </a:r>
          </a:p>
          <a:p>
            <a:r>
              <a:rPr lang="pt-BR" altLang="zh-CN" sz="2400" dirty="0">
                <a:solidFill>
                  <a:srgbClr val="000000"/>
                </a:solidFill>
                <a:latin typeface="Arial" panose="020B0604020202020204" pitchFamily="34" charset="0"/>
                <a:ea typeface="宋体" panose="02010600030101010101" pitchFamily="2" charset="-122"/>
              </a:rPr>
              <a:t>a:b:c:d:e</a:t>
            </a:r>
          </a:p>
          <a:p>
            <a:r>
              <a:rPr lang="pt-BR" altLang="zh-CN" sz="2400" dirty="0">
                <a:solidFill>
                  <a:srgbClr val="000000"/>
                </a:solidFill>
                <a:latin typeface="Arial" panose="020B0604020202020204" pitchFamily="34" charset="0"/>
                <a:ea typeface="宋体" panose="02010600030101010101" pitchFamily="2" charset="-122"/>
              </a:rPr>
              <a:t>[xl@localhost ~]$ paste -d ':'  b c</a:t>
            </a:r>
          </a:p>
          <a:p>
            <a:r>
              <a:rPr lang="pt-BR" altLang="zh-CN" sz="2400" dirty="0">
                <a:solidFill>
                  <a:srgbClr val="000000"/>
                </a:solidFill>
                <a:latin typeface="Arial" panose="020B0604020202020204" pitchFamily="34" charset="0"/>
                <a:ea typeface="宋体" panose="02010600030101010101" pitchFamily="2" charset="-122"/>
              </a:rPr>
              <a:t>123:a</a:t>
            </a:r>
          </a:p>
          <a:p>
            <a:r>
              <a:rPr lang="pt-BR" altLang="zh-CN" sz="2400" dirty="0">
                <a:solidFill>
                  <a:srgbClr val="000000"/>
                </a:solidFill>
                <a:latin typeface="Arial" panose="020B0604020202020204" pitchFamily="34" charset="0"/>
                <a:ea typeface="宋体" panose="02010600030101010101" pitchFamily="2" charset="-122"/>
              </a:rPr>
              <a:t>45ab:b</a:t>
            </a:r>
          </a:p>
          <a:p>
            <a:r>
              <a:rPr lang="pt-BR" altLang="zh-CN" sz="2400" dirty="0">
                <a:solidFill>
                  <a:srgbClr val="000000"/>
                </a:solidFill>
                <a:latin typeface="Arial" panose="020B0604020202020204" pitchFamily="34" charset="0"/>
                <a:ea typeface="宋体" panose="02010600030101010101" pitchFamily="2" charset="-122"/>
              </a:rPr>
              <a:t>:c</a:t>
            </a:r>
          </a:p>
          <a:p>
            <a:r>
              <a:rPr lang="pt-BR" altLang="zh-CN" sz="2400" dirty="0">
                <a:solidFill>
                  <a:srgbClr val="000000"/>
                </a:solidFill>
                <a:latin typeface="Arial" panose="020B0604020202020204" pitchFamily="34" charset="0"/>
                <a:ea typeface="宋体" panose="02010600030101010101" pitchFamily="2" charset="-122"/>
              </a:rPr>
              <a:t>:d</a:t>
            </a:r>
          </a:p>
          <a:p>
            <a:r>
              <a:rPr lang="pt-BR" altLang="zh-CN" sz="2400" dirty="0">
                <a:solidFill>
                  <a:srgbClr val="000000"/>
                </a:solidFill>
                <a:latin typeface="Arial" panose="020B0604020202020204" pitchFamily="34" charset="0"/>
                <a:ea typeface="宋体" panose="02010600030101010101" pitchFamily="2" charset="-122"/>
              </a:rPr>
              <a:t>:e</a:t>
            </a:r>
          </a:p>
          <a:p>
            <a:r>
              <a:rPr lang="pt-BR" altLang="zh-CN" sz="2400" dirty="0">
                <a:solidFill>
                  <a:srgbClr val="000000"/>
                </a:solidFill>
                <a:latin typeface="Arial" panose="020B0604020202020204" pitchFamily="34" charset="0"/>
                <a:ea typeface="宋体" panose="02010600030101010101" pitchFamily="2" charset="-122"/>
              </a:rPr>
              <a:t>[xl@localhost ~]$</a:t>
            </a:r>
          </a:p>
        </p:txBody>
      </p:sp>
    </p:spTree>
    <p:custDataLst>
      <p:tags r:id="rId1"/>
    </p:custDataLst>
    <p:extLst>
      <p:ext uri="{BB962C8B-B14F-4D97-AF65-F5344CB8AC3E}">
        <p14:creationId xmlns:p14="http://schemas.microsoft.com/office/powerpoint/2010/main" val="3990158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B05E604-C85C-47D2-9849-C2E82CD71829}"/>
              </a:ext>
            </a:extLst>
          </p:cNvPr>
          <p:cNvPicPr>
            <a:picLocks noChangeAspect="1"/>
          </p:cNvPicPr>
          <p:nvPr/>
        </p:nvPicPr>
        <p:blipFill rotWithShape="1">
          <a:blip r:embed="rId3"/>
          <a:srcRect t="5837" b="9777"/>
          <a:stretch/>
        </p:blipFill>
        <p:spPr>
          <a:xfrm>
            <a:off x="1178026" y="2420888"/>
            <a:ext cx="7353300" cy="2258589"/>
          </a:xfrm>
          <a:prstGeom prst="rect">
            <a:avLst/>
          </a:prstGeom>
        </p:spPr>
      </p:pic>
      <p:sp>
        <p:nvSpPr>
          <p:cNvPr id="2" name="标题 1"/>
          <p:cNvSpPr>
            <a:spLocks noGrp="1"/>
          </p:cNvSpPr>
          <p:nvPr>
            <p:ph type="title"/>
          </p:nvPr>
        </p:nvSpPr>
        <p:spPr/>
        <p:txBody>
          <a:bodyPr/>
          <a:lstStyle/>
          <a:p>
            <a:r>
              <a:rPr lang="zh-CN" altLang="en-US" sz="4400" dirty="0"/>
              <a:t>七 文件与目录</a:t>
            </a:r>
            <a:endParaRPr lang="zh-CN" altLang="en-US" dirty="0"/>
          </a:p>
        </p:txBody>
      </p:sp>
      <p:sp>
        <p:nvSpPr>
          <p:cNvPr id="6" name="内容占位符 2">
            <a:extLst>
              <a:ext uri="{FF2B5EF4-FFF2-40B4-BE49-F238E27FC236}">
                <a16:creationId xmlns:a16="http://schemas.microsoft.com/office/drawing/2014/main" id="{0D04E5CE-D82C-48DD-B9C3-12EF1E7B9D75}"/>
              </a:ext>
            </a:extLst>
          </p:cNvPr>
          <p:cNvSpPr txBox="1">
            <a:spLocks/>
          </p:cNvSpPr>
          <p:nvPr/>
        </p:nvSpPr>
        <p:spPr bwMode="auto">
          <a:xfrm>
            <a:off x="968476" y="1423343"/>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pPr>
            <a:r>
              <a:rPr lang="zh-CN" altLang="en-US" sz="3000" dirty="0">
                <a:solidFill>
                  <a:srgbClr val="FF0000"/>
                </a:solidFill>
              </a:rPr>
              <a:t>文件系统</a:t>
            </a:r>
            <a:r>
              <a:rPr lang="zh-CN" altLang="en-US" sz="3000" dirty="0"/>
              <a:t>：</a:t>
            </a:r>
            <a:r>
              <a:rPr lang="zh-CN" altLang="en-US" sz="3000" b="0" i="0" dirty="0">
                <a:solidFill>
                  <a:srgbClr val="333333"/>
                </a:solidFill>
                <a:effectLst/>
                <a:latin typeface="Helvetica Neue"/>
              </a:rPr>
              <a:t>操作系统中负责</a:t>
            </a:r>
            <a:r>
              <a:rPr lang="zh-CN" altLang="en-US" sz="3000" b="0" i="0" dirty="0">
                <a:solidFill>
                  <a:srgbClr val="FF0000"/>
                </a:solidFill>
                <a:effectLst/>
                <a:latin typeface="Helvetica Neue"/>
              </a:rPr>
              <a:t>管理和存储文件信息</a:t>
            </a:r>
            <a:r>
              <a:rPr lang="zh-CN" altLang="en-US" sz="3000" b="0" i="0" dirty="0">
                <a:solidFill>
                  <a:srgbClr val="333333"/>
                </a:solidFill>
                <a:effectLst/>
                <a:latin typeface="Helvetica Neue"/>
              </a:rPr>
              <a:t>的软件机构</a:t>
            </a:r>
            <a:endParaRPr lang="zh-CN" altLang="en-US" sz="3000" dirty="0"/>
          </a:p>
        </p:txBody>
      </p:sp>
      <p:sp>
        <p:nvSpPr>
          <p:cNvPr id="11" name="内容占位符 2">
            <a:extLst>
              <a:ext uri="{FF2B5EF4-FFF2-40B4-BE49-F238E27FC236}">
                <a16:creationId xmlns:a16="http://schemas.microsoft.com/office/drawing/2014/main" id="{ABFA813B-5DC8-4577-AC1B-E1DB0B2BDA6C}"/>
              </a:ext>
            </a:extLst>
          </p:cNvPr>
          <p:cNvSpPr txBox="1">
            <a:spLocks/>
          </p:cNvSpPr>
          <p:nvPr/>
        </p:nvSpPr>
        <p:spPr bwMode="auto">
          <a:xfrm>
            <a:off x="962869" y="4730629"/>
            <a:ext cx="8175524"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pPr>
            <a:r>
              <a:rPr lang="zh-CN" altLang="en-US" sz="3000" dirty="0">
                <a:solidFill>
                  <a:srgbClr val="FF0000"/>
                </a:solidFill>
              </a:rPr>
              <a:t>文件</a:t>
            </a:r>
            <a:r>
              <a:rPr lang="zh-CN" altLang="en-US" sz="3000" dirty="0"/>
              <a:t>：存储数据的命名对象，看作字节序列</a:t>
            </a:r>
            <a:endParaRPr lang="en-US" altLang="zh-CN" sz="3000" dirty="0"/>
          </a:p>
          <a:p>
            <a:pPr>
              <a:lnSpc>
                <a:spcPct val="110000"/>
              </a:lnSpc>
              <a:spcBef>
                <a:spcPts val="600"/>
              </a:spcBef>
            </a:pPr>
            <a:r>
              <a:rPr lang="zh-CN" altLang="en-US" sz="3000" dirty="0">
                <a:solidFill>
                  <a:srgbClr val="FF0000"/>
                </a:solidFill>
              </a:rPr>
              <a:t>目录</a:t>
            </a:r>
            <a:r>
              <a:rPr lang="zh-CN" altLang="en-US" sz="3000" dirty="0"/>
              <a:t>：包含许多文件项目的一类特殊文件</a:t>
            </a:r>
            <a:endParaRPr lang="en-US" altLang="zh-CN" sz="3000" dirty="0"/>
          </a:p>
          <a:p>
            <a:pPr>
              <a:lnSpc>
                <a:spcPct val="110000"/>
              </a:lnSpc>
              <a:spcBef>
                <a:spcPts val="600"/>
              </a:spcBef>
            </a:pPr>
            <a:r>
              <a:rPr lang="zh-CN" altLang="en-US" sz="3000" dirty="0">
                <a:solidFill>
                  <a:srgbClr val="FF0000"/>
                </a:solidFill>
              </a:rPr>
              <a:t>子目录</a:t>
            </a:r>
            <a:r>
              <a:rPr lang="zh-CN" altLang="en-US" sz="3000" dirty="0"/>
              <a:t>：被包含在另一目录中的目录</a:t>
            </a:r>
            <a:r>
              <a:rPr lang="zh-CN" altLang="en-US" sz="2400" dirty="0">
                <a:solidFill>
                  <a:srgbClr val="FF0000"/>
                </a:solidFill>
              </a:rPr>
              <a:t>（父</a:t>
            </a:r>
            <a:r>
              <a:rPr lang="en-US" altLang="zh-CN" sz="2400" dirty="0">
                <a:solidFill>
                  <a:srgbClr val="FF0000"/>
                </a:solidFill>
              </a:rPr>
              <a:t>/</a:t>
            </a:r>
            <a:r>
              <a:rPr lang="zh-CN" altLang="en-US" sz="2400" dirty="0">
                <a:solidFill>
                  <a:srgbClr val="FF0000"/>
                </a:solidFill>
              </a:rPr>
              <a:t>子目录）</a:t>
            </a:r>
            <a:endParaRPr lang="zh-CN" altLang="en-US" sz="2800" dirty="0">
              <a:solidFill>
                <a:srgbClr val="FF0000"/>
              </a:solidFill>
            </a:endParaRPr>
          </a:p>
        </p:txBody>
      </p:sp>
    </p:spTree>
    <p:extLst>
      <p:ext uri="{BB962C8B-B14F-4D97-AF65-F5344CB8AC3E}">
        <p14:creationId xmlns:p14="http://schemas.microsoft.com/office/powerpoint/2010/main" val="36388447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expand</a:t>
            </a:r>
            <a:r>
              <a:rPr lang="zh-CN" altLang="en-US" dirty="0">
                <a:sym typeface="+mn-ea"/>
              </a:rPr>
              <a:t>和</a:t>
            </a:r>
            <a:r>
              <a:rPr lang="en-US" altLang="zh-CN" dirty="0" err="1">
                <a:sym typeface="+mn-ea"/>
              </a:rPr>
              <a:t>unexpand</a:t>
            </a:r>
            <a:r>
              <a:rPr lang="zh-CN" altLang="en-US" dirty="0">
                <a:sym typeface="+mn-ea"/>
              </a:rPr>
              <a:t>命令</a:t>
            </a:r>
            <a:endParaRPr lang="zh-CN" altLang="en-US" dirty="0"/>
          </a:p>
        </p:txBody>
      </p:sp>
      <p:sp>
        <p:nvSpPr>
          <p:cNvPr id="4" name="内容占位符 2">
            <a:extLst>
              <a:ext uri="{FF2B5EF4-FFF2-40B4-BE49-F238E27FC236}">
                <a16:creationId xmlns:a16="http://schemas.microsoft.com/office/drawing/2014/main" id="{0A61BAC2-E1A6-44CB-8F22-21151858ED5E}"/>
              </a:ext>
            </a:extLst>
          </p:cNvPr>
          <p:cNvSpPr txBox="1">
            <a:spLocks/>
          </p:cNvSpPr>
          <p:nvPr/>
        </p:nvSpPr>
        <p:spPr bwMode="auto">
          <a:xfrm>
            <a:off x="683568" y="1371600"/>
            <a:ext cx="8052445" cy="5225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zh-CN" altLang="en-US" sz="3000" dirty="0"/>
              <a:t>功能 </a:t>
            </a:r>
          </a:p>
          <a:p>
            <a:pPr lvl="1">
              <a:lnSpc>
                <a:spcPct val="90000"/>
              </a:lnSpc>
            </a:pPr>
            <a:r>
              <a:rPr lang="en-US" altLang="zh-CN" sz="2600" dirty="0">
                <a:sym typeface="+mn-ea"/>
              </a:rPr>
              <a:t>expand</a:t>
            </a:r>
            <a:r>
              <a:rPr lang="zh-CN" altLang="en-US" sz="2600" dirty="0">
                <a:sym typeface="+mn-ea"/>
              </a:rPr>
              <a:t>：将文件的</a:t>
            </a:r>
            <a:r>
              <a:rPr lang="zh-CN" altLang="en-US" sz="2600" dirty="0">
                <a:solidFill>
                  <a:srgbClr val="C00000"/>
                </a:solidFill>
                <a:sym typeface="+mn-ea"/>
              </a:rPr>
              <a:t>制表符（Tab）</a:t>
            </a:r>
            <a:r>
              <a:rPr lang="zh-CN" altLang="en-US" sz="2600" dirty="0">
                <a:sym typeface="+mn-ea"/>
              </a:rPr>
              <a:t>转换为</a:t>
            </a:r>
            <a:r>
              <a:rPr lang="zh-CN" altLang="en-US" sz="2600" dirty="0">
                <a:solidFill>
                  <a:srgbClr val="C00000"/>
                </a:solidFill>
                <a:sym typeface="+mn-ea"/>
              </a:rPr>
              <a:t>空格符（Space）</a:t>
            </a:r>
            <a:endParaRPr lang="en-US" altLang="zh-CN" sz="2600" dirty="0">
              <a:solidFill>
                <a:srgbClr val="C00000"/>
              </a:solidFill>
            </a:endParaRPr>
          </a:p>
          <a:p>
            <a:pPr lvl="1">
              <a:lnSpc>
                <a:spcPct val="90000"/>
              </a:lnSpc>
            </a:pPr>
            <a:r>
              <a:rPr lang="en-US" altLang="zh-CN" sz="2600" dirty="0" err="1">
                <a:sym typeface="+mn-ea"/>
              </a:rPr>
              <a:t>unexpand</a:t>
            </a:r>
            <a:r>
              <a:rPr lang="zh-CN" altLang="en-US" sz="2600" dirty="0">
                <a:sym typeface="+mn-ea"/>
              </a:rPr>
              <a:t>：将文件中的</a:t>
            </a:r>
            <a:r>
              <a:rPr lang="zh-CN" altLang="en-US" sz="2600" dirty="0">
                <a:solidFill>
                  <a:srgbClr val="C00000"/>
                </a:solidFill>
                <a:sym typeface="+mn-ea"/>
              </a:rPr>
              <a:t>空格符</a:t>
            </a:r>
            <a:r>
              <a:rPr lang="zh-CN" altLang="en-US" sz="2600" dirty="0">
                <a:sym typeface="+mn-ea"/>
              </a:rPr>
              <a:t>转换为</a:t>
            </a:r>
            <a:r>
              <a:rPr lang="zh-CN" altLang="en-US" sz="2600" dirty="0">
                <a:solidFill>
                  <a:srgbClr val="C00000"/>
                </a:solidFill>
                <a:sym typeface="+mn-ea"/>
              </a:rPr>
              <a:t>制表符</a:t>
            </a:r>
            <a:endParaRPr lang="en-US" altLang="zh-CN" sz="2600" dirty="0">
              <a:solidFill>
                <a:srgbClr val="C00000"/>
              </a:solidFill>
              <a:sym typeface="+mn-ea"/>
            </a:endParaRPr>
          </a:p>
          <a:p>
            <a:pPr marL="342900" lvl="1" indent="-342900">
              <a:lnSpc>
                <a:spcPct val="90000"/>
              </a:lnSpc>
              <a:buFont typeface="Wingdings" panose="05000000000000000000" pitchFamily="2" charset="2"/>
              <a:buChar char="n"/>
            </a:pPr>
            <a:r>
              <a:rPr lang="zh-CN" altLang="en-US" sz="3000" b="0" dirty="0">
                <a:sym typeface="+mn-ea"/>
              </a:rPr>
              <a:t>命令格式</a:t>
            </a:r>
            <a:endParaRPr lang="en-US" altLang="zh-CN" sz="3000" b="0" dirty="0">
              <a:sym typeface="+mn-ea"/>
            </a:endParaRPr>
          </a:p>
          <a:p>
            <a:pPr lvl="1"/>
            <a:r>
              <a:rPr lang="zh-CN" altLang="en-US" sz="2600" dirty="0">
                <a:sym typeface="+mn-ea"/>
              </a:rPr>
              <a:t>expand [</a:t>
            </a:r>
            <a:r>
              <a:rPr lang="en-US" altLang="zh-CN" sz="2600" dirty="0">
                <a:sym typeface="+mn-ea"/>
              </a:rPr>
              <a:t>-t</a:t>
            </a:r>
            <a:r>
              <a:rPr lang="zh-CN" altLang="en-US" sz="2600" dirty="0">
                <a:sym typeface="+mn-ea"/>
              </a:rPr>
              <a:t>] [文件]</a:t>
            </a:r>
            <a:endParaRPr lang="en-US" altLang="zh-CN" sz="2600" dirty="0"/>
          </a:p>
          <a:p>
            <a:pPr lvl="1"/>
            <a:r>
              <a:rPr lang="zh-CN" altLang="en-US" sz="2600" dirty="0">
                <a:sym typeface="+mn-ea"/>
              </a:rPr>
              <a:t>unexpand [选项] [文件]</a:t>
            </a:r>
            <a:endParaRPr lang="en-US" altLang="zh-CN" sz="2600" dirty="0"/>
          </a:p>
          <a:p>
            <a:r>
              <a:rPr lang="zh-CN" altLang="en-US" sz="3000" dirty="0"/>
              <a:t>说明</a:t>
            </a:r>
            <a:endParaRPr lang="en-US" altLang="zh-CN" sz="3000" dirty="0"/>
          </a:p>
          <a:p>
            <a:pPr lvl="1">
              <a:lnSpc>
                <a:spcPct val="90000"/>
              </a:lnSpc>
            </a:pPr>
            <a:r>
              <a:rPr lang="en-US" altLang="zh-CN" sz="2600" dirty="0">
                <a:sym typeface="+mn-ea"/>
              </a:rPr>
              <a:t>-t N</a:t>
            </a:r>
            <a:r>
              <a:rPr lang="zh-CN" altLang="en-US" sz="2600" dirty="0">
                <a:sym typeface="+mn-ea"/>
              </a:rPr>
              <a:t>：用于指定</a:t>
            </a:r>
            <a:r>
              <a:rPr lang="zh-CN" altLang="en-US" sz="2600" dirty="0">
                <a:solidFill>
                  <a:srgbClr val="C00000"/>
                </a:solidFill>
                <a:sym typeface="+mn-ea"/>
              </a:rPr>
              <a:t>一个</a:t>
            </a:r>
            <a:r>
              <a:rPr lang="en-US" altLang="zh-CN" sz="2600" dirty="0">
                <a:solidFill>
                  <a:srgbClr val="C00000"/>
                </a:solidFill>
                <a:sym typeface="+mn-ea"/>
              </a:rPr>
              <a:t>Tab</a:t>
            </a:r>
            <a:r>
              <a:rPr lang="zh-CN" altLang="en-US" sz="2600" dirty="0">
                <a:solidFill>
                  <a:srgbClr val="C00000"/>
                </a:solidFill>
                <a:sym typeface="+mn-ea"/>
              </a:rPr>
              <a:t>等于</a:t>
            </a:r>
            <a:r>
              <a:rPr lang="en-US" altLang="zh-CN" sz="2600" dirty="0">
                <a:solidFill>
                  <a:srgbClr val="C00000"/>
                </a:solidFill>
                <a:sym typeface="+mn-ea"/>
              </a:rPr>
              <a:t>N</a:t>
            </a:r>
            <a:r>
              <a:rPr lang="zh-CN" altLang="en-US" sz="2600" dirty="0">
                <a:solidFill>
                  <a:srgbClr val="C00000"/>
                </a:solidFill>
                <a:sym typeface="+mn-ea"/>
              </a:rPr>
              <a:t>个空格符</a:t>
            </a:r>
            <a:endParaRPr lang="en-US" altLang="zh-CN" sz="2600" dirty="0">
              <a:solidFill>
                <a:srgbClr val="C00000"/>
              </a:solidFill>
              <a:sym typeface="+mn-ea"/>
            </a:endParaRPr>
          </a:p>
          <a:p>
            <a:pPr lvl="1">
              <a:lnSpc>
                <a:spcPct val="90000"/>
              </a:lnSpc>
            </a:pPr>
            <a:r>
              <a:rPr lang="zh-CN" altLang="en-US" sz="2600" dirty="0">
                <a:sym typeface="+mn-ea"/>
              </a:rPr>
              <a:t>默认情况下，一个制表符替换</a:t>
            </a:r>
            <a:r>
              <a:rPr lang="zh-CN" altLang="en-US" sz="2600" dirty="0">
                <a:solidFill>
                  <a:srgbClr val="C00000"/>
                </a:solidFill>
                <a:sym typeface="+mn-ea"/>
              </a:rPr>
              <a:t>八个空格符</a:t>
            </a:r>
            <a:endParaRPr lang="en-US" altLang="zh-CN" sz="2600" dirty="0">
              <a:solidFill>
                <a:srgbClr val="C00000"/>
              </a:solidFill>
            </a:endParaRPr>
          </a:p>
          <a:p>
            <a:pPr lvl="1">
              <a:lnSpc>
                <a:spcPct val="90000"/>
              </a:lnSpc>
            </a:pPr>
            <a:r>
              <a:rPr lang="zh-CN" altLang="en-US" sz="2600" dirty="0">
                <a:sym typeface="+mn-ea"/>
              </a:rPr>
              <a:t>对于</a:t>
            </a:r>
            <a:r>
              <a:rPr lang="en-US" altLang="zh-CN" sz="2600" dirty="0" err="1">
                <a:sym typeface="+mn-ea"/>
              </a:rPr>
              <a:t>unexpand</a:t>
            </a:r>
            <a:r>
              <a:rPr lang="zh-CN" altLang="en-US" sz="2600" dirty="0">
                <a:sym typeface="+mn-ea"/>
              </a:rPr>
              <a:t>，默认情况下，若不足八个空格符号，则不进行替换</a:t>
            </a:r>
            <a:endParaRPr lang="en-US" altLang="zh-CN" sz="2600" dirty="0"/>
          </a:p>
          <a:p>
            <a:endParaRPr lang="zh-CN" altLang="en-US" dirty="0"/>
          </a:p>
        </p:txBody>
      </p:sp>
    </p:spTree>
    <p:custDataLst>
      <p:tags r:id="rId1"/>
    </p:custData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命令举例</a:t>
            </a:r>
          </a:p>
        </p:txBody>
      </p:sp>
      <p:pic>
        <p:nvPicPr>
          <p:cNvPr id="5" name="图片 4"/>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1613" r="7408"/>
          <a:stretch/>
        </p:blipFill>
        <p:spPr>
          <a:xfrm>
            <a:off x="636383" y="1783250"/>
            <a:ext cx="8338875" cy="1573742"/>
          </a:xfrm>
          <a:prstGeom prst="rect">
            <a:avLst/>
          </a:prstGeom>
        </p:spPr>
      </p:pic>
      <p:pic>
        <p:nvPicPr>
          <p:cNvPr id="6" name="图片 5"/>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1601" t="9210" r="20443" b="4749"/>
          <a:stretch/>
        </p:blipFill>
        <p:spPr>
          <a:xfrm>
            <a:off x="611560" y="3743714"/>
            <a:ext cx="8115030" cy="1845526"/>
          </a:xfrm>
          <a:prstGeom prst="rect">
            <a:avLst/>
          </a:prstGeom>
        </p:spPr>
      </p:pic>
    </p:spTree>
    <p:custDataLst>
      <p:tags r:id="rId1"/>
    </p:custData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iconv</a:t>
            </a:r>
            <a:r>
              <a:rPr lang="zh-CN" altLang="en-US" dirty="0"/>
              <a:t>命令</a:t>
            </a:r>
          </a:p>
        </p:txBody>
      </p:sp>
      <p:sp>
        <p:nvSpPr>
          <p:cNvPr id="3" name="内容占位符 2"/>
          <p:cNvSpPr>
            <a:spLocks noGrp="1"/>
          </p:cNvSpPr>
          <p:nvPr>
            <p:ph idx="1"/>
          </p:nvPr>
        </p:nvSpPr>
        <p:spPr>
          <a:xfrm>
            <a:off x="899592" y="1484784"/>
            <a:ext cx="7772400" cy="4824536"/>
          </a:xfrm>
        </p:spPr>
        <p:txBody>
          <a:bodyPr/>
          <a:lstStyle/>
          <a:p>
            <a:r>
              <a:rPr lang="zh-CN" altLang="en-US" dirty="0"/>
              <a:t>功能：</a:t>
            </a:r>
            <a:r>
              <a:rPr lang="zh-CN" altLang="zh-CN" dirty="0"/>
              <a:t>将文件从一种编码转换成另一种编码</a:t>
            </a:r>
            <a:endParaRPr lang="en-US" altLang="zh-CN" dirty="0"/>
          </a:p>
          <a:p>
            <a:r>
              <a:rPr lang="zh-CN" altLang="zh-CN" dirty="0"/>
              <a:t>格式：</a:t>
            </a:r>
            <a:r>
              <a:rPr lang="en-US" altLang="zh-CN" dirty="0">
                <a:solidFill>
                  <a:schemeClr val="accent6">
                    <a:lumMod val="75000"/>
                  </a:schemeClr>
                </a:solidFill>
              </a:rPr>
              <a:t>iconv [</a:t>
            </a:r>
            <a:r>
              <a:rPr lang="zh-CN" altLang="en-US" dirty="0">
                <a:solidFill>
                  <a:schemeClr val="accent6">
                    <a:lumMod val="75000"/>
                  </a:schemeClr>
                </a:solidFill>
              </a:rPr>
              <a:t>选项</a:t>
            </a:r>
            <a:r>
              <a:rPr lang="en-US" altLang="zh-CN" dirty="0">
                <a:solidFill>
                  <a:schemeClr val="accent6">
                    <a:lumMod val="75000"/>
                  </a:schemeClr>
                </a:solidFill>
              </a:rPr>
              <a:t>] &lt;</a:t>
            </a:r>
            <a:r>
              <a:rPr lang="zh-CN" altLang="zh-CN" dirty="0">
                <a:solidFill>
                  <a:schemeClr val="accent6">
                    <a:lumMod val="75000"/>
                  </a:schemeClr>
                </a:solidFill>
              </a:rPr>
              <a:t>输入文件</a:t>
            </a:r>
            <a:r>
              <a:rPr lang="en-US" altLang="zh-CN" dirty="0">
                <a:solidFill>
                  <a:schemeClr val="accent6">
                    <a:lumMod val="75000"/>
                  </a:schemeClr>
                </a:solidFill>
              </a:rPr>
              <a:t>&gt;</a:t>
            </a:r>
          </a:p>
          <a:p>
            <a:r>
              <a:rPr lang="zh-CN" altLang="en-US" dirty="0"/>
              <a:t>选项</a:t>
            </a:r>
            <a:endParaRPr lang="en-US" altLang="zh-CN" dirty="0"/>
          </a:p>
          <a:p>
            <a:pPr lvl="1"/>
            <a:r>
              <a:rPr lang="en-US" altLang="zh-CN" dirty="0">
                <a:solidFill>
                  <a:schemeClr val="accent6">
                    <a:lumMod val="75000"/>
                  </a:schemeClr>
                </a:solidFill>
              </a:rPr>
              <a:t>-f &lt;encoding&gt; </a:t>
            </a:r>
            <a:r>
              <a:rPr lang="en-US" altLang="zh-CN" dirty="0"/>
              <a:t>: </a:t>
            </a:r>
            <a:r>
              <a:rPr lang="zh-CN" altLang="en-US" dirty="0"/>
              <a:t>指定原始文本编码。</a:t>
            </a:r>
          </a:p>
          <a:p>
            <a:pPr lvl="1"/>
            <a:r>
              <a:rPr lang="en-US" altLang="zh-CN" dirty="0">
                <a:solidFill>
                  <a:schemeClr val="accent6">
                    <a:lumMod val="75000"/>
                  </a:schemeClr>
                </a:solidFill>
              </a:rPr>
              <a:t>-t &lt;encoding&gt; </a:t>
            </a:r>
            <a:r>
              <a:rPr lang="en-US" altLang="zh-CN" dirty="0"/>
              <a:t>: </a:t>
            </a:r>
            <a:r>
              <a:rPr lang="zh-CN" altLang="en-US" dirty="0"/>
              <a:t>指定要转换的编码。</a:t>
            </a:r>
          </a:p>
          <a:p>
            <a:pPr lvl="1"/>
            <a:r>
              <a:rPr lang="en-US" altLang="zh-CN" dirty="0">
                <a:solidFill>
                  <a:schemeClr val="accent6">
                    <a:lumMod val="75000"/>
                  </a:schemeClr>
                </a:solidFill>
              </a:rPr>
              <a:t>-o &lt;output file&gt; </a:t>
            </a:r>
            <a:r>
              <a:rPr lang="en-US" altLang="zh-CN" dirty="0"/>
              <a:t>: </a:t>
            </a:r>
            <a:r>
              <a:rPr lang="zh-CN" altLang="en-US" dirty="0"/>
              <a:t>指定输出文件，而不是在标准输出上显示。</a:t>
            </a:r>
          </a:p>
          <a:p>
            <a:pPr lvl="1"/>
            <a:r>
              <a:rPr lang="en-US" altLang="zh-CN" dirty="0">
                <a:solidFill>
                  <a:schemeClr val="accent6">
                    <a:lumMod val="75000"/>
                  </a:schemeClr>
                </a:solidFill>
              </a:rPr>
              <a:t>-l </a:t>
            </a:r>
            <a:r>
              <a:rPr lang="en-US" altLang="zh-CN" dirty="0"/>
              <a:t>: </a:t>
            </a:r>
            <a:r>
              <a:rPr lang="zh-CN" altLang="en-US" dirty="0"/>
              <a:t>列出所有已知编码字符集。</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244226"/>
            <a:ext cx="7793037" cy="1052513"/>
          </a:xfrm>
        </p:spPr>
        <p:txBody>
          <a:bodyPr/>
          <a:lstStyle/>
          <a:p>
            <a:r>
              <a:rPr lang="en-US" altLang="zh-CN" dirty="0"/>
              <a:t>iconv</a:t>
            </a:r>
            <a:r>
              <a:rPr lang="zh-CN" altLang="en-US" dirty="0"/>
              <a:t>命令举例</a:t>
            </a:r>
          </a:p>
        </p:txBody>
      </p:sp>
      <p:sp>
        <p:nvSpPr>
          <p:cNvPr id="3" name="内容占位符 2"/>
          <p:cNvSpPr>
            <a:spLocks noGrp="1"/>
          </p:cNvSpPr>
          <p:nvPr>
            <p:ph idx="1"/>
          </p:nvPr>
        </p:nvSpPr>
        <p:spPr>
          <a:xfrm>
            <a:off x="683568" y="1556792"/>
            <a:ext cx="8352928" cy="4530725"/>
          </a:xfrm>
        </p:spPr>
        <p:txBody>
          <a:bodyPr/>
          <a:lstStyle/>
          <a:p>
            <a:r>
              <a:rPr lang="zh-CN" altLang="zh-CN" dirty="0"/>
              <a:t>将编码为</a:t>
            </a:r>
            <a:r>
              <a:rPr lang="en-US" altLang="zh-CN" dirty="0"/>
              <a:t>GB2312</a:t>
            </a:r>
            <a:r>
              <a:rPr lang="zh-CN" altLang="zh-CN" dirty="0"/>
              <a:t>的</a:t>
            </a:r>
            <a:r>
              <a:rPr lang="en-US" altLang="zh-CN" dirty="0" err="1"/>
              <a:t>inputfile</a:t>
            </a:r>
            <a:r>
              <a:rPr lang="zh-CN" altLang="zh-CN" dirty="0"/>
              <a:t>文件转化为</a:t>
            </a:r>
            <a:r>
              <a:rPr lang="en-US" altLang="zh-CN" dirty="0"/>
              <a:t>UTF-8</a:t>
            </a:r>
            <a:r>
              <a:rPr lang="zh-CN" altLang="zh-CN" dirty="0"/>
              <a:t>编码的</a:t>
            </a:r>
            <a:r>
              <a:rPr lang="en-US" altLang="zh-CN" dirty="0" err="1"/>
              <a:t>outputfile</a:t>
            </a:r>
            <a:endParaRPr lang="en-US" altLang="zh-CN" dirty="0"/>
          </a:p>
          <a:p>
            <a:pPr lvl="1">
              <a:buNone/>
            </a:pPr>
            <a:r>
              <a:rPr lang="en-US" altLang="zh-CN" b="1" dirty="0">
                <a:solidFill>
                  <a:schemeClr val="accent6">
                    <a:lumMod val="75000"/>
                  </a:schemeClr>
                </a:solidFill>
              </a:rPr>
              <a:t>$ iconv -f GB2312 -t UTF-8 -o </a:t>
            </a:r>
            <a:r>
              <a:rPr lang="en-US" altLang="zh-CN" b="1" dirty="0" err="1">
                <a:solidFill>
                  <a:schemeClr val="accent6">
                    <a:lumMod val="75000"/>
                  </a:schemeClr>
                </a:solidFill>
              </a:rPr>
              <a:t>outputfile</a:t>
            </a:r>
            <a:r>
              <a:rPr lang="en-US" altLang="zh-CN" b="1" dirty="0">
                <a:solidFill>
                  <a:schemeClr val="accent6">
                    <a:lumMod val="75000"/>
                  </a:schemeClr>
                </a:solidFill>
              </a:rPr>
              <a:t> </a:t>
            </a:r>
            <a:r>
              <a:rPr lang="en-US" altLang="zh-CN" b="1" dirty="0" err="1">
                <a:solidFill>
                  <a:schemeClr val="accent6">
                    <a:lumMod val="75000"/>
                  </a:schemeClr>
                </a:solidFill>
              </a:rPr>
              <a:t>inputfile</a:t>
            </a:r>
            <a:endParaRPr lang="en-US" altLang="zh-CN" b="1" dirty="0">
              <a:solidFill>
                <a:schemeClr val="accent6">
                  <a:lumMod val="75000"/>
                </a:schemeClr>
              </a:solidFill>
            </a:endParaRPr>
          </a:p>
          <a:p>
            <a:r>
              <a:rPr lang="zh-CN" altLang="en-US" dirty="0"/>
              <a:t>又如</a:t>
            </a:r>
            <a:endParaRPr lang="en-US" altLang="zh-CN" dirty="0"/>
          </a:p>
          <a:p>
            <a:pPr lvl="1">
              <a:buNone/>
            </a:pPr>
            <a:r>
              <a:rPr lang="en-US" altLang="zh-CN" sz="2400" b="1" dirty="0">
                <a:solidFill>
                  <a:schemeClr val="accent6">
                    <a:lumMod val="75000"/>
                  </a:schemeClr>
                </a:solidFill>
              </a:rPr>
              <a:t>$ iconv -l</a:t>
            </a:r>
          </a:p>
          <a:p>
            <a:pPr lvl="1">
              <a:buNone/>
            </a:pPr>
            <a:r>
              <a:rPr lang="en-US" altLang="zh-CN" sz="2400" b="1" dirty="0">
                <a:solidFill>
                  <a:schemeClr val="accent6">
                    <a:lumMod val="75000"/>
                  </a:schemeClr>
                </a:solidFill>
              </a:rPr>
              <a:t>$ </a:t>
            </a:r>
            <a:r>
              <a:rPr lang="en-US" altLang="zh-CN" sz="2400" b="1" dirty="0" err="1">
                <a:solidFill>
                  <a:schemeClr val="accent6">
                    <a:lumMod val="75000"/>
                  </a:schemeClr>
                </a:solidFill>
              </a:rPr>
              <a:t>iconv</a:t>
            </a:r>
            <a:r>
              <a:rPr lang="en-US" altLang="zh-CN" sz="2400" b="1" dirty="0">
                <a:solidFill>
                  <a:schemeClr val="accent6">
                    <a:lumMod val="75000"/>
                  </a:schemeClr>
                </a:solidFill>
              </a:rPr>
              <a:t> -f ISO-8859-1 -t UTF-8 -o </a:t>
            </a:r>
            <a:r>
              <a:rPr lang="en-US" altLang="zh-CN" sz="2400" b="1" dirty="0" err="1">
                <a:solidFill>
                  <a:schemeClr val="accent6">
                    <a:lumMod val="75000"/>
                  </a:schemeClr>
                </a:solidFill>
              </a:rPr>
              <a:t>outputfile</a:t>
            </a:r>
            <a:r>
              <a:rPr lang="en-US" altLang="zh-CN" sz="2400" b="1" dirty="0">
                <a:solidFill>
                  <a:schemeClr val="accent6">
                    <a:lumMod val="75000"/>
                  </a:schemeClr>
                </a:solidFill>
              </a:rPr>
              <a:t> </a:t>
            </a:r>
            <a:r>
              <a:rPr lang="en-US" altLang="zh-CN" sz="2400" b="1" dirty="0" err="1">
                <a:solidFill>
                  <a:schemeClr val="accent6">
                    <a:lumMod val="75000"/>
                  </a:schemeClr>
                </a:solidFill>
              </a:rPr>
              <a:t>inputfile</a:t>
            </a:r>
            <a:endParaRPr lang="en-US" altLang="zh-CN" sz="2400" b="1" dirty="0">
              <a:solidFill>
                <a:schemeClr val="accent6">
                  <a:lumMod val="75000"/>
                </a:schemeClr>
              </a:solidFill>
            </a:endParaRPr>
          </a:p>
          <a:p>
            <a:pPr lvl="1">
              <a:buNone/>
            </a:pPr>
            <a:r>
              <a:rPr lang="en-US" altLang="zh-CN" sz="2400" b="1" dirty="0">
                <a:solidFill>
                  <a:schemeClr val="accent6">
                    <a:lumMod val="75000"/>
                  </a:schemeClr>
                </a:solidFill>
              </a:rPr>
              <a:t>$ iconv -f GBK -t UTF-8 -o </a:t>
            </a:r>
            <a:r>
              <a:rPr lang="en-US" altLang="zh-CN" sz="2400" b="1" dirty="0" err="1">
                <a:solidFill>
                  <a:schemeClr val="accent6">
                    <a:lumMod val="75000"/>
                  </a:schemeClr>
                </a:solidFill>
              </a:rPr>
              <a:t>outputfile</a:t>
            </a:r>
            <a:r>
              <a:rPr lang="en-US" altLang="zh-CN" sz="2400" b="1" dirty="0">
                <a:solidFill>
                  <a:schemeClr val="accent6">
                    <a:lumMod val="75000"/>
                  </a:schemeClr>
                </a:solidFill>
              </a:rPr>
              <a:t> </a:t>
            </a:r>
            <a:r>
              <a:rPr lang="en-US" altLang="zh-CN" sz="2400" b="1" dirty="0" err="1">
                <a:solidFill>
                  <a:schemeClr val="accent6">
                    <a:lumMod val="75000"/>
                  </a:schemeClr>
                </a:solidFill>
              </a:rPr>
              <a:t>inputfile</a:t>
            </a:r>
            <a:endParaRPr lang="en-US" altLang="zh-CN" sz="2400" b="1" dirty="0">
              <a:solidFill>
                <a:schemeClr val="accent6">
                  <a:lumMod val="75000"/>
                </a:schemeClr>
              </a:solidFill>
            </a:endParaRPr>
          </a:p>
          <a:p>
            <a:pPr lvl="1">
              <a:buNone/>
            </a:pPr>
            <a:r>
              <a:rPr lang="en-US" altLang="zh-CN" sz="2400" b="1" dirty="0">
                <a:solidFill>
                  <a:schemeClr val="accent6">
                    <a:lumMod val="75000"/>
                  </a:schemeClr>
                </a:solidFill>
              </a:rPr>
              <a:t>$ </a:t>
            </a:r>
            <a:r>
              <a:rPr lang="en-US" altLang="zh-CN" sz="2400" b="1" dirty="0" err="1">
                <a:solidFill>
                  <a:schemeClr val="accent6">
                    <a:lumMod val="75000"/>
                  </a:schemeClr>
                </a:solidFill>
              </a:rPr>
              <a:t>iconv</a:t>
            </a:r>
            <a:r>
              <a:rPr lang="en-US" altLang="zh-CN" sz="2400" b="1" dirty="0">
                <a:solidFill>
                  <a:schemeClr val="accent6">
                    <a:lumMod val="75000"/>
                  </a:schemeClr>
                </a:solidFill>
              </a:rPr>
              <a:t> -f BIG5 -t UTF-8 -o </a:t>
            </a:r>
            <a:r>
              <a:rPr lang="en-US" altLang="zh-CN" sz="2400" b="1" dirty="0" err="1">
                <a:solidFill>
                  <a:schemeClr val="accent6">
                    <a:lumMod val="75000"/>
                  </a:schemeClr>
                </a:solidFill>
              </a:rPr>
              <a:t>outputfile</a:t>
            </a:r>
            <a:r>
              <a:rPr lang="en-US" altLang="zh-CN" sz="2400" b="1" dirty="0">
                <a:solidFill>
                  <a:schemeClr val="accent6">
                    <a:lumMod val="75000"/>
                  </a:schemeClr>
                </a:solidFill>
              </a:rPr>
              <a:t> </a:t>
            </a:r>
            <a:r>
              <a:rPr lang="en-US" altLang="zh-CN" sz="2400" b="1" dirty="0" err="1">
                <a:solidFill>
                  <a:schemeClr val="accent6">
                    <a:lumMod val="75000"/>
                  </a:schemeClr>
                </a:solidFill>
              </a:rPr>
              <a:t>inputfile</a:t>
            </a:r>
            <a:endParaRPr lang="en-US" altLang="zh-CN" sz="2400" b="1" dirty="0">
              <a:solidFill>
                <a:schemeClr val="accent6">
                  <a:lumMod val="75000"/>
                </a:schemeClr>
              </a:solidFill>
            </a:endParaRPr>
          </a:p>
          <a:p>
            <a:pPr lvl="1">
              <a:buNone/>
            </a:pPr>
            <a:r>
              <a:rPr lang="en-US" altLang="zh-CN" sz="2400" b="1" dirty="0">
                <a:solidFill>
                  <a:schemeClr val="accent6">
                    <a:lumMod val="75000"/>
                  </a:schemeClr>
                </a:solidFill>
              </a:rPr>
              <a:t>$ iconv -f UTF-8 -t GB2312 -o </a:t>
            </a:r>
            <a:r>
              <a:rPr lang="en-US" altLang="zh-CN" sz="2400" b="1" dirty="0" err="1">
                <a:solidFill>
                  <a:schemeClr val="accent6">
                    <a:lumMod val="75000"/>
                  </a:schemeClr>
                </a:solidFill>
              </a:rPr>
              <a:t>outputfile</a:t>
            </a:r>
            <a:r>
              <a:rPr lang="en-US" altLang="zh-CN" sz="2400" b="1" dirty="0">
                <a:solidFill>
                  <a:schemeClr val="accent6">
                    <a:lumMod val="75000"/>
                  </a:schemeClr>
                </a:solidFill>
              </a:rPr>
              <a:t> </a:t>
            </a:r>
            <a:r>
              <a:rPr lang="en-US" altLang="zh-CN" sz="2400" b="1" dirty="0" err="1">
                <a:solidFill>
                  <a:schemeClr val="accent6">
                    <a:lumMod val="75000"/>
                  </a:schemeClr>
                </a:solidFill>
              </a:rPr>
              <a:t>inputfile</a:t>
            </a:r>
            <a:r>
              <a:rPr lang="en-US" altLang="zh-CN" sz="2400" b="1" dirty="0">
                <a:solidFill>
                  <a:schemeClr val="accent6">
                    <a:lumMod val="75000"/>
                  </a:schemeClr>
                </a:solidFill>
              </a:rPr>
              <a:t> </a:t>
            </a:r>
            <a:endParaRPr lang="zh-CN" altLang="en-US" sz="2400" b="1" dirty="0">
              <a:solidFill>
                <a:schemeClr val="accent6">
                  <a:lumMod val="75000"/>
                </a:schemeClr>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常用的文件打包和压缩命令</a:t>
            </a:r>
          </a:p>
        </p:txBody>
      </p:sp>
      <p:sp>
        <p:nvSpPr>
          <p:cNvPr id="3" name="内容占位符 2"/>
          <p:cNvSpPr>
            <a:spLocks noGrp="1"/>
          </p:cNvSpPr>
          <p:nvPr>
            <p:ph idx="1"/>
          </p:nvPr>
        </p:nvSpPr>
        <p:spPr>
          <a:xfrm>
            <a:off x="885275" y="1546448"/>
            <a:ext cx="7772400" cy="4114800"/>
          </a:xfrm>
        </p:spPr>
        <p:txBody>
          <a:bodyPr/>
          <a:lstStyle/>
          <a:p>
            <a:r>
              <a:rPr lang="zh-CN" altLang="en-US" dirty="0" smtClean="0"/>
              <a:t>用户经常需要把一组文件存储成一个文件以便备份或者传输到另一个目录或计算机。 </a:t>
            </a:r>
            <a:r>
              <a:rPr lang="en-US" altLang="zh-CN" dirty="0" smtClean="0"/>
              <a:t>——</a:t>
            </a:r>
            <a:r>
              <a:rPr lang="zh-CN" altLang="en-US" dirty="0" smtClean="0"/>
              <a:t>归档</a:t>
            </a:r>
            <a:endParaRPr lang="en-US" altLang="zh-CN" dirty="0" smtClean="0"/>
          </a:p>
          <a:p>
            <a:r>
              <a:rPr lang="zh-CN" altLang="en-US" dirty="0" smtClean="0"/>
              <a:t>用户需要把文件压缩成一个文件，使其占用少了的磁盘空间，并通过互联网传输。</a:t>
            </a:r>
            <a:r>
              <a:rPr lang="en-US" altLang="zh-CN" dirty="0" smtClean="0"/>
              <a:t>——</a:t>
            </a:r>
            <a:r>
              <a:rPr lang="zh-CN" altLang="en-US" dirty="0" smtClean="0"/>
              <a:t>压缩</a:t>
            </a:r>
            <a:endParaRPr lang="zh-CN" altLang="en-US" dirty="0"/>
          </a:p>
        </p:txBody>
      </p:sp>
      <p:pic>
        <p:nvPicPr>
          <p:cNvPr id="4" name="图片 3"/>
          <p:cNvPicPr>
            <a:picLocks noChangeAspect="1"/>
          </p:cNvPicPr>
          <p:nvPr/>
        </p:nvPicPr>
        <p:blipFill>
          <a:blip r:embed="rId3"/>
          <a:stretch>
            <a:fillRect/>
          </a:stretch>
        </p:blipFill>
        <p:spPr>
          <a:xfrm>
            <a:off x="885275" y="4869160"/>
            <a:ext cx="7864805" cy="1584176"/>
          </a:xfrm>
          <a:prstGeom prst="rect">
            <a:avLst/>
          </a:prstGeom>
        </p:spPr>
      </p:pic>
    </p:spTree>
    <p:extLst>
      <p:ext uri="{BB962C8B-B14F-4D97-AF65-F5344CB8AC3E}">
        <p14:creationId xmlns:p14="http://schemas.microsoft.com/office/powerpoint/2010/main" val="3406577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常用的文件打包和压缩命令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490605521"/>
              </p:ext>
            </p:extLst>
          </p:nvPr>
        </p:nvGraphicFramePr>
        <p:xfrm>
          <a:off x="691073" y="1772816"/>
          <a:ext cx="7985383" cy="4373468"/>
        </p:xfrm>
        <a:graphic>
          <a:graphicData uri="http://schemas.openxmlformats.org/drawingml/2006/table">
            <a:tbl>
              <a:tblPr>
                <a:tableStyleId>{35758FB7-9AC5-4552-8A53-C91805E547FA}</a:tableStyleId>
              </a:tblPr>
              <a:tblGrid>
                <a:gridCol w="1686944">
                  <a:extLst>
                    <a:ext uri="{9D8B030D-6E8A-4147-A177-3AD203B41FA5}">
                      <a16:colId xmlns:a16="http://schemas.microsoft.com/office/drawing/2014/main" val="20000"/>
                    </a:ext>
                  </a:extLst>
                </a:gridCol>
                <a:gridCol w="6298439">
                  <a:extLst>
                    <a:ext uri="{9D8B030D-6E8A-4147-A177-3AD203B41FA5}">
                      <a16:colId xmlns:a16="http://schemas.microsoft.com/office/drawing/2014/main" val="20001"/>
                    </a:ext>
                  </a:extLst>
                </a:gridCol>
              </a:tblGrid>
              <a:tr h="50787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命令 </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功能</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193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xz</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使用</a:t>
                      </a:r>
                      <a:r>
                        <a:rPr kumimoji="0" lang="en-US" altLang="zh-CN" sz="2800" b="0" i="0" u="none" strike="noStrike" cap="none" normalizeH="0" baseline="0" dirty="0">
                          <a:ln>
                            <a:noFill/>
                          </a:ln>
                          <a:solidFill>
                            <a:schemeClr val="tx1"/>
                          </a:solidFill>
                          <a:effectLst/>
                          <a:latin typeface="Arial" charset="0"/>
                          <a:ea typeface="宋体" charset="-122"/>
                        </a:rPr>
                        <a:t>LZMA </a:t>
                      </a:r>
                      <a:r>
                        <a:rPr kumimoji="0" lang="zh-CN" altLang="en-US" sz="2800" b="0" i="0" u="none" strike="noStrike" cap="none" normalizeH="0" baseline="0" dirty="0">
                          <a:ln>
                            <a:noFill/>
                          </a:ln>
                          <a:solidFill>
                            <a:schemeClr val="tx1"/>
                          </a:solidFill>
                          <a:effectLst/>
                          <a:latin typeface="Arial" charset="0"/>
                          <a:ea typeface="宋体" charset="-122"/>
                        </a:rPr>
                        <a:t>算法的高性能压缩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gzip</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流行的 </a:t>
                      </a:r>
                      <a:r>
                        <a:rPr kumimoji="0" lang="en-US" altLang="zh-CN" sz="2800" b="0" i="0" u="none" strike="noStrike" cap="none" normalizeH="0" baseline="0" dirty="0">
                          <a:ln>
                            <a:noFill/>
                          </a:ln>
                          <a:solidFill>
                            <a:schemeClr val="tx1"/>
                          </a:solidFill>
                          <a:effectLst/>
                          <a:latin typeface="Arial" charset="0"/>
                          <a:ea typeface="宋体" charset="-122"/>
                        </a:rPr>
                        <a:t>GNU </a:t>
                      </a:r>
                      <a:r>
                        <a:rPr kumimoji="0" lang="en-US" altLang="zh-CN" sz="2800" b="0" i="0" u="none" strike="noStrike" cap="none" normalizeH="0" baseline="0" dirty="0" err="1">
                          <a:ln>
                            <a:noFill/>
                          </a:ln>
                          <a:solidFill>
                            <a:schemeClr val="tx1"/>
                          </a:solidFill>
                          <a:effectLst/>
                          <a:latin typeface="Arial" charset="0"/>
                          <a:ea typeface="宋体" charset="-122"/>
                        </a:rPr>
                        <a:t>gzip</a:t>
                      </a:r>
                      <a:r>
                        <a:rPr kumimoji="0" lang="en-US" altLang="zh-CN" sz="2800" b="0" i="0" u="none" strike="noStrike" cap="none" normalizeH="0" baseline="0" dirty="0">
                          <a:ln>
                            <a:noFill/>
                          </a:ln>
                          <a:solidFill>
                            <a:schemeClr val="tx1"/>
                          </a:solidFill>
                          <a:effectLst/>
                          <a:latin typeface="Arial" charset="0"/>
                          <a:ea typeface="宋体" charset="-122"/>
                        </a:rPr>
                        <a:t> </a:t>
                      </a:r>
                      <a:r>
                        <a:rPr kumimoji="0" lang="zh-CN" altLang="en-US" sz="2800" b="0" i="0" u="none" strike="noStrike" cap="none" normalizeH="0" baseline="0" dirty="0">
                          <a:ln>
                            <a:noFill/>
                          </a:ln>
                          <a:solidFill>
                            <a:schemeClr val="tx1"/>
                          </a:solidFill>
                          <a:effectLst/>
                          <a:latin typeface="Arial" charset="0"/>
                          <a:ea typeface="宋体" charset="-122"/>
                        </a:rPr>
                        <a:t>数据压缩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解压程序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bzip2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免费的，无专利的高性能数据压缩工具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zip/unzip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与</a:t>
                      </a:r>
                      <a:r>
                        <a:rPr kumimoji="0" lang="en-US" altLang="zh-CN" sz="2800" b="0" i="0" u="none" strike="noStrike" cap="none" normalizeH="0" baseline="0" dirty="0" err="1">
                          <a:ln>
                            <a:noFill/>
                          </a:ln>
                          <a:solidFill>
                            <a:schemeClr val="tx1"/>
                          </a:solidFill>
                          <a:effectLst/>
                          <a:latin typeface="Arial" charset="0"/>
                          <a:ea typeface="宋体" charset="-122"/>
                        </a:rPr>
                        <a:t>WinZIP</a:t>
                      </a:r>
                      <a:r>
                        <a:rPr kumimoji="0" lang="zh-CN" altLang="en-US" sz="2800" b="0" i="0" u="none" strike="noStrike" cap="none" normalizeH="0" baseline="0" dirty="0">
                          <a:ln>
                            <a:noFill/>
                          </a:ln>
                          <a:solidFill>
                            <a:schemeClr val="tx1"/>
                          </a:solidFill>
                          <a:effectLst/>
                          <a:latin typeface="Arial" charset="0"/>
                          <a:ea typeface="宋体" charset="-122"/>
                        </a:rPr>
                        <a:t>兼容的压缩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2259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rar</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与</a:t>
                      </a:r>
                      <a:r>
                        <a:rPr kumimoji="0" lang="en-US" altLang="zh-CN" sz="2800" b="0" i="0" u="none" strike="noStrike" cap="none" normalizeH="0" baseline="0" dirty="0" err="1">
                          <a:ln>
                            <a:noFill/>
                          </a:ln>
                          <a:solidFill>
                            <a:schemeClr val="tx1"/>
                          </a:solidFill>
                          <a:effectLst/>
                          <a:latin typeface="Arial" charset="0"/>
                          <a:ea typeface="宋体" charset="-122"/>
                        </a:rPr>
                        <a:t>WinRAR</a:t>
                      </a:r>
                      <a:r>
                        <a:rPr kumimoji="0" lang="zh-CN" altLang="en-US" sz="2800" b="0" i="0" u="none" strike="noStrike" cap="none" normalizeH="0" baseline="0" dirty="0">
                          <a:ln>
                            <a:noFill/>
                          </a:ln>
                          <a:solidFill>
                            <a:schemeClr val="tx1"/>
                          </a:solidFill>
                          <a:effectLst/>
                          <a:latin typeface="Arial" charset="0"/>
                          <a:ea typeface="宋体" charset="-122"/>
                        </a:rPr>
                        <a:t>兼容的压缩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2259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7za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使用</a:t>
                      </a:r>
                      <a:r>
                        <a:rPr kumimoji="0" lang="en-US" altLang="zh-CN" sz="2800" b="0" i="0" u="none" strike="noStrike" cap="none" normalizeH="0" baseline="0" dirty="0">
                          <a:ln>
                            <a:noFill/>
                          </a:ln>
                          <a:solidFill>
                            <a:schemeClr val="tx1"/>
                          </a:solidFill>
                          <a:effectLst/>
                          <a:latin typeface="Arial" charset="0"/>
                          <a:ea typeface="宋体" charset="-122"/>
                        </a:rPr>
                        <a:t>LZMA </a:t>
                      </a:r>
                      <a:r>
                        <a:rPr kumimoji="0" lang="zh-CN" altLang="en-US" sz="2800" b="0" i="0" u="none" strike="noStrike" cap="none" normalizeH="0" baseline="0" dirty="0">
                          <a:ln>
                            <a:noFill/>
                          </a:ln>
                          <a:solidFill>
                            <a:schemeClr val="tx1"/>
                          </a:solidFill>
                          <a:effectLst/>
                          <a:latin typeface="Arial" charset="0"/>
                          <a:ea typeface="宋体" charset="-122"/>
                        </a:rPr>
                        <a:t>算法的高性能压缩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61298">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rgbClr val="FF0000"/>
                          </a:solidFill>
                          <a:effectLst/>
                          <a:latin typeface="Arial" charset="0"/>
                          <a:ea typeface="宋体" charset="-122"/>
                        </a:rPr>
                        <a:t>tar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rgbClr val="FF0000"/>
                          </a:solidFill>
                          <a:effectLst/>
                          <a:latin typeface="Arial" charset="0"/>
                          <a:ea typeface="宋体" charset="-122"/>
                        </a:rPr>
                        <a:t>文件打包、归档工具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3868481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打包和压缩文件的文件后缀</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2588479767"/>
              </p:ext>
            </p:extLst>
          </p:nvPr>
        </p:nvGraphicFramePr>
        <p:xfrm>
          <a:off x="467544" y="1700808"/>
          <a:ext cx="8352928" cy="5065776"/>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a:txBody>
                    <a:bodyPr/>
                    <a:lstStyle/>
                    <a:p>
                      <a:r>
                        <a:rPr lang="zh-CN" altLang="en-US" sz="2400" dirty="0">
                          <a:solidFill>
                            <a:srgbClr val="C00000"/>
                          </a:solidFill>
                        </a:rPr>
                        <a:t>文件后缀</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黑体" pitchFamily="49" charset="-122"/>
                        </a:rPr>
                        <a:t>.</a:t>
                      </a:r>
                      <a:r>
                        <a:rPr kumimoji="1" lang="en-US" altLang="zh-CN" sz="2400" b="1" i="0" u="none" strike="noStrike" cap="none" normalizeH="0" baseline="0" dirty="0">
                          <a:ln>
                            <a:noFill/>
                          </a:ln>
                          <a:solidFill>
                            <a:schemeClr val="tx1"/>
                          </a:solidFill>
                          <a:effectLst/>
                          <a:latin typeface="Times New Roman" pitchFamily="18" charset="0"/>
                          <a:ea typeface="黑体" pitchFamily="49" charset="-122"/>
                        </a:rPr>
                        <a:t>bz2</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用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bzip2</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程序压缩的文件</a:t>
                      </a:r>
                    </a:p>
                  </a:txBody>
                  <a:tcPr horzOverflow="overflow"/>
                </a:tc>
                <a:extLst>
                  <a:ext uri="{0D108BD9-81ED-4DB2-BD59-A6C34878D82A}">
                    <a16:rowId xmlns:a16="http://schemas.microsoft.com/office/drawing/2014/main" val="10001"/>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黑体" pitchFamily="49" charset="-122"/>
                        </a:rPr>
                        <a:t>.</a:t>
                      </a:r>
                      <a:r>
                        <a:rPr kumimoji="1" lang="en-US" altLang="zh-CN" sz="2400" b="1" i="0" u="none" strike="noStrike" cap="none" normalizeH="0" baseline="0" dirty="0" err="1">
                          <a:ln>
                            <a:noFill/>
                          </a:ln>
                          <a:solidFill>
                            <a:schemeClr val="tx1"/>
                          </a:solidFill>
                          <a:effectLst/>
                          <a:latin typeface="Times New Roman" pitchFamily="18" charset="0"/>
                          <a:ea typeface="黑体" pitchFamily="49" charset="-122"/>
                        </a:rPr>
                        <a:t>gz</a:t>
                      </a:r>
                      <a:endParaRPr kumimoji="1" lang="en-US" altLang="zh-CN" sz="2400" b="1" i="0" u="none" strike="noStrike" cap="none" normalizeH="0" baseline="0" dirty="0">
                        <a:ln>
                          <a:noFill/>
                        </a:ln>
                        <a:solidFill>
                          <a:schemeClr val="tx1"/>
                        </a:solidFill>
                        <a:effectLst/>
                        <a:latin typeface="Times New Roman" pitchFamily="18" charset="0"/>
                        <a:ea typeface="黑体"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用 </a:t>
                      </a:r>
                      <a:r>
                        <a:rPr kumimoji="1" lang="en-US" altLang="zh-CN" sz="2400" b="0" i="0" u="none" strike="noStrike" cap="none" normalizeH="0" baseline="0" dirty="0" err="1">
                          <a:ln>
                            <a:noFill/>
                          </a:ln>
                          <a:solidFill>
                            <a:schemeClr val="tx1"/>
                          </a:solidFill>
                          <a:effectLst/>
                          <a:latin typeface="Times New Roman" pitchFamily="18" charset="0"/>
                          <a:ea typeface="黑体" pitchFamily="49" charset="-122"/>
                        </a:rPr>
                        <a:t>gzip</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程序压缩的文件</a:t>
                      </a:r>
                    </a:p>
                  </a:txBody>
                  <a:tcPr horzOverflow="overflow"/>
                </a:tc>
                <a:extLst>
                  <a:ext uri="{0D108BD9-81ED-4DB2-BD59-A6C34878D82A}">
                    <a16:rowId xmlns:a16="http://schemas.microsoft.com/office/drawing/2014/main" val="10002"/>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黑体" pitchFamily="49" charset="-122"/>
                        </a:rPr>
                        <a:t>.</a:t>
                      </a:r>
                      <a:r>
                        <a:rPr kumimoji="1" lang="en-US" altLang="zh-CN" sz="2400" b="1" i="0" u="none" strike="noStrike" cap="none" normalizeH="0" baseline="0" dirty="0" err="1">
                          <a:ln>
                            <a:noFill/>
                          </a:ln>
                          <a:solidFill>
                            <a:schemeClr val="tx1"/>
                          </a:solidFill>
                          <a:effectLst/>
                          <a:latin typeface="Times New Roman" pitchFamily="18" charset="0"/>
                          <a:ea typeface="黑体" pitchFamily="49" charset="-122"/>
                        </a:rPr>
                        <a:t>xz</a:t>
                      </a:r>
                      <a:endParaRPr kumimoji="1" lang="en-US" altLang="zh-CN" sz="2400" b="1" i="0" u="none" strike="noStrike" cap="none" normalizeH="0" baseline="0" dirty="0">
                        <a:ln>
                          <a:noFill/>
                        </a:ln>
                        <a:solidFill>
                          <a:schemeClr val="tx1"/>
                        </a:solidFill>
                        <a:effectLst/>
                        <a:latin typeface="Times New Roman" pitchFamily="18" charset="0"/>
                        <a:ea typeface="黑体"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用 </a:t>
                      </a:r>
                      <a:r>
                        <a:rPr kumimoji="1" lang="en-US" altLang="zh-CN" sz="2400" b="0" i="0" u="none" strike="noStrike" cap="none" normalizeH="0" baseline="0" dirty="0" err="1">
                          <a:ln>
                            <a:noFill/>
                          </a:ln>
                          <a:solidFill>
                            <a:schemeClr val="tx1"/>
                          </a:solidFill>
                          <a:effectLst/>
                          <a:latin typeface="Times New Roman" pitchFamily="18" charset="0"/>
                          <a:ea typeface="黑体" pitchFamily="49" charset="-122"/>
                        </a:rPr>
                        <a:t>xz</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程序压缩的文件</a:t>
                      </a:r>
                    </a:p>
                  </a:txBody>
                  <a:tcPr horzOverflow="overflow"/>
                </a:tc>
                <a:extLst>
                  <a:ext uri="{0D108BD9-81ED-4DB2-BD59-A6C34878D82A}">
                    <a16:rowId xmlns:a16="http://schemas.microsoft.com/office/drawing/2014/main" val="10003"/>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a:ln>
                            <a:noFill/>
                          </a:ln>
                          <a:solidFill>
                            <a:srgbClr val="FF0000"/>
                          </a:solidFill>
                          <a:effectLst/>
                          <a:latin typeface="Times New Roman" pitchFamily="18" charset="0"/>
                          <a:ea typeface="黑体" pitchFamily="49" charset="-122"/>
                        </a:rPr>
                        <a:t>.</a:t>
                      </a:r>
                      <a:r>
                        <a:rPr kumimoji="1" lang="en-US" altLang="zh-CN" sz="2400" b="1" i="0" u="none" strike="noStrike" cap="none" normalizeH="0" baseline="0">
                          <a:ln>
                            <a:noFill/>
                          </a:ln>
                          <a:solidFill>
                            <a:srgbClr val="FF0000"/>
                          </a:solidFill>
                          <a:effectLst/>
                          <a:latin typeface="Times New Roman" pitchFamily="18" charset="0"/>
                          <a:ea typeface="黑体" pitchFamily="49" charset="-122"/>
                        </a:rPr>
                        <a:t>tar</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用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tar</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程序</a:t>
                      </a:r>
                      <a:r>
                        <a:rPr kumimoji="1" lang="zh-CN" altLang="en-US" sz="2400" b="0" i="0" u="none" strike="noStrike" cap="none" normalizeH="0" baseline="0" dirty="0">
                          <a:ln>
                            <a:noFill/>
                          </a:ln>
                          <a:solidFill>
                            <a:srgbClr val="FF0000"/>
                          </a:solidFill>
                          <a:effectLst/>
                          <a:latin typeface="Times New Roman" pitchFamily="18" charset="0"/>
                          <a:ea typeface="黑体" pitchFamily="49" charset="-122"/>
                        </a:rPr>
                        <a:t>打包</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的文件，也称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tar </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文件（未压缩）</a:t>
                      </a:r>
                    </a:p>
                  </a:txBody>
                  <a:tcPr horzOverflow="overflow"/>
                </a:tc>
                <a:extLst>
                  <a:ext uri="{0D108BD9-81ED-4DB2-BD59-A6C34878D82A}">
                    <a16:rowId xmlns:a16="http://schemas.microsoft.com/office/drawing/2014/main" val="10004"/>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dirty="0">
                          <a:ln>
                            <a:noFill/>
                          </a:ln>
                          <a:solidFill>
                            <a:srgbClr val="FF0000"/>
                          </a:solidFill>
                          <a:effectLst/>
                          <a:latin typeface="Times New Roman" pitchFamily="18" charset="0"/>
                          <a:ea typeface="黑体" pitchFamily="49" charset="-122"/>
                        </a:rPr>
                        <a:t>.</a:t>
                      </a:r>
                      <a:r>
                        <a:rPr kumimoji="1" lang="en-US" altLang="zh-CN" sz="2400" b="1" i="0" u="none" strike="noStrike" cap="none" normalizeH="0" baseline="0" dirty="0" err="1">
                          <a:ln>
                            <a:noFill/>
                          </a:ln>
                          <a:solidFill>
                            <a:srgbClr val="FF0000"/>
                          </a:solidFill>
                          <a:effectLst/>
                          <a:latin typeface="Times New Roman" pitchFamily="18" charset="0"/>
                          <a:ea typeface="黑体" pitchFamily="49" charset="-122"/>
                        </a:rPr>
                        <a:t>tbz</a:t>
                      </a:r>
                      <a:r>
                        <a:rPr kumimoji="1" lang="en-US" altLang="zh-CN" sz="2400" b="1" i="0" u="none" strike="noStrike" cap="none" normalizeH="0" baseline="0" dirty="0">
                          <a:ln>
                            <a:noFill/>
                          </a:ln>
                          <a:solidFill>
                            <a:srgbClr val="FF0000"/>
                          </a:solidFill>
                          <a:effectLst/>
                          <a:latin typeface="Times New Roman" pitchFamily="18" charset="0"/>
                          <a:ea typeface="黑体" pitchFamily="49" charset="-122"/>
                        </a:rPr>
                        <a:t>/.tar.bz2</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tar </a:t>
                      </a:r>
                      <a:r>
                        <a:rPr kumimoji="1" lang="zh-CN" altLang="en-US" sz="2400" b="0" i="0" u="none" strike="noStrike" cap="none" normalizeH="0" baseline="0" dirty="0">
                          <a:ln>
                            <a:noFill/>
                          </a:ln>
                          <a:solidFill>
                            <a:srgbClr val="FF0000"/>
                          </a:solidFill>
                          <a:effectLst/>
                          <a:latin typeface="Times New Roman" pitchFamily="18" charset="0"/>
                          <a:ea typeface="黑体" pitchFamily="49" charset="-122"/>
                        </a:rPr>
                        <a:t>打包</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时用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bzip2 </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压缩的文件</a:t>
                      </a:r>
                    </a:p>
                  </a:txBody>
                  <a:tcPr horzOverflow="overflow"/>
                </a:tc>
                <a:extLst>
                  <a:ext uri="{0D108BD9-81ED-4DB2-BD59-A6C34878D82A}">
                    <a16:rowId xmlns:a16="http://schemas.microsoft.com/office/drawing/2014/main" val="10005"/>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dirty="0">
                          <a:ln>
                            <a:noFill/>
                          </a:ln>
                          <a:solidFill>
                            <a:srgbClr val="FF0000"/>
                          </a:solidFill>
                          <a:effectLst/>
                          <a:latin typeface="Times New Roman" pitchFamily="18" charset="0"/>
                          <a:ea typeface="黑体" pitchFamily="49" charset="-122"/>
                        </a:rPr>
                        <a:t>.</a:t>
                      </a:r>
                      <a:r>
                        <a:rPr kumimoji="1" lang="en-US" altLang="zh-CN" sz="2400" b="1" i="0" u="none" strike="noStrike" cap="none" normalizeH="0" baseline="0" dirty="0" err="1">
                          <a:ln>
                            <a:noFill/>
                          </a:ln>
                          <a:solidFill>
                            <a:srgbClr val="FF0000"/>
                          </a:solidFill>
                          <a:effectLst/>
                          <a:latin typeface="Times New Roman" pitchFamily="18" charset="0"/>
                          <a:ea typeface="黑体" pitchFamily="49" charset="-122"/>
                        </a:rPr>
                        <a:t>tgz</a:t>
                      </a:r>
                      <a:r>
                        <a:rPr kumimoji="1" lang="en-US" altLang="zh-CN" sz="2400" b="1" i="0" u="none" strike="noStrike" cap="none" normalizeH="0" baseline="0" dirty="0">
                          <a:ln>
                            <a:noFill/>
                          </a:ln>
                          <a:solidFill>
                            <a:srgbClr val="FF0000"/>
                          </a:solidFill>
                          <a:effectLst/>
                          <a:latin typeface="Times New Roman" pitchFamily="18" charset="0"/>
                          <a:ea typeface="黑体" pitchFamily="49" charset="-122"/>
                        </a:rPr>
                        <a:t>/ .tar.gz</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tar </a:t>
                      </a:r>
                      <a:r>
                        <a:rPr kumimoji="1" lang="zh-CN" altLang="en-US" sz="2400" b="0" i="0" u="none" strike="noStrike" cap="none" normalizeH="0" baseline="0" dirty="0">
                          <a:ln>
                            <a:noFill/>
                          </a:ln>
                          <a:solidFill>
                            <a:srgbClr val="FF0000"/>
                          </a:solidFill>
                          <a:effectLst/>
                          <a:latin typeface="Times New Roman" pitchFamily="18" charset="0"/>
                          <a:ea typeface="黑体" pitchFamily="49" charset="-122"/>
                        </a:rPr>
                        <a:t>打包</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时用 </a:t>
                      </a:r>
                      <a:r>
                        <a:rPr kumimoji="1" lang="en-US" altLang="zh-CN" sz="2400" b="0" i="0" u="none" strike="noStrike" cap="none" normalizeH="0" baseline="0" dirty="0" err="1">
                          <a:ln>
                            <a:noFill/>
                          </a:ln>
                          <a:solidFill>
                            <a:schemeClr val="tx1"/>
                          </a:solidFill>
                          <a:effectLst/>
                          <a:latin typeface="Times New Roman" pitchFamily="18" charset="0"/>
                          <a:ea typeface="黑体" pitchFamily="49" charset="-122"/>
                        </a:rPr>
                        <a:t>gzip</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 </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压缩的文件</a:t>
                      </a:r>
                    </a:p>
                  </a:txBody>
                  <a:tcPr horzOverflow="overflow"/>
                </a:tc>
                <a:extLst>
                  <a:ext uri="{0D108BD9-81ED-4DB2-BD59-A6C34878D82A}">
                    <a16:rowId xmlns:a16="http://schemas.microsoft.com/office/drawing/2014/main" val="10006"/>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a:ln>
                            <a:noFill/>
                          </a:ln>
                          <a:solidFill>
                            <a:schemeClr val="tx1"/>
                          </a:solidFill>
                          <a:effectLst/>
                          <a:latin typeface="Times New Roman" pitchFamily="18" charset="0"/>
                          <a:ea typeface="黑体" pitchFamily="49" charset="-122"/>
                        </a:rPr>
                        <a:t>.</a:t>
                      </a:r>
                      <a:r>
                        <a:rPr kumimoji="1" lang="en-US" altLang="zh-CN" sz="2400" b="1" i="0" u="none" strike="noStrike" cap="none" normalizeH="0" baseline="0">
                          <a:ln>
                            <a:noFill/>
                          </a:ln>
                          <a:solidFill>
                            <a:schemeClr val="tx1"/>
                          </a:solidFill>
                          <a:effectLst/>
                          <a:latin typeface="Times New Roman" pitchFamily="18" charset="0"/>
                          <a:ea typeface="黑体" pitchFamily="49" charset="-122"/>
                        </a:rPr>
                        <a:t>zip</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用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zip/</a:t>
                      </a:r>
                      <a:r>
                        <a:rPr kumimoji="1" lang="en-US" altLang="zh-CN" sz="2400" b="0" i="0" u="none" strike="noStrike" cap="none" normalizeH="0" baseline="0" dirty="0" err="1">
                          <a:ln>
                            <a:noFill/>
                          </a:ln>
                          <a:solidFill>
                            <a:schemeClr val="tx1"/>
                          </a:solidFill>
                          <a:effectLst/>
                          <a:latin typeface="Times New Roman" pitchFamily="18" charset="0"/>
                          <a:ea typeface="黑体" pitchFamily="49" charset="-122"/>
                        </a:rPr>
                        <a:t>winzip</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 </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程序压缩的文件</a:t>
                      </a:r>
                    </a:p>
                  </a:txBody>
                  <a:tcPr horzOverflow="overflow"/>
                </a:tc>
                <a:extLst>
                  <a:ext uri="{0D108BD9-81ED-4DB2-BD59-A6C34878D82A}">
                    <a16:rowId xmlns:a16="http://schemas.microsoft.com/office/drawing/2014/main" val="10007"/>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黑体" pitchFamily="49" charset="-122"/>
                        </a:rPr>
                        <a:t>.</a:t>
                      </a:r>
                      <a:r>
                        <a:rPr kumimoji="1" lang="en-US" altLang="zh-CN" sz="2400" b="1" i="0" u="none" strike="noStrike" cap="none" normalizeH="0" baseline="0" dirty="0" err="1">
                          <a:ln>
                            <a:noFill/>
                          </a:ln>
                          <a:solidFill>
                            <a:schemeClr val="tx1"/>
                          </a:solidFill>
                          <a:effectLst/>
                          <a:latin typeface="Times New Roman" pitchFamily="18" charset="0"/>
                          <a:ea typeface="黑体" pitchFamily="49" charset="-122"/>
                        </a:rPr>
                        <a:t>rar</a:t>
                      </a:r>
                      <a:endParaRPr kumimoji="1" lang="en-US" altLang="zh-CN" sz="2400" b="1" i="0" u="none" strike="noStrike" cap="none" normalizeH="0" baseline="0" dirty="0">
                        <a:ln>
                          <a:noFill/>
                        </a:ln>
                        <a:solidFill>
                          <a:schemeClr val="tx1"/>
                        </a:solidFill>
                        <a:effectLst/>
                        <a:latin typeface="Times New Roman" pitchFamily="18" charset="0"/>
                        <a:ea typeface="黑体"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用 </a:t>
                      </a:r>
                      <a:r>
                        <a:rPr kumimoji="1" lang="en-US" altLang="zh-CN" sz="2400" b="0" i="0" u="none" strike="noStrike" cap="none" normalizeH="0" baseline="0" dirty="0" err="1">
                          <a:ln>
                            <a:noFill/>
                          </a:ln>
                          <a:solidFill>
                            <a:schemeClr val="tx1"/>
                          </a:solidFill>
                          <a:effectLst/>
                          <a:latin typeface="Times New Roman" pitchFamily="18" charset="0"/>
                          <a:ea typeface="黑体" pitchFamily="49" charset="-122"/>
                        </a:rPr>
                        <a:t>rar</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程序压缩的文件</a:t>
                      </a:r>
                    </a:p>
                  </a:txBody>
                  <a:tcPr horzOverflow="overflow"/>
                </a:tc>
                <a:extLst>
                  <a:ext uri="{0D108BD9-81ED-4DB2-BD59-A6C34878D82A}">
                    <a16:rowId xmlns:a16="http://schemas.microsoft.com/office/drawing/2014/main" val="10008"/>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黑体" pitchFamily="49" charset="-122"/>
                        </a:rPr>
                        <a:t>.7z</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用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7za</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程序压缩的文件</a:t>
                      </a:r>
                    </a:p>
                  </a:txBody>
                  <a:tcPr horzOverflow="overflow"/>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9113245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gzip</a:t>
            </a:r>
            <a:r>
              <a:rPr lang="zh-CN" altLang="en-US" dirty="0"/>
              <a:t>命令</a:t>
            </a:r>
          </a:p>
        </p:txBody>
      </p:sp>
      <p:sp>
        <p:nvSpPr>
          <p:cNvPr id="3" name="内容占位符 2"/>
          <p:cNvSpPr>
            <a:spLocks noGrp="1"/>
          </p:cNvSpPr>
          <p:nvPr>
            <p:ph idx="1"/>
          </p:nvPr>
        </p:nvSpPr>
        <p:spPr>
          <a:xfrm>
            <a:off x="827584" y="1556792"/>
            <a:ext cx="7772400" cy="4608512"/>
          </a:xfrm>
        </p:spPr>
        <p:txBody>
          <a:bodyPr/>
          <a:lstStyle/>
          <a:p>
            <a:pPr>
              <a:spcBef>
                <a:spcPts val="1200"/>
              </a:spcBef>
            </a:pPr>
            <a:r>
              <a:rPr lang="en-US" altLang="zh-CN" dirty="0"/>
              <a:t>Linux</a:t>
            </a:r>
            <a:r>
              <a:rPr lang="zh-CN" altLang="en-US" dirty="0"/>
              <a:t>下</a:t>
            </a:r>
            <a:r>
              <a:rPr lang="zh-CN" altLang="en-US" dirty="0">
                <a:solidFill>
                  <a:srgbClr val="FF0000"/>
                </a:solidFill>
              </a:rPr>
              <a:t>常用</a:t>
            </a:r>
            <a:r>
              <a:rPr lang="zh-CN" altLang="en-US" dirty="0"/>
              <a:t>的压缩和解压缩命令，应用最广的压缩命令</a:t>
            </a:r>
          </a:p>
          <a:p>
            <a:pPr>
              <a:spcBef>
                <a:spcPts val="1200"/>
              </a:spcBef>
            </a:pPr>
            <a:r>
              <a:rPr lang="zh-CN" altLang="en-US" dirty="0"/>
              <a:t>由官方仓库的</a:t>
            </a:r>
            <a:r>
              <a:rPr lang="en-US" altLang="zh-CN" dirty="0" err="1">
                <a:solidFill>
                  <a:schemeClr val="accent6">
                    <a:lumMod val="75000"/>
                  </a:schemeClr>
                </a:solidFill>
              </a:rPr>
              <a:t>gzip</a:t>
            </a:r>
            <a:r>
              <a:rPr lang="zh-CN" altLang="en-US" dirty="0"/>
              <a:t>软件包提供</a:t>
            </a:r>
          </a:p>
          <a:p>
            <a:pPr>
              <a:spcBef>
                <a:spcPts val="1200"/>
              </a:spcBef>
            </a:pPr>
            <a:r>
              <a:rPr lang="zh-CN" altLang="en-US" dirty="0"/>
              <a:t>压缩后 </a:t>
            </a:r>
            <a:r>
              <a:rPr lang="en-US" altLang="zh-CN" dirty="0" err="1"/>
              <a:t>gzip</a:t>
            </a:r>
            <a:r>
              <a:rPr lang="en-US" altLang="zh-CN" dirty="0"/>
              <a:t> </a:t>
            </a:r>
            <a:r>
              <a:rPr lang="zh-CN" altLang="en-US" dirty="0"/>
              <a:t>会在</a:t>
            </a:r>
            <a:r>
              <a:rPr lang="zh-CN" altLang="en-US" dirty="0">
                <a:solidFill>
                  <a:srgbClr val="C00000"/>
                </a:solidFill>
              </a:rPr>
              <a:t>每个文件</a:t>
            </a:r>
            <a:r>
              <a:rPr lang="zh-CN" altLang="en-US" dirty="0"/>
              <a:t>的后面</a:t>
            </a:r>
            <a:r>
              <a:rPr lang="zh-CN" altLang="en-US" dirty="0">
                <a:solidFill>
                  <a:srgbClr val="C00000"/>
                </a:solidFill>
              </a:rPr>
              <a:t>添加扩展名 </a:t>
            </a:r>
            <a:r>
              <a:rPr lang="en-US" altLang="zh-CN" dirty="0">
                <a:solidFill>
                  <a:srgbClr val="C00000"/>
                </a:solidFill>
              </a:rPr>
              <a:t>.</a:t>
            </a:r>
            <a:r>
              <a:rPr lang="en-US" altLang="zh-CN" dirty="0" err="1">
                <a:solidFill>
                  <a:srgbClr val="C00000"/>
                </a:solidFill>
              </a:rPr>
              <a:t>gz</a:t>
            </a:r>
            <a:endParaRPr lang="zh-CN" altLang="en-US" dirty="0"/>
          </a:p>
          <a:p>
            <a:pPr>
              <a:spcBef>
                <a:spcPts val="1200"/>
              </a:spcBef>
            </a:pPr>
            <a:r>
              <a:rPr lang="zh-CN" altLang="en-US" dirty="0"/>
              <a:t>压缩后</a:t>
            </a:r>
            <a:r>
              <a:rPr lang="zh-CN" altLang="en-US" dirty="0">
                <a:solidFill>
                  <a:srgbClr val="FF0000"/>
                </a:solidFill>
              </a:rPr>
              <a:t>原文件</a:t>
            </a:r>
            <a:r>
              <a:rPr lang="zh-CN" altLang="en-US" dirty="0"/>
              <a:t>会被</a:t>
            </a:r>
            <a:r>
              <a:rPr lang="zh-CN" altLang="en-US" dirty="0">
                <a:solidFill>
                  <a:srgbClr val="C00000"/>
                </a:solidFill>
              </a:rPr>
              <a:t>自动删除</a:t>
            </a:r>
            <a:endParaRPr lang="zh-CN" altLang="en-US" dirty="0"/>
          </a:p>
          <a:p>
            <a:pPr>
              <a:spcBef>
                <a:spcPts val="1200"/>
              </a:spcBef>
            </a:pPr>
            <a:r>
              <a:rPr lang="zh-CN" altLang="en-US" dirty="0"/>
              <a:t>在 </a:t>
            </a:r>
            <a:r>
              <a:rPr lang="en-US" altLang="zh-CN" dirty="0"/>
              <a:t>windows </a:t>
            </a:r>
            <a:r>
              <a:rPr lang="zh-CN" altLang="en-US" dirty="0"/>
              <a:t>下可以用 </a:t>
            </a:r>
            <a:r>
              <a:rPr lang="en-US" altLang="zh-CN" dirty="0" err="1"/>
              <a:t>winzip</a:t>
            </a:r>
            <a:r>
              <a:rPr lang="en-US" altLang="zh-CN" dirty="0"/>
              <a:t> </a:t>
            </a:r>
            <a:r>
              <a:rPr lang="zh-CN" altLang="en-US" dirty="0"/>
              <a:t>或 </a:t>
            </a:r>
            <a:r>
              <a:rPr lang="en-US" altLang="zh-CN" dirty="0" err="1"/>
              <a:t>winrar</a:t>
            </a:r>
            <a:r>
              <a:rPr lang="zh-CN" altLang="en-US" dirty="0"/>
              <a:t>或</a:t>
            </a:r>
            <a:r>
              <a:rPr lang="en-US" altLang="zh-CN" dirty="0"/>
              <a:t>7-zip </a:t>
            </a:r>
            <a:r>
              <a:rPr lang="zh-CN" altLang="en-US" dirty="0"/>
              <a:t>解压</a:t>
            </a:r>
            <a:endParaRPr lang="en-US" altLang="zh-CN" dirty="0"/>
          </a:p>
          <a:p>
            <a:endParaRPr lang="en-US" altLang="zh-CN" dirty="0"/>
          </a:p>
        </p:txBody>
      </p:sp>
    </p:spTree>
    <p:extLst>
      <p:ext uri="{BB962C8B-B14F-4D97-AF65-F5344CB8AC3E}">
        <p14:creationId xmlns:p14="http://schemas.microsoft.com/office/powerpoint/2010/main" val="369114453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gzip</a:t>
            </a:r>
            <a:r>
              <a:rPr lang="zh-CN" altLang="en-US" dirty="0" smtClean="0"/>
              <a:t>命令</a:t>
            </a:r>
            <a:endParaRPr lang="zh-CN" altLang="en-US" dirty="0"/>
          </a:p>
        </p:txBody>
      </p:sp>
      <p:sp>
        <p:nvSpPr>
          <p:cNvPr id="3" name="内容占位符 2"/>
          <p:cNvSpPr>
            <a:spLocks noGrp="1"/>
          </p:cNvSpPr>
          <p:nvPr>
            <p:ph idx="1"/>
          </p:nvPr>
        </p:nvSpPr>
        <p:spPr>
          <a:xfrm>
            <a:off x="0" y="1244228"/>
            <a:ext cx="9144000" cy="5613772"/>
          </a:xfrm>
        </p:spPr>
        <p:txBody>
          <a:bodyPr/>
          <a:lstStyle/>
          <a:p>
            <a:r>
              <a:rPr lang="zh-CN" altLang="en-US" dirty="0">
                <a:solidFill>
                  <a:srgbClr val="0000FF"/>
                </a:solidFill>
                <a:latin typeface="Arial Unicode MS" pitchFamily="34" charset="-122"/>
              </a:rPr>
              <a:t>用法</a:t>
            </a:r>
            <a:r>
              <a:rPr lang="zh-CN" altLang="en-US" dirty="0">
                <a:latin typeface="Arial Unicode MS" pitchFamily="34" charset="-122"/>
              </a:rPr>
              <a:t>：</a:t>
            </a:r>
            <a:r>
              <a:rPr lang="en-US" altLang="zh-CN" dirty="0" err="1">
                <a:solidFill>
                  <a:srgbClr val="006400"/>
                </a:solidFill>
                <a:latin typeface="Courier New" pitchFamily="49" charset="0"/>
              </a:rPr>
              <a:t>gzip</a:t>
            </a:r>
            <a:r>
              <a:rPr lang="en-US" altLang="zh-CN" dirty="0">
                <a:solidFill>
                  <a:srgbClr val="006400"/>
                </a:solidFill>
                <a:latin typeface="Courier New" pitchFamily="49" charset="0"/>
              </a:rPr>
              <a:t> </a:t>
            </a:r>
            <a:r>
              <a:rPr lang="en-US" altLang="zh-CN" dirty="0">
                <a:solidFill>
                  <a:srgbClr val="006400"/>
                </a:solidFill>
                <a:latin typeface="Arial Unicode MS" pitchFamily="34" charset="-122"/>
              </a:rPr>
              <a:t>  </a:t>
            </a:r>
            <a:r>
              <a:rPr lang="en-US" altLang="zh-CN" dirty="0">
                <a:latin typeface="Arial Unicode MS" pitchFamily="34" charset="-122"/>
              </a:rPr>
              <a:t>[</a:t>
            </a:r>
            <a:r>
              <a:rPr lang="zh-CN" altLang="en-US" dirty="0">
                <a:latin typeface="Arial Unicode MS" pitchFamily="34" charset="-122"/>
              </a:rPr>
              <a:t>选项]    文件列表</a:t>
            </a:r>
          </a:p>
          <a:p>
            <a:r>
              <a:rPr lang="zh-CN" altLang="en-US" dirty="0"/>
              <a:t>选项：</a:t>
            </a:r>
            <a:endParaRPr lang="en-US" altLang="zh-CN" dirty="0"/>
          </a:p>
          <a:p>
            <a:pPr lvl="1"/>
            <a:r>
              <a:rPr lang="en-US" altLang="zh-CN" sz="2200" dirty="0">
                <a:solidFill>
                  <a:srgbClr val="FF0000"/>
                </a:solidFill>
              </a:rPr>
              <a:t>-d</a:t>
            </a:r>
            <a:r>
              <a:rPr lang="en-US" altLang="zh-CN" sz="2200" dirty="0"/>
              <a:t>: </a:t>
            </a:r>
            <a:r>
              <a:rPr lang="zh-CN" altLang="en-US" sz="2200" dirty="0">
                <a:solidFill>
                  <a:srgbClr val="FF0000"/>
                </a:solidFill>
              </a:rPr>
              <a:t>解开压缩</a:t>
            </a:r>
            <a:r>
              <a:rPr lang="zh-CN" altLang="en-US" sz="2200" dirty="0"/>
              <a:t>文件。</a:t>
            </a:r>
          </a:p>
          <a:p>
            <a:pPr lvl="1"/>
            <a:r>
              <a:rPr lang="en-US" altLang="zh-CN" sz="2200" dirty="0">
                <a:solidFill>
                  <a:srgbClr val="FF0000"/>
                </a:solidFill>
              </a:rPr>
              <a:t>-l</a:t>
            </a:r>
            <a:r>
              <a:rPr lang="en-US" altLang="zh-CN" sz="2200" dirty="0"/>
              <a:t>: </a:t>
            </a:r>
            <a:r>
              <a:rPr lang="zh-CN" altLang="en-US" sz="2200" dirty="0">
                <a:solidFill>
                  <a:srgbClr val="FF0000"/>
                </a:solidFill>
              </a:rPr>
              <a:t>列出压缩文件的相关信息（压缩文件的大小；未压缩文件的大小；压缩比；未压缩文件的名字）</a:t>
            </a:r>
          </a:p>
          <a:p>
            <a:pPr lvl="1"/>
            <a:r>
              <a:rPr lang="en-US" altLang="zh-CN" sz="2200" dirty="0"/>
              <a:t>-n: </a:t>
            </a:r>
            <a:r>
              <a:rPr lang="zh-CN" altLang="en-US" sz="2200" dirty="0"/>
              <a:t>压缩文件时，不保存原来的文件名称及时间戳（默认为保存，即</a:t>
            </a:r>
            <a:r>
              <a:rPr lang="en-US" altLang="zh-CN" sz="2200" dirty="0"/>
              <a:t>-N</a:t>
            </a:r>
            <a:r>
              <a:rPr lang="zh-CN" altLang="en-US" sz="2200" dirty="0"/>
              <a:t>）</a:t>
            </a:r>
          </a:p>
          <a:p>
            <a:pPr lvl="1"/>
            <a:r>
              <a:rPr lang="en-US" altLang="zh-CN" sz="2200" dirty="0">
                <a:solidFill>
                  <a:srgbClr val="FF0000"/>
                </a:solidFill>
              </a:rPr>
              <a:t>-r : </a:t>
            </a:r>
            <a:r>
              <a:rPr lang="zh-CN" altLang="en-US" sz="2200" dirty="0">
                <a:solidFill>
                  <a:srgbClr val="FF0000"/>
                </a:solidFill>
              </a:rPr>
              <a:t>递归处理，将指定目录下的所有文件及子目录一同处理</a:t>
            </a:r>
          </a:p>
          <a:p>
            <a:pPr lvl="1"/>
            <a:r>
              <a:rPr lang="en-US" altLang="zh-CN" sz="2200" dirty="0"/>
              <a:t>-t : </a:t>
            </a:r>
            <a:r>
              <a:rPr lang="zh-CN" altLang="en-US" sz="2200" dirty="0"/>
              <a:t>检验压缩文件的一致性，测试压缩文件是否正确无误</a:t>
            </a:r>
          </a:p>
          <a:p>
            <a:pPr lvl="1"/>
            <a:r>
              <a:rPr lang="en-US" altLang="zh-CN" sz="2200" dirty="0">
                <a:solidFill>
                  <a:srgbClr val="FF0000"/>
                </a:solidFill>
              </a:rPr>
              <a:t>-v </a:t>
            </a:r>
            <a:r>
              <a:rPr lang="en-US" altLang="zh-CN" sz="2200" dirty="0"/>
              <a:t>: </a:t>
            </a:r>
            <a:r>
              <a:rPr lang="zh-CN" altLang="en-US" sz="2200" dirty="0">
                <a:solidFill>
                  <a:srgbClr val="FF0000"/>
                </a:solidFill>
              </a:rPr>
              <a:t>显示压缩过程中原文件</a:t>
            </a:r>
            <a:r>
              <a:rPr lang="en-US" altLang="zh-CN" sz="2200" dirty="0">
                <a:solidFill>
                  <a:srgbClr val="FF0000"/>
                </a:solidFill>
              </a:rPr>
              <a:t>/</a:t>
            </a:r>
            <a:r>
              <a:rPr lang="zh-CN" altLang="en-US" sz="2200" dirty="0">
                <a:solidFill>
                  <a:srgbClr val="FF0000"/>
                </a:solidFill>
              </a:rPr>
              <a:t>压缩文件的压缩比等信息</a:t>
            </a:r>
          </a:p>
          <a:p>
            <a:pPr lvl="1"/>
            <a:r>
              <a:rPr lang="en-US" altLang="zh-CN" sz="2200" dirty="0"/>
              <a:t>-&lt;</a:t>
            </a:r>
            <a:r>
              <a:rPr lang="zh-CN" altLang="en-US" sz="2200" dirty="0"/>
              <a:t>压缩率</a:t>
            </a:r>
            <a:r>
              <a:rPr lang="en-US" altLang="zh-CN" sz="2200" dirty="0"/>
              <a:t>&gt; : </a:t>
            </a:r>
            <a:r>
              <a:rPr lang="zh-CN" altLang="en-US" sz="2200" dirty="0"/>
              <a:t>压缩率是一个介于</a:t>
            </a:r>
            <a:r>
              <a:rPr lang="en-US" altLang="zh-CN" sz="2200" dirty="0"/>
              <a:t>1</a:t>
            </a:r>
            <a:r>
              <a:rPr lang="zh-CN" altLang="en-US" sz="2200" dirty="0"/>
              <a:t>～</a:t>
            </a:r>
            <a:r>
              <a:rPr lang="en-US" altLang="zh-CN" sz="2200" dirty="0"/>
              <a:t>9</a:t>
            </a:r>
            <a:r>
              <a:rPr lang="zh-CN" altLang="en-US" sz="2200" dirty="0"/>
              <a:t>的数值，默认值为“</a:t>
            </a:r>
            <a:r>
              <a:rPr lang="en-US" altLang="zh-CN" sz="2200" dirty="0"/>
              <a:t>6”</a:t>
            </a:r>
            <a:r>
              <a:rPr lang="zh-CN" altLang="en-US" sz="2200" dirty="0"/>
              <a:t>，数值越大压缩率越高。</a:t>
            </a:r>
            <a:endParaRPr lang="en-US" altLang="zh-CN" sz="2200" dirty="0"/>
          </a:p>
          <a:p>
            <a:pPr lvl="1"/>
            <a:r>
              <a:rPr lang="en-US" altLang="zh-CN" sz="2200" dirty="0"/>
              <a:t>--best </a:t>
            </a:r>
            <a:r>
              <a:rPr lang="zh-CN" altLang="en-US" sz="2200" dirty="0"/>
              <a:t>参数等价于</a:t>
            </a:r>
            <a:r>
              <a:rPr lang="en-US" altLang="zh-CN" sz="2200" dirty="0"/>
              <a:t>-9</a:t>
            </a:r>
            <a:r>
              <a:rPr lang="zh-CN" altLang="en-US" sz="2200" dirty="0"/>
              <a:t>；</a:t>
            </a:r>
            <a:r>
              <a:rPr lang="en-US" altLang="zh-CN" sz="2200" dirty="0"/>
              <a:t>--fast</a:t>
            </a:r>
            <a:r>
              <a:rPr lang="zh-CN" altLang="en-US" sz="2200" dirty="0"/>
              <a:t>参数等价于</a:t>
            </a:r>
            <a:r>
              <a:rPr lang="en-US" altLang="zh-CN" sz="2200" dirty="0"/>
              <a:t>-1</a:t>
            </a:r>
            <a:r>
              <a:rPr lang="zh-CN" altLang="en-US" sz="2200" dirty="0"/>
              <a:t>。</a:t>
            </a:r>
          </a:p>
        </p:txBody>
      </p:sp>
    </p:spTree>
    <p:extLst>
      <p:ext uri="{BB962C8B-B14F-4D97-AF65-F5344CB8AC3E}">
        <p14:creationId xmlns:p14="http://schemas.microsoft.com/office/powerpoint/2010/main" val="13731252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gzip</a:t>
            </a:r>
            <a:r>
              <a:rPr lang="zh-CN" altLang="en-US" dirty="0" smtClean="0"/>
              <a:t>命令</a:t>
            </a:r>
            <a:r>
              <a:rPr lang="zh-CN" altLang="en-US" dirty="0"/>
              <a:t>举例</a:t>
            </a:r>
          </a:p>
        </p:txBody>
      </p:sp>
      <p:sp>
        <p:nvSpPr>
          <p:cNvPr id="3" name="内容占位符 2"/>
          <p:cNvSpPr>
            <a:spLocks noGrp="1"/>
          </p:cNvSpPr>
          <p:nvPr>
            <p:ph idx="1"/>
          </p:nvPr>
        </p:nvSpPr>
        <p:spPr>
          <a:xfrm>
            <a:off x="856419" y="1412776"/>
            <a:ext cx="8388424" cy="5006181"/>
          </a:xfrm>
        </p:spPr>
        <p:txBody>
          <a:bodyPr/>
          <a:lstStyle/>
          <a:p>
            <a:r>
              <a:rPr lang="zh-CN" altLang="en-US" sz="2400" dirty="0"/>
              <a:t>压缩文件</a:t>
            </a:r>
            <a:r>
              <a:rPr lang="en-US" altLang="zh-CN" sz="2400" dirty="0"/>
              <a:t>filename</a:t>
            </a:r>
          </a:p>
          <a:p>
            <a:pPr lvl="1">
              <a:buNone/>
            </a:pPr>
            <a:r>
              <a:rPr lang="en-US" altLang="zh-CN" b="1" dirty="0">
                <a:solidFill>
                  <a:schemeClr val="accent6">
                    <a:lumMod val="75000"/>
                  </a:schemeClr>
                </a:solidFill>
              </a:rPr>
              <a:t>$ </a:t>
            </a:r>
            <a:r>
              <a:rPr lang="en-US" altLang="zh-CN" b="1" dirty="0" err="1">
                <a:solidFill>
                  <a:schemeClr val="accent6">
                    <a:lumMod val="75000"/>
                  </a:schemeClr>
                </a:solidFill>
              </a:rPr>
              <a:t>gzip</a:t>
            </a:r>
            <a:r>
              <a:rPr lang="en-US" altLang="zh-CN" b="1" dirty="0">
                <a:solidFill>
                  <a:schemeClr val="accent6">
                    <a:lumMod val="75000"/>
                  </a:schemeClr>
                </a:solidFill>
              </a:rPr>
              <a:t> filename</a:t>
            </a:r>
            <a:endParaRPr lang="zh-CN" altLang="zh-CN" b="1" dirty="0">
              <a:solidFill>
                <a:schemeClr val="accent6">
                  <a:lumMod val="75000"/>
                </a:schemeClr>
              </a:solidFill>
            </a:endParaRPr>
          </a:p>
          <a:p>
            <a:r>
              <a:rPr lang="zh-CN" altLang="en-US" sz="2400" dirty="0"/>
              <a:t>压缩文件</a:t>
            </a:r>
            <a:r>
              <a:rPr lang="en-US" altLang="zh-CN" sz="2400" dirty="0"/>
              <a:t> file1</a:t>
            </a:r>
            <a:r>
              <a:rPr lang="zh-CN" altLang="en-US" sz="2400" dirty="0"/>
              <a:t>和</a:t>
            </a:r>
            <a:r>
              <a:rPr lang="en-US" altLang="zh-CN" sz="2400" dirty="0"/>
              <a:t>file2</a:t>
            </a:r>
            <a:r>
              <a:rPr lang="zh-CN" altLang="en-US" sz="2400" dirty="0"/>
              <a:t>并显示执行过程</a:t>
            </a:r>
            <a:endParaRPr lang="en-US" altLang="zh-CN" sz="2400"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gzip</a:t>
            </a:r>
            <a:r>
              <a:rPr lang="en-US" altLang="zh-CN" b="1" dirty="0">
                <a:solidFill>
                  <a:schemeClr val="accent6">
                    <a:lumMod val="75000"/>
                  </a:schemeClr>
                </a:solidFill>
              </a:rPr>
              <a:t> -v file1 file2</a:t>
            </a:r>
          </a:p>
          <a:p>
            <a:r>
              <a:rPr lang="zh-CN" altLang="en-US" sz="2400" dirty="0"/>
              <a:t>递归地高度压缩</a:t>
            </a:r>
            <a:r>
              <a:rPr lang="en-US" altLang="zh-CN" sz="2400" dirty="0" err="1"/>
              <a:t>mydir</a:t>
            </a:r>
            <a:r>
              <a:rPr lang="zh-CN" altLang="en-US" sz="2400" dirty="0"/>
              <a:t>目录下的所有文件（</a:t>
            </a:r>
            <a:r>
              <a:rPr lang="zh-CN" altLang="en-US" sz="2400" dirty="0">
                <a:solidFill>
                  <a:srgbClr val="0000CC"/>
                </a:solidFill>
                <a:ea typeface="黑体" pitchFamily="49" charset="-122"/>
              </a:rPr>
              <a:t>逐个文件进行</a:t>
            </a:r>
            <a:r>
              <a:rPr lang="zh-CN" altLang="en-US" sz="2400" dirty="0"/>
              <a:t>）</a:t>
            </a:r>
            <a:endParaRPr lang="en-US" altLang="zh-CN" sz="2400"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gzip</a:t>
            </a:r>
            <a:r>
              <a:rPr lang="en-US" altLang="zh-CN" b="1" dirty="0">
                <a:solidFill>
                  <a:schemeClr val="accent6">
                    <a:lumMod val="75000"/>
                  </a:schemeClr>
                </a:solidFill>
              </a:rPr>
              <a:t> -9r </a:t>
            </a:r>
            <a:r>
              <a:rPr lang="en-US" altLang="zh-CN" b="1" dirty="0" err="1">
                <a:solidFill>
                  <a:schemeClr val="accent6">
                    <a:lumMod val="75000"/>
                  </a:schemeClr>
                </a:solidFill>
              </a:rPr>
              <a:t>mydir</a:t>
            </a:r>
            <a:endParaRPr lang="zh-CN" altLang="zh-CN" b="1" dirty="0">
              <a:solidFill>
                <a:schemeClr val="accent6">
                  <a:lumMod val="75000"/>
                </a:schemeClr>
              </a:solidFill>
            </a:endParaRPr>
          </a:p>
          <a:p>
            <a:r>
              <a:rPr lang="zh-CN" altLang="en-US" sz="2400" dirty="0"/>
              <a:t>显示当前目录下所有压缩过的</a:t>
            </a:r>
            <a:r>
              <a:rPr lang="en-US" altLang="zh-CN" sz="2400" dirty="0" err="1"/>
              <a:t>gz</a:t>
            </a:r>
            <a:r>
              <a:rPr lang="zh-CN" altLang="en-US" sz="2400" dirty="0"/>
              <a:t>文件信息</a:t>
            </a:r>
            <a:endParaRPr lang="en-US" altLang="zh-CN" sz="2400"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gzip</a:t>
            </a:r>
            <a:r>
              <a:rPr lang="en-US" altLang="zh-CN" b="1" dirty="0">
                <a:solidFill>
                  <a:schemeClr val="accent6">
                    <a:lumMod val="75000"/>
                  </a:schemeClr>
                </a:solidFill>
              </a:rPr>
              <a:t> -l *.gz</a:t>
            </a:r>
          </a:p>
          <a:p>
            <a:r>
              <a:rPr lang="zh-CN" altLang="en-US" sz="2400" dirty="0"/>
              <a:t>解压</a:t>
            </a:r>
            <a:r>
              <a:rPr lang="en-US" altLang="zh-CN" sz="2400" dirty="0"/>
              <a:t>filename.gz</a:t>
            </a:r>
            <a:r>
              <a:rPr lang="zh-CN" altLang="en-US" sz="2400" dirty="0"/>
              <a:t>文件</a:t>
            </a:r>
            <a:endParaRPr lang="zh-CN" altLang="zh-CN" sz="2400"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gzip</a:t>
            </a:r>
            <a:r>
              <a:rPr lang="en-US" altLang="zh-CN" b="1" dirty="0">
                <a:solidFill>
                  <a:schemeClr val="accent6">
                    <a:lumMod val="75000"/>
                  </a:schemeClr>
                </a:solidFill>
              </a:rPr>
              <a:t> -d filename.gz</a:t>
            </a:r>
          </a:p>
          <a:p>
            <a:pPr lvl="1">
              <a:buNone/>
            </a:pPr>
            <a:r>
              <a:rPr lang="en-US" altLang="zh-CN" b="1" dirty="0">
                <a:solidFill>
                  <a:schemeClr val="accent6">
                    <a:lumMod val="75000"/>
                  </a:schemeClr>
                </a:solidFill>
              </a:rPr>
              <a:t>$ </a:t>
            </a:r>
            <a:r>
              <a:rPr lang="en-US" altLang="zh-CN" b="1" dirty="0" err="1">
                <a:solidFill>
                  <a:schemeClr val="accent6">
                    <a:lumMod val="75000"/>
                  </a:schemeClr>
                </a:solidFill>
              </a:rPr>
              <a:t>gunzip</a:t>
            </a:r>
            <a:r>
              <a:rPr lang="en-US" altLang="zh-CN" b="1" dirty="0">
                <a:solidFill>
                  <a:schemeClr val="accent6">
                    <a:lumMod val="75000"/>
                  </a:schemeClr>
                </a:solidFill>
              </a:rPr>
              <a:t> filename.gz</a:t>
            </a:r>
            <a:endParaRPr lang="zh-CN" altLang="en-US" dirty="0"/>
          </a:p>
        </p:txBody>
      </p:sp>
    </p:spTree>
    <p:extLst>
      <p:ext uri="{BB962C8B-B14F-4D97-AF65-F5344CB8AC3E}">
        <p14:creationId xmlns:p14="http://schemas.microsoft.com/office/powerpoint/2010/main" val="4048513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七 文件与目录</a:t>
            </a:r>
            <a:endParaRPr lang="zh-CN" altLang="en-US" dirty="0"/>
          </a:p>
        </p:txBody>
      </p:sp>
      <p:sp>
        <p:nvSpPr>
          <p:cNvPr id="3" name="内容占位符 2"/>
          <p:cNvSpPr>
            <a:spLocks noGrp="1"/>
          </p:cNvSpPr>
          <p:nvPr>
            <p:ph idx="1"/>
          </p:nvPr>
        </p:nvSpPr>
        <p:spPr>
          <a:xfrm>
            <a:off x="971600" y="1992488"/>
            <a:ext cx="7772400" cy="4100808"/>
          </a:xfrm>
        </p:spPr>
        <p:txBody>
          <a:bodyPr/>
          <a:lstStyle/>
          <a:p>
            <a:pPr marL="360000" lvl="1">
              <a:lnSpc>
                <a:spcPct val="120000"/>
              </a:lnSpc>
              <a:spcBef>
                <a:spcPts val="600"/>
              </a:spcBef>
            </a:pPr>
            <a:r>
              <a:rPr lang="zh-CN" altLang="en-US" dirty="0"/>
              <a:t>单一文件或目录的文件名容许的</a:t>
            </a:r>
            <a:r>
              <a:rPr lang="zh-CN" altLang="en-US" dirty="0">
                <a:solidFill>
                  <a:srgbClr val="FF0000"/>
                </a:solidFill>
              </a:rPr>
              <a:t>最大长度</a:t>
            </a:r>
            <a:r>
              <a:rPr lang="zh-CN" altLang="en-US" dirty="0"/>
              <a:t>为</a:t>
            </a:r>
            <a:r>
              <a:rPr lang="en-US" altLang="zh-CN" dirty="0">
                <a:solidFill>
                  <a:srgbClr val="FF0000"/>
                </a:solidFill>
              </a:rPr>
              <a:t>225</a:t>
            </a:r>
            <a:r>
              <a:rPr lang="zh-CN" altLang="en-US" dirty="0"/>
              <a:t>个字符</a:t>
            </a:r>
            <a:endParaRPr lang="en-US" altLang="zh-CN" dirty="0"/>
          </a:p>
          <a:p>
            <a:pPr marL="360000" lvl="1">
              <a:lnSpc>
                <a:spcPct val="120000"/>
              </a:lnSpc>
              <a:spcBef>
                <a:spcPts val="600"/>
              </a:spcBef>
            </a:pPr>
            <a:r>
              <a:rPr lang="zh-CN" altLang="en-US" dirty="0"/>
              <a:t>可以给目录和文件取任何名字，但必须遵循下列的规则：</a:t>
            </a:r>
          </a:p>
          <a:p>
            <a:pPr marL="685800" lvl="2" indent="-342900" eaLnBrk="1" hangingPunct="1">
              <a:lnSpc>
                <a:spcPct val="120000"/>
              </a:lnSpc>
              <a:spcBef>
                <a:spcPct val="0"/>
              </a:spcBef>
              <a:buClr>
                <a:srgbClr val="0000FF"/>
              </a:buClr>
              <a:defRPr/>
            </a:pPr>
            <a:r>
              <a:rPr lang="zh-CN" altLang="en-US" dirty="0">
                <a:solidFill>
                  <a:srgbClr val="FF0000"/>
                </a:solidFill>
                <a:ea typeface="楷体_GB2312" pitchFamily="49" charset="-122"/>
              </a:rPr>
              <a:t>除了</a:t>
            </a:r>
            <a:r>
              <a:rPr lang="en-US" altLang="zh-CN" dirty="0">
                <a:solidFill>
                  <a:srgbClr val="FF0000"/>
                </a:solidFill>
                <a:ea typeface="楷体_GB2312" pitchFamily="49" charset="-122"/>
              </a:rPr>
              <a:t>/</a:t>
            </a:r>
            <a:r>
              <a:rPr lang="zh-CN" altLang="en-US" dirty="0">
                <a:solidFill>
                  <a:srgbClr val="000000"/>
                </a:solidFill>
                <a:ea typeface="楷体_GB2312" pitchFamily="49" charset="-122"/>
              </a:rPr>
              <a:t>之外，</a:t>
            </a:r>
            <a:r>
              <a:rPr lang="zh-CN" altLang="en-US" dirty="0">
                <a:solidFill>
                  <a:srgbClr val="FF0000"/>
                </a:solidFill>
                <a:ea typeface="楷体_GB2312" pitchFamily="49" charset="-122"/>
              </a:rPr>
              <a:t>所有的字符都合法</a:t>
            </a:r>
          </a:p>
          <a:p>
            <a:pPr marL="685800" lvl="2" indent="-342900" eaLnBrk="1" hangingPunct="1">
              <a:lnSpc>
                <a:spcPct val="120000"/>
              </a:lnSpc>
              <a:spcBef>
                <a:spcPct val="0"/>
              </a:spcBef>
              <a:buClr>
                <a:srgbClr val="0000FF"/>
              </a:buClr>
              <a:defRPr/>
            </a:pPr>
            <a:r>
              <a:rPr lang="zh-CN" altLang="en-US" dirty="0">
                <a:solidFill>
                  <a:srgbClr val="000000"/>
                </a:solidFill>
                <a:ea typeface="楷体_GB2312" pitchFamily="49" charset="-122"/>
              </a:rPr>
              <a:t>有些字符</a:t>
            </a:r>
            <a:r>
              <a:rPr lang="zh-CN" altLang="en-US" dirty="0">
                <a:solidFill>
                  <a:srgbClr val="FF0000"/>
                </a:solidFill>
                <a:ea typeface="楷体_GB2312" pitchFamily="49" charset="-122"/>
              </a:rPr>
              <a:t>最好不用</a:t>
            </a:r>
            <a:r>
              <a:rPr lang="zh-CN" altLang="en-US" dirty="0">
                <a:solidFill>
                  <a:srgbClr val="000000"/>
                </a:solidFill>
                <a:ea typeface="楷体_GB2312" pitchFamily="49" charset="-122"/>
              </a:rPr>
              <a:t>，如</a:t>
            </a:r>
            <a:r>
              <a:rPr lang="zh-CN" altLang="en-US" dirty="0">
                <a:solidFill>
                  <a:srgbClr val="FF0000"/>
                </a:solidFill>
                <a:ea typeface="楷体_GB2312" pitchFamily="49" charset="-122"/>
              </a:rPr>
              <a:t>空格符、制表符、退格符</a:t>
            </a:r>
            <a:r>
              <a:rPr lang="zh-CN" altLang="en-US" dirty="0">
                <a:solidFill>
                  <a:srgbClr val="000000"/>
                </a:solidFill>
                <a:ea typeface="楷体_GB2312" pitchFamily="49" charset="-122"/>
              </a:rPr>
              <a:t>和字符：</a:t>
            </a:r>
            <a:r>
              <a:rPr lang="zh-CN" altLang="en-US" dirty="0">
                <a:solidFill>
                  <a:srgbClr val="FF0000"/>
                </a:solidFill>
                <a:ea typeface="楷体_GB2312" pitchFamily="49" charset="-122"/>
              </a:rPr>
              <a:t>？，</a:t>
            </a:r>
            <a:r>
              <a:rPr lang="en-US" altLang="zh-CN" dirty="0">
                <a:solidFill>
                  <a:srgbClr val="FF0000"/>
                </a:solidFill>
                <a:ea typeface="楷体_GB2312" pitchFamily="49" charset="-122"/>
              </a:rPr>
              <a:t>@  #  $  &amp;  ()  \  | </a:t>
            </a:r>
            <a:r>
              <a:rPr lang="zh-CN" altLang="en-US" dirty="0">
                <a:solidFill>
                  <a:srgbClr val="FF0000"/>
                </a:solidFill>
                <a:ea typeface="楷体_GB2312" pitchFamily="49" charset="-122"/>
              </a:rPr>
              <a:t>；‘ ’“ ”</a:t>
            </a:r>
            <a:r>
              <a:rPr lang="en-US" altLang="zh-CN" dirty="0">
                <a:solidFill>
                  <a:srgbClr val="FF0000"/>
                </a:solidFill>
                <a:ea typeface="楷体_GB2312" pitchFamily="49" charset="-122"/>
              </a:rPr>
              <a:t>&lt; &gt;</a:t>
            </a:r>
            <a:r>
              <a:rPr lang="zh-CN" altLang="en-US" dirty="0">
                <a:solidFill>
                  <a:srgbClr val="000000"/>
                </a:solidFill>
                <a:ea typeface="楷体_GB2312" pitchFamily="49" charset="-122"/>
              </a:rPr>
              <a:t>等</a:t>
            </a:r>
          </a:p>
          <a:p>
            <a:pPr marL="685800" lvl="2" indent="-342900" eaLnBrk="1" hangingPunct="1">
              <a:lnSpc>
                <a:spcPct val="120000"/>
              </a:lnSpc>
              <a:spcBef>
                <a:spcPct val="0"/>
              </a:spcBef>
              <a:buClr>
                <a:srgbClr val="0000FF"/>
              </a:buClr>
              <a:defRPr/>
            </a:pPr>
            <a:r>
              <a:rPr lang="zh-CN" altLang="en-US" dirty="0">
                <a:solidFill>
                  <a:srgbClr val="FF0000"/>
                </a:solidFill>
                <a:ea typeface="楷体_GB2312" pitchFamily="49" charset="-122"/>
              </a:rPr>
              <a:t>避免</a:t>
            </a:r>
            <a:r>
              <a:rPr lang="zh-CN" altLang="en-US" dirty="0">
                <a:solidFill>
                  <a:srgbClr val="000000"/>
                </a:solidFill>
                <a:ea typeface="楷体_GB2312" pitchFamily="49" charset="-122"/>
              </a:rPr>
              <a:t>使用</a:t>
            </a:r>
            <a:r>
              <a:rPr lang="en-US" altLang="zh-CN" dirty="0">
                <a:solidFill>
                  <a:srgbClr val="FF0000"/>
                </a:solidFill>
                <a:ea typeface="楷体_GB2312" pitchFamily="49" charset="-122"/>
              </a:rPr>
              <a:t>+</a:t>
            </a:r>
            <a:r>
              <a:rPr lang="zh-CN" altLang="en-US" dirty="0">
                <a:solidFill>
                  <a:srgbClr val="FF0000"/>
                </a:solidFill>
                <a:ea typeface="楷体_GB2312" pitchFamily="49" charset="-122"/>
              </a:rPr>
              <a:t>、</a:t>
            </a:r>
            <a:r>
              <a:rPr lang="en-US" altLang="zh-CN" dirty="0">
                <a:solidFill>
                  <a:srgbClr val="FF0000"/>
                </a:solidFill>
                <a:ea typeface="楷体_GB2312" pitchFamily="49" charset="-122"/>
              </a:rPr>
              <a:t>-</a:t>
            </a:r>
            <a:r>
              <a:rPr lang="zh-CN" altLang="en-US" dirty="0">
                <a:solidFill>
                  <a:srgbClr val="FF0000"/>
                </a:solidFill>
                <a:ea typeface="楷体_GB2312" pitchFamily="49" charset="-122"/>
              </a:rPr>
              <a:t>或</a:t>
            </a:r>
            <a:r>
              <a:rPr lang="en-US" altLang="zh-CN" dirty="0">
                <a:solidFill>
                  <a:srgbClr val="FF0000"/>
                </a:solidFill>
                <a:ea typeface="楷体_GB2312" pitchFamily="49" charset="-122"/>
              </a:rPr>
              <a:t>.</a:t>
            </a:r>
            <a:r>
              <a:rPr lang="zh-CN" altLang="en-US" dirty="0">
                <a:solidFill>
                  <a:srgbClr val="000000"/>
                </a:solidFill>
                <a:ea typeface="楷体_GB2312" pitchFamily="49" charset="-122"/>
              </a:rPr>
              <a:t>来作为</a:t>
            </a:r>
            <a:r>
              <a:rPr lang="zh-CN" altLang="en-US" dirty="0">
                <a:solidFill>
                  <a:srgbClr val="FF0000"/>
                </a:solidFill>
                <a:ea typeface="楷体_GB2312" pitchFamily="49" charset="-122"/>
              </a:rPr>
              <a:t>普通文件</a:t>
            </a:r>
            <a:r>
              <a:rPr lang="zh-CN" altLang="en-US" dirty="0">
                <a:solidFill>
                  <a:srgbClr val="000000"/>
                </a:solidFill>
                <a:ea typeface="楷体_GB2312" pitchFamily="49" charset="-122"/>
              </a:rPr>
              <a:t>名的</a:t>
            </a:r>
            <a:r>
              <a:rPr lang="zh-CN" altLang="en-US" dirty="0">
                <a:solidFill>
                  <a:srgbClr val="FF0000"/>
                </a:solidFill>
                <a:ea typeface="楷体_GB2312" pitchFamily="49" charset="-122"/>
              </a:rPr>
              <a:t>第一个</a:t>
            </a:r>
            <a:r>
              <a:rPr lang="zh-CN" altLang="en-US" dirty="0">
                <a:solidFill>
                  <a:srgbClr val="000000"/>
                </a:solidFill>
                <a:ea typeface="楷体_GB2312" pitchFamily="49" charset="-122"/>
              </a:rPr>
              <a:t>字符</a:t>
            </a:r>
          </a:p>
          <a:p>
            <a:pPr marL="685800" lvl="2" indent="-342900" eaLnBrk="1" hangingPunct="1">
              <a:lnSpc>
                <a:spcPct val="120000"/>
              </a:lnSpc>
              <a:spcBef>
                <a:spcPct val="0"/>
              </a:spcBef>
              <a:buClr>
                <a:srgbClr val="0000FF"/>
              </a:buClr>
              <a:defRPr/>
            </a:pPr>
            <a:r>
              <a:rPr lang="zh-CN" altLang="en-US" dirty="0">
                <a:solidFill>
                  <a:srgbClr val="FF0000"/>
                </a:solidFill>
                <a:ea typeface="楷体_GB2312" pitchFamily="49" charset="-122"/>
              </a:rPr>
              <a:t>大小写敏感</a:t>
            </a:r>
          </a:p>
          <a:p>
            <a:pPr marL="685800" lvl="2" indent="-342900" eaLnBrk="1" hangingPunct="1">
              <a:lnSpc>
                <a:spcPct val="120000"/>
              </a:lnSpc>
              <a:spcBef>
                <a:spcPct val="0"/>
              </a:spcBef>
              <a:buClr>
                <a:srgbClr val="0000FF"/>
              </a:buClr>
              <a:defRPr/>
            </a:pPr>
            <a:r>
              <a:rPr lang="zh-CN" altLang="en-US" dirty="0">
                <a:solidFill>
                  <a:srgbClr val="000000"/>
                </a:solidFill>
                <a:ea typeface="楷体_GB2312" pitchFamily="49" charset="-122"/>
              </a:rPr>
              <a:t>以</a:t>
            </a:r>
            <a:r>
              <a:rPr lang="zh-CN" altLang="en-US" dirty="0">
                <a:solidFill>
                  <a:srgbClr val="FF0000"/>
                </a:solidFill>
                <a:ea typeface="楷体_GB2312" pitchFamily="49" charset="-122"/>
              </a:rPr>
              <a:t>“</a:t>
            </a:r>
            <a:r>
              <a:rPr lang="en-US" altLang="zh-CN" dirty="0">
                <a:solidFill>
                  <a:srgbClr val="FF0000"/>
                </a:solidFill>
                <a:ea typeface="楷体_GB2312" pitchFamily="49" charset="-122"/>
              </a:rPr>
              <a:t>.”</a:t>
            </a:r>
            <a:r>
              <a:rPr lang="zh-CN" altLang="en-US" dirty="0">
                <a:solidFill>
                  <a:srgbClr val="FF0000"/>
                </a:solidFill>
                <a:ea typeface="楷体_GB2312" pitchFamily="49" charset="-122"/>
              </a:rPr>
              <a:t>开头</a:t>
            </a:r>
            <a:r>
              <a:rPr lang="zh-CN" altLang="en-US" dirty="0">
                <a:solidFill>
                  <a:srgbClr val="000000"/>
                </a:solidFill>
                <a:ea typeface="楷体_GB2312" pitchFamily="49" charset="-122"/>
              </a:rPr>
              <a:t>的文件或目录是</a:t>
            </a:r>
            <a:r>
              <a:rPr lang="zh-CN" altLang="en-US" dirty="0">
                <a:solidFill>
                  <a:srgbClr val="FF0000"/>
                </a:solidFill>
                <a:ea typeface="楷体_GB2312" pitchFamily="49" charset="-122"/>
              </a:rPr>
              <a:t>隐含</a:t>
            </a:r>
            <a:r>
              <a:rPr lang="zh-CN" altLang="en-US" dirty="0">
                <a:solidFill>
                  <a:srgbClr val="000000"/>
                </a:solidFill>
                <a:ea typeface="楷体_GB2312" pitchFamily="49" charset="-122"/>
              </a:rPr>
              <a:t>的  </a:t>
            </a:r>
          </a:p>
        </p:txBody>
      </p:sp>
      <p:sp>
        <p:nvSpPr>
          <p:cNvPr id="6" name="内容占位符 2">
            <a:extLst>
              <a:ext uri="{FF2B5EF4-FFF2-40B4-BE49-F238E27FC236}">
                <a16:creationId xmlns:a16="http://schemas.microsoft.com/office/drawing/2014/main" id="{0D04E5CE-D82C-48DD-B9C3-12EF1E7B9D75}"/>
              </a:ext>
            </a:extLst>
          </p:cNvPr>
          <p:cNvSpPr txBox="1">
            <a:spLocks/>
          </p:cNvSpPr>
          <p:nvPr/>
        </p:nvSpPr>
        <p:spPr bwMode="auto">
          <a:xfrm>
            <a:off x="899592" y="1484784"/>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sz="3200" dirty="0"/>
              <a:t>目录和文件名的</a:t>
            </a:r>
            <a:r>
              <a:rPr lang="zh-CN" altLang="en-US" sz="3200" dirty="0">
                <a:solidFill>
                  <a:srgbClr val="0000FF"/>
                </a:solidFill>
              </a:rPr>
              <a:t>命名规则 </a:t>
            </a:r>
            <a:endParaRPr lang="zh-CN" altLang="en-US" dirty="0">
              <a:solidFill>
                <a:srgbClr val="0000FF"/>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gzip</a:t>
            </a:r>
            <a:r>
              <a:rPr lang="zh-CN" altLang="en-US" dirty="0"/>
              <a:t>命令举例</a:t>
            </a:r>
          </a:p>
        </p:txBody>
      </p:sp>
      <p:sp>
        <p:nvSpPr>
          <p:cNvPr id="3" name="内容占位符 2"/>
          <p:cNvSpPr>
            <a:spLocks noGrp="1"/>
          </p:cNvSpPr>
          <p:nvPr>
            <p:ph idx="1"/>
          </p:nvPr>
        </p:nvSpPr>
        <p:spPr>
          <a:xfrm>
            <a:off x="539552" y="1340768"/>
            <a:ext cx="7056784" cy="5184576"/>
          </a:xfrm>
        </p:spPr>
        <p:txBody>
          <a:bodyPr/>
          <a:lstStyle/>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tree -a </a:t>
            </a:r>
            <a:r>
              <a:rPr lang="en-US" altLang="zh-CN" sz="2800" dirty="0" err="1">
                <a:solidFill>
                  <a:srgbClr val="0000FF"/>
                </a:solidFill>
              </a:rPr>
              <a:t>testdir</a:t>
            </a:r>
            <a:endParaRPr lang="en-US" altLang="zh-CN" sz="2800" dirty="0">
              <a:solidFill>
                <a:srgbClr val="0000FF"/>
              </a:solidFill>
            </a:endParaRPr>
          </a:p>
          <a:p>
            <a:pPr marL="0" indent="0">
              <a:buNone/>
            </a:pPr>
            <a:r>
              <a:rPr lang="en-US" altLang="zh-CN" sz="2400" dirty="0" err="1"/>
              <a:t>testdir</a:t>
            </a:r>
            <a:endParaRPr lang="en-US" altLang="zh-CN" sz="2400" dirty="0"/>
          </a:p>
          <a:p>
            <a:pPr marL="0" indent="0">
              <a:buNone/>
            </a:pPr>
            <a:r>
              <a:rPr lang="en-US" altLang="zh-CN" sz="2400" dirty="0"/>
              <a:t>├── b</a:t>
            </a:r>
          </a:p>
          <a:p>
            <a:pPr marL="0" indent="0">
              <a:buNone/>
            </a:pPr>
            <a:r>
              <a:rPr lang="en-US" altLang="zh-CN" sz="2400" dirty="0"/>
              <a:t>├── testdir1</a:t>
            </a:r>
          </a:p>
          <a:p>
            <a:pPr marL="0" indent="0">
              <a:buNone/>
            </a:pPr>
            <a:r>
              <a:rPr lang="en-US" altLang="zh-CN" sz="2400" dirty="0"/>
              <a:t>│   └── c</a:t>
            </a:r>
          </a:p>
          <a:p>
            <a:pPr marL="0" indent="0">
              <a:buNone/>
            </a:pPr>
            <a:r>
              <a:rPr lang="en-US" altLang="zh-CN" sz="2400" dirty="0"/>
              <a:t>└── testdir2</a:t>
            </a: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a:t>
            </a:r>
            <a:r>
              <a:rPr lang="en-US" altLang="zh-CN" sz="2800" dirty="0" err="1">
                <a:solidFill>
                  <a:srgbClr val="0000FF"/>
                </a:solidFill>
              </a:rPr>
              <a:t>gzip</a:t>
            </a:r>
            <a:r>
              <a:rPr lang="en-US" altLang="zh-CN" sz="2800" dirty="0">
                <a:solidFill>
                  <a:srgbClr val="0000FF"/>
                </a:solidFill>
              </a:rPr>
              <a:t> -r </a:t>
            </a:r>
            <a:r>
              <a:rPr lang="en-US" altLang="zh-CN" sz="2800" dirty="0" err="1">
                <a:solidFill>
                  <a:srgbClr val="0000FF"/>
                </a:solidFill>
              </a:rPr>
              <a:t>testdir</a:t>
            </a:r>
            <a:endParaRPr lang="en-US" altLang="zh-CN" sz="2800" dirty="0">
              <a:solidFill>
                <a:srgbClr val="0000FF"/>
              </a:solidFill>
            </a:endParaRP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ls </a:t>
            </a:r>
            <a:r>
              <a:rPr lang="en-US" altLang="zh-CN" sz="2800" dirty="0" err="1">
                <a:solidFill>
                  <a:srgbClr val="0000FF"/>
                </a:solidFill>
              </a:rPr>
              <a:t>testdir</a:t>
            </a:r>
            <a:endParaRPr lang="en-US" altLang="zh-CN" sz="2800" dirty="0">
              <a:solidFill>
                <a:srgbClr val="0000FF"/>
              </a:solidFill>
            </a:endParaRPr>
          </a:p>
          <a:p>
            <a:pPr marL="0" indent="0">
              <a:buNone/>
            </a:pPr>
            <a:r>
              <a:rPr lang="en-US" altLang="zh-CN" sz="2400" dirty="0"/>
              <a:t>b.gz  testdir1  </a:t>
            </a:r>
            <a:r>
              <a:rPr lang="en-US" altLang="zh-CN" sz="2400" dirty="0" smtClean="0"/>
              <a:t>testdir2.gz</a:t>
            </a: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a:t>
            </a:r>
            <a:r>
              <a:rPr lang="en-US" altLang="zh-CN" sz="2800" dirty="0" err="1">
                <a:solidFill>
                  <a:srgbClr val="0000FF"/>
                </a:solidFill>
              </a:rPr>
              <a:t>gzip</a:t>
            </a:r>
            <a:r>
              <a:rPr lang="en-US" altLang="zh-CN" sz="2800" dirty="0">
                <a:solidFill>
                  <a:srgbClr val="0000FF"/>
                </a:solidFill>
              </a:rPr>
              <a:t> -d </a:t>
            </a:r>
            <a:r>
              <a:rPr lang="en-US" altLang="zh-CN" sz="2800" dirty="0" err="1">
                <a:solidFill>
                  <a:srgbClr val="0000FF"/>
                </a:solidFill>
              </a:rPr>
              <a:t>testdir</a:t>
            </a:r>
            <a:endParaRPr lang="en-US" altLang="zh-CN" sz="2800" dirty="0">
              <a:solidFill>
                <a:srgbClr val="0000FF"/>
              </a:solidFill>
            </a:endParaRPr>
          </a:p>
          <a:p>
            <a:pPr marL="0" indent="0">
              <a:buNone/>
            </a:pPr>
            <a:r>
              <a:rPr lang="en-US" altLang="zh-CN" sz="2400" dirty="0" err="1"/>
              <a:t>gzip</a:t>
            </a:r>
            <a:r>
              <a:rPr lang="en-US" altLang="zh-CN" sz="2400" dirty="0"/>
              <a:t>: </a:t>
            </a:r>
            <a:r>
              <a:rPr lang="en-US" altLang="zh-CN" sz="2400" dirty="0" err="1"/>
              <a:t>testdir</a:t>
            </a:r>
            <a:r>
              <a:rPr lang="en-US" altLang="zh-CN" sz="2400" dirty="0"/>
              <a:t> is a directory -- ignored</a:t>
            </a:r>
          </a:p>
          <a:p>
            <a:pPr marL="0" indent="0">
              <a:buNone/>
            </a:pPr>
            <a:endParaRPr lang="en-US" altLang="zh-CN" sz="2800" dirty="0"/>
          </a:p>
          <a:p>
            <a:pPr marL="0" indent="0">
              <a:buNone/>
            </a:pPr>
            <a:endParaRPr lang="zh-CN" altLang="en-US" sz="2800" dirty="0"/>
          </a:p>
        </p:txBody>
      </p:sp>
      <p:sp>
        <p:nvSpPr>
          <p:cNvPr id="4" name="矩形 3"/>
          <p:cNvSpPr/>
          <p:nvPr/>
        </p:nvSpPr>
        <p:spPr>
          <a:xfrm>
            <a:off x="4568016" y="531596"/>
            <a:ext cx="4572000" cy="707886"/>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a:spAutoFit/>
          </a:bodyPr>
          <a:lstStyle/>
          <a:p>
            <a:r>
              <a:rPr lang="zh-CN" altLang="en-US" sz="2000" dirty="0"/>
              <a:t>不会打包目录，而是把目录下所有的子文件分别压缩</a:t>
            </a:r>
          </a:p>
        </p:txBody>
      </p:sp>
      <p:sp>
        <p:nvSpPr>
          <p:cNvPr id="5" name="矩形 4"/>
          <p:cNvSpPr/>
          <p:nvPr/>
        </p:nvSpPr>
        <p:spPr>
          <a:xfrm>
            <a:off x="5471592" y="1960910"/>
            <a:ext cx="3672408" cy="1938992"/>
          </a:xfrm>
          <a:prstGeom prst="rect">
            <a:avLst/>
          </a:prstGeom>
        </p:spPr>
        <p:txBody>
          <a:bodyPr wrap="square">
            <a:spAutoFit/>
          </a:bodyPr>
          <a:lstStyle/>
          <a:p>
            <a:r>
              <a:rPr lang="en-US" altLang="zh-CN" sz="2400" dirty="0" err="1"/>
              <a:t>testdir</a:t>
            </a:r>
            <a:endParaRPr lang="en-US" altLang="zh-CN" sz="2400" dirty="0"/>
          </a:p>
          <a:p>
            <a:r>
              <a:rPr lang="en-US" altLang="zh-CN" sz="2400" dirty="0"/>
              <a:t>├── b.gz</a:t>
            </a:r>
          </a:p>
          <a:p>
            <a:r>
              <a:rPr lang="en-US" altLang="zh-CN" sz="2400" dirty="0"/>
              <a:t>├── testdir1</a:t>
            </a:r>
          </a:p>
          <a:p>
            <a:r>
              <a:rPr lang="en-US" altLang="zh-CN" sz="2400" dirty="0"/>
              <a:t>│   └── c.gz</a:t>
            </a:r>
          </a:p>
          <a:p>
            <a:r>
              <a:rPr lang="en-US" altLang="zh-CN" sz="2400" dirty="0"/>
              <a:t>└── testdir2.gz</a:t>
            </a:r>
          </a:p>
        </p:txBody>
      </p:sp>
    </p:spTree>
    <p:extLst>
      <p:ext uri="{BB962C8B-B14F-4D97-AF65-F5344CB8AC3E}">
        <p14:creationId xmlns:p14="http://schemas.microsoft.com/office/powerpoint/2010/main" val="27032569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gzip</a:t>
            </a:r>
            <a:r>
              <a:rPr lang="zh-CN" altLang="en-US" dirty="0" smtClean="0"/>
              <a:t>命令</a:t>
            </a:r>
            <a:r>
              <a:rPr lang="zh-CN" altLang="en-US" dirty="0"/>
              <a:t>举例</a:t>
            </a:r>
          </a:p>
        </p:txBody>
      </p:sp>
      <p:sp>
        <p:nvSpPr>
          <p:cNvPr id="3" name="内容占位符 2"/>
          <p:cNvSpPr>
            <a:spLocks noGrp="1"/>
          </p:cNvSpPr>
          <p:nvPr>
            <p:ph idx="1"/>
          </p:nvPr>
        </p:nvSpPr>
        <p:spPr>
          <a:xfrm>
            <a:off x="107504" y="1340768"/>
            <a:ext cx="9036496" cy="5184576"/>
          </a:xfrm>
        </p:spPr>
        <p:txBody>
          <a:bodyPr/>
          <a:lstStyle/>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cd /</a:t>
            </a:r>
            <a:r>
              <a:rPr lang="en-US" altLang="zh-CN" sz="2800" dirty="0" err="1">
                <a:solidFill>
                  <a:srgbClr val="0000FF"/>
                </a:solidFill>
              </a:rPr>
              <a:t>tmp</a:t>
            </a:r>
            <a:endParaRPr lang="en-US" altLang="zh-CN" sz="2800" dirty="0">
              <a:solidFill>
                <a:srgbClr val="0000FF"/>
              </a:solidFill>
            </a:endParaRP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a:t>
            </a:r>
            <a:r>
              <a:rPr lang="en-US" altLang="zh-CN" sz="2800" dirty="0" err="1">
                <a:solidFill>
                  <a:srgbClr val="0000FF"/>
                </a:solidFill>
              </a:rPr>
              <a:t>tmp</a:t>
            </a:r>
            <a:r>
              <a:rPr lang="en-US" altLang="zh-CN" sz="2800" dirty="0">
                <a:solidFill>
                  <a:srgbClr val="0000FF"/>
                </a:solidFill>
              </a:rPr>
              <a:t>]$ </a:t>
            </a:r>
            <a:r>
              <a:rPr lang="en-US" altLang="zh-CN" sz="2800" dirty="0" err="1">
                <a:solidFill>
                  <a:srgbClr val="0000FF"/>
                </a:solidFill>
              </a:rPr>
              <a:t>cp</a:t>
            </a:r>
            <a:r>
              <a:rPr lang="en-US" altLang="zh-CN" sz="2800" dirty="0">
                <a:solidFill>
                  <a:srgbClr val="0000FF"/>
                </a:solidFill>
              </a:rPr>
              <a:t> /</a:t>
            </a:r>
            <a:r>
              <a:rPr lang="en-US" altLang="zh-CN" sz="2800" dirty="0" err="1">
                <a:solidFill>
                  <a:srgbClr val="0000FF"/>
                </a:solidFill>
              </a:rPr>
              <a:t>etc</a:t>
            </a:r>
            <a:r>
              <a:rPr lang="en-US" altLang="zh-CN" sz="2800" dirty="0">
                <a:solidFill>
                  <a:srgbClr val="0000FF"/>
                </a:solidFill>
              </a:rPr>
              <a:t>/services .</a:t>
            </a:r>
          </a:p>
          <a:p>
            <a:pPr marL="0" indent="0">
              <a:buNone/>
            </a:pPr>
            <a:r>
              <a:rPr lang="en-US" altLang="zh-CN" sz="2800" dirty="0" smtClean="0">
                <a:solidFill>
                  <a:srgbClr val="0000FF"/>
                </a:solidFill>
              </a:rPr>
              <a:t>[</a:t>
            </a:r>
            <a:r>
              <a:rPr lang="en-US" altLang="zh-CN" sz="2800" dirty="0" err="1">
                <a:solidFill>
                  <a:srgbClr val="0000FF"/>
                </a:solidFill>
              </a:rPr>
              <a:t>xl@localhost</a:t>
            </a:r>
            <a:r>
              <a:rPr lang="en-US" altLang="zh-CN" sz="2800" dirty="0">
                <a:solidFill>
                  <a:srgbClr val="0000FF"/>
                </a:solidFill>
              </a:rPr>
              <a:t> </a:t>
            </a:r>
            <a:r>
              <a:rPr lang="en-US" altLang="zh-CN" sz="2800" dirty="0" err="1">
                <a:solidFill>
                  <a:srgbClr val="0000FF"/>
                </a:solidFill>
              </a:rPr>
              <a:t>tmp</a:t>
            </a:r>
            <a:r>
              <a:rPr lang="en-US" altLang="zh-CN" sz="2800" dirty="0">
                <a:solidFill>
                  <a:srgbClr val="0000FF"/>
                </a:solidFill>
              </a:rPr>
              <a:t>]$ </a:t>
            </a:r>
            <a:r>
              <a:rPr lang="en-US" altLang="zh-CN" sz="2800" dirty="0" err="1">
                <a:solidFill>
                  <a:srgbClr val="0000FF"/>
                </a:solidFill>
              </a:rPr>
              <a:t>gzip</a:t>
            </a:r>
            <a:r>
              <a:rPr lang="en-US" altLang="zh-CN" sz="2800" dirty="0">
                <a:solidFill>
                  <a:srgbClr val="0000FF"/>
                </a:solidFill>
              </a:rPr>
              <a:t> -v services</a:t>
            </a:r>
          </a:p>
          <a:p>
            <a:pPr marL="0" indent="0">
              <a:buNone/>
            </a:pPr>
            <a:r>
              <a:rPr lang="en-US" altLang="zh-CN" sz="2800" dirty="0"/>
              <a:t>services:        79.7% -- replaced with services.gz</a:t>
            </a:r>
          </a:p>
          <a:p>
            <a:pPr marL="0" indent="0">
              <a:buNone/>
            </a:pPr>
            <a:r>
              <a:rPr lang="en-US" altLang="zh-CN" sz="2800" dirty="0" smtClean="0">
                <a:solidFill>
                  <a:srgbClr val="0000FF"/>
                </a:solidFill>
              </a:rPr>
              <a:t>[</a:t>
            </a:r>
            <a:r>
              <a:rPr lang="en-US" altLang="zh-CN" sz="2800" dirty="0" err="1">
                <a:solidFill>
                  <a:srgbClr val="0000FF"/>
                </a:solidFill>
              </a:rPr>
              <a:t>xl@localhost</a:t>
            </a:r>
            <a:r>
              <a:rPr lang="en-US" altLang="zh-CN" sz="2800" dirty="0">
                <a:solidFill>
                  <a:srgbClr val="0000FF"/>
                </a:solidFill>
              </a:rPr>
              <a:t> </a:t>
            </a:r>
            <a:r>
              <a:rPr lang="en-US" altLang="zh-CN" sz="2800" dirty="0" err="1">
                <a:solidFill>
                  <a:srgbClr val="0000FF"/>
                </a:solidFill>
              </a:rPr>
              <a:t>tmp</a:t>
            </a:r>
            <a:r>
              <a:rPr lang="en-US" altLang="zh-CN" sz="2800" dirty="0">
                <a:solidFill>
                  <a:srgbClr val="0000FF"/>
                </a:solidFill>
              </a:rPr>
              <a:t>]$ </a:t>
            </a:r>
            <a:r>
              <a:rPr lang="en-US" altLang="zh-CN" sz="2800" dirty="0" err="1">
                <a:solidFill>
                  <a:srgbClr val="0000FF"/>
                </a:solidFill>
              </a:rPr>
              <a:t>gzip</a:t>
            </a:r>
            <a:r>
              <a:rPr lang="en-US" altLang="zh-CN" sz="2800" dirty="0">
                <a:solidFill>
                  <a:srgbClr val="0000FF"/>
                </a:solidFill>
              </a:rPr>
              <a:t> -l </a:t>
            </a:r>
            <a:r>
              <a:rPr lang="en-US" altLang="zh-CN" sz="2800" dirty="0" smtClean="0">
                <a:solidFill>
                  <a:srgbClr val="0000FF"/>
                </a:solidFill>
              </a:rPr>
              <a:t>*.</a:t>
            </a:r>
            <a:r>
              <a:rPr lang="en-US" altLang="zh-CN" sz="2800" dirty="0">
                <a:solidFill>
                  <a:srgbClr val="0000FF"/>
                </a:solidFill>
              </a:rPr>
              <a:t>gz</a:t>
            </a:r>
          </a:p>
          <a:p>
            <a:pPr marL="0" indent="0">
              <a:buNone/>
            </a:pPr>
            <a:r>
              <a:rPr lang="en-US" altLang="zh-CN" sz="2800" dirty="0"/>
              <a:t>         compressed        uncompressed  ratio </a:t>
            </a:r>
            <a:r>
              <a:rPr lang="en-US" altLang="zh-CN" sz="2800" dirty="0" err="1"/>
              <a:t>uncompressed_name</a:t>
            </a:r>
            <a:endParaRPr lang="en-US" altLang="zh-CN" sz="2800" dirty="0"/>
          </a:p>
          <a:p>
            <a:pPr marL="0" indent="0">
              <a:buNone/>
            </a:pPr>
            <a:r>
              <a:rPr lang="en-US" altLang="zh-CN" sz="2800" dirty="0"/>
              <a:t>             136088              670293  79.7% services</a:t>
            </a: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a:t>
            </a:r>
            <a:r>
              <a:rPr lang="en-US" altLang="zh-CN" sz="2800" dirty="0" err="1">
                <a:solidFill>
                  <a:srgbClr val="0000FF"/>
                </a:solidFill>
              </a:rPr>
              <a:t>tmp</a:t>
            </a:r>
            <a:r>
              <a:rPr lang="en-US" altLang="zh-CN" sz="2800" dirty="0">
                <a:solidFill>
                  <a:srgbClr val="0000FF"/>
                </a:solidFill>
              </a:rPr>
              <a:t>]$ </a:t>
            </a:r>
          </a:p>
          <a:p>
            <a:pPr marL="0" indent="0">
              <a:buNone/>
            </a:pPr>
            <a:endParaRPr lang="zh-CN" altLang="en-US" sz="2400" dirty="0"/>
          </a:p>
        </p:txBody>
      </p:sp>
      <p:cxnSp>
        <p:nvCxnSpPr>
          <p:cNvPr id="4" name="直接连接符 3">
            <a:extLst>
              <a:ext uri="{FF2B5EF4-FFF2-40B4-BE49-F238E27FC236}">
                <a16:creationId xmlns:a16="http://schemas.microsoft.com/office/drawing/2014/main" id="{3BC053D8-17AE-4BF4-8A3E-5A92DE9FB699}"/>
              </a:ext>
            </a:extLst>
          </p:cNvPr>
          <p:cNvCxnSpPr/>
          <p:nvPr/>
        </p:nvCxnSpPr>
        <p:spPr bwMode="auto">
          <a:xfrm>
            <a:off x="3239344" y="2848395"/>
            <a:ext cx="2592288"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箭头连接符 4">
            <a:extLst>
              <a:ext uri="{FF2B5EF4-FFF2-40B4-BE49-F238E27FC236}">
                <a16:creationId xmlns:a16="http://schemas.microsoft.com/office/drawing/2014/main" id="{7A09C176-3F96-4363-A89D-14D45606294E}"/>
              </a:ext>
            </a:extLst>
          </p:cNvPr>
          <p:cNvCxnSpPr>
            <a:cxnSpLocks/>
          </p:cNvCxnSpPr>
          <p:nvPr/>
        </p:nvCxnSpPr>
        <p:spPr bwMode="auto">
          <a:xfrm flipH="1">
            <a:off x="5745046" y="1906243"/>
            <a:ext cx="950682" cy="823867"/>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文本框 5">
            <a:extLst>
              <a:ext uri="{FF2B5EF4-FFF2-40B4-BE49-F238E27FC236}">
                <a16:creationId xmlns:a16="http://schemas.microsoft.com/office/drawing/2014/main" id="{AFD57DF5-8A95-49CF-A9D7-7CD190BE3EA0}"/>
              </a:ext>
            </a:extLst>
          </p:cNvPr>
          <p:cNvSpPr txBox="1"/>
          <p:nvPr/>
        </p:nvSpPr>
        <p:spPr>
          <a:xfrm>
            <a:off x="6708102" y="1700808"/>
            <a:ext cx="2435898" cy="400110"/>
          </a:xfrm>
          <a:prstGeom prst="rect">
            <a:avLst/>
          </a:prstGeom>
          <a:noFill/>
        </p:spPr>
        <p:txBody>
          <a:bodyPr wrap="square" rtlCol="0">
            <a:spAutoFit/>
          </a:bodyPr>
          <a:lstStyle/>
          <a:p>
            <a:r>
              <a:rPr lang="zh-CN" altLang="en-US" sz="2000" dirty="0">
                <a:solidFill>
                  <a:srgbClr val="FF0000"/>
                </a:solidFill>
              </a:rPr>
              <a:t>显示压缩过程信息</a:t>
            </a:r>
          </a:p>
        </p:txBody>
      </p:sp>
      <p:cxnSp>
        <p:nvCxnSpPr>
          <p:cNvPr id="7" name="直接箭头连接符 6">
            <a:extLst>
              <a:ext uri="{FF2B5EF4-FFF2-40B4-BE49-F238E27FC236}">
                <a16:creationId xmlns:a16="http://schemas.microsoft.com/office/drawing/2014/main" id="{EF71F1BC-1AF9-4BAC-AF4E-D7527CD3CDFC}"/>
              </a:ext>
            </a:extLst>
          </p:cNvPr>
          <p:cNvCxnSpPr/>
          <p:nvPr/>
        </p:nvCxnSpPr>
        <p:spPr bwMode="auto">
          <a:xfrm flipH="1">
            <a:off x="5264318" y="3886457"/>
            <a:ext cx="1107882" cy="0"/>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文本框 7">
            <a:extLst>
              <a:ext uri="{FF2B5EF4-FFF2-40B4-BE49-F238E27FC236}">
                <a16:creationId xmlns:a16="http://schemas.microsoft.com/office/drawing/2014/main" id="{64228326-AB53-4996-A43C-E96829756CBB}"/>
              </a:ext>
            </a:extLst>
          </p:cNvPr>
          <p:cNvSpPr txBox="1"/>
          <p:nvPr/>
        </p:nvSpPr>
        <p:spPr>
          <a:xfrm>
            <a:off x="6300192" y="3598425"/>
            <a:ext cx="2194832" cy="400110"/>
          </a:xfrm>
          <a:prstGeom prst="rect">
            <a:avLst/>
          </a:prstGeom>
          <a:noFill/>
        </p:spPr>
        <p:txBody>
          <a:bodyPr wrap="none" rtlCol="0">
            <a:spAutoFit/>
          </a:bodyPr>
          <a:lstStyle/>
          <a:p>
            <a:r>
              <a:rPr lang="zh-CN" altLang="en-US" sz="2000" dirty="0">
                <a:solidFill>
                  <a:srgbClr val="FF0000"/>
                </a:solidFill>
              </a:rPr>
              <a:t>显示所有</a:t>
            </a:r>
            <a:r>
              <a:rPr lang="en-US" altLang="zh-CN" sz="2000" dirty="0" err="1">
                <a:solidFill>
                  <a:srgbClr val="FF0000"/>
                </a:solidFill>
              </a:rPr>
              <a:t>gzip</a:t>
            </a:r>
            <a:r>
              <a:rPr lang="zh-CN" altLang="en-US" sz="2000" dirty="0">
                <a:solidFill>
                  <a:srgbClr val="FF0000"/>
                </a:solidFill>
              </a:rPr>
              <a:t>文件</a:t>
            </a:r>
          </a:p>
        </p:txBody>
      </p:sp>
      <p:cxnSp>
        <p:nvCxnSpPr>
          <p:cNvPr id="9" name="直接连接符 8">
            <a:extLst>
              <a:ext uri="{FF2B5EF4-FFF2-40B4-BE49-F238E27FC236}">
                <a16:creationId xmlns:a16="http://schemas.microsoft.com/office/drawing/2014/main" id="{79B35DC6-BCC7-4355-BFB4-65F66F365E90}"/>
              </a:ext>
            </a:extLst>
          </p:cNvPr>
          <p:cNvCxnSpPr/>
          <p:nvPr/>
        </p:nvCxnSpPr>
        <p:spPr bwMode="auto">
          <a:xfrm>
            <a:off x="3635896" y="4003606"/>
            <a:ext cx="1628422"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030069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gzip</a:t>
            </a:r>
            <a:r>
              <a:rPr lang="zh-CN" altLang="en-US" dirty="0" smtClean="0"/>
              <a:t>命令</a:t>
            </a:r>
            <a:r>
              <a:rPr lang="zh-CN" altLang="en-US" dirty="0"/>
              <a:t>举例</a:t>
            </a:r>
          </a:p>
        </p:txBody>
      </p:sp>
      <p:sp>
        <p:nvSpPr>
          <p:cNvPr id="3" name="内容占位符 2"/>
          <p:cNvSpPr>
            <a:spLocks noGrp="1"/>
          </p:cNvSpPr>
          <p:nvPr>
            <p:ph idx="1"/>
          </p:nvPr>
        </p:nvSpPr>
        <p:spPr>
          <a:xfrm>
            <a:off x="158304" y="1340768"/>
            <a:ext cx="8985696" cy="5517232"/>
          </a:xfrm>
        </p:spPr>
        <p:txBody>
          <a:bodyPr/>
          <a:lstStyle/>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a:t>
            </a:r>
            <a:r>
              <a:rPr lang="en-US" altLang="zh-CN" sz="2800" dirty="0" err="1">
                <a:solidFill>
                  <a:srgbClr val="0000FF"/>
                </a:solidFill>
              </a:rPr>
              <a:t>tmp</a:t>
            </a:r>
            <a:r>
              <a:rPr lang="en-US" altLang="zh-CN" sz="2800" dirty="0">
                <a:solidFill>
                  <a:srgbClr val="0000FF"/>
                </a:solidFill>
              </a:rPr>
              <a:t>]$ </a:t>
            </a:r>
            <a:r>
              <a:rPr lang="en-US" altLang="zh-CN" sz="2800" dirty="0" err="1">
                <a:solidFill>
                  <a:srgbClr val="0000FF"/>
                </a:solidFill>
              </a:rPr>
              <a:t>zmore</a:t>
            </a:r>
            <a:r>
              <a:rPr lang="en-US" altLang="zh-CN" sz="2800" dirty="0">
                <a:solidFill>
                  <a:srgbClr val="0000FF"/>
                </a:solidFill>
              </a:rPr>
              <a:t> services.gz </a:t>
            </a:r>
          </a:p>
          <a:p>
            <a:pPr marL="0" indent="0">
              <a:buNone/>
            </a:pPr>
            <a:r>
              <a:rPr lang="en-US" altLang="zh-CN" sz="2400" dirty="0"/>
              <a:t>------&gt; services.gz &lt;------</a:t>
            </a:r>
          </a:p>
          <a:p>
            <a:pPr marL="0" indent="0">
              <a:buNone/>
            </a:pPr>
            <a:r>
              <a:rPr lang="en-US" altLang="zh-CN" sz="2400" dirty="0"/>
              <a:t># /</a:t>
            </a:r>
            <a:r>
              <a:rPr lang="en-US" altLang="zh-CN" sz="2400" dirty="0" err="1"/>
              <a:t>etc</a:t>
            </a:r>
            <a:r>
              <a:rPr lang="en-US" altLang="zh-CN" sz="2400" dirty="0"/>
              <a:t>/services:</a:t>
            </a:r>
          </a:p>
          <a:p>
            <a:pPr marL="0" indent="0">
              <a:buNone/>
            </a:pPr>
            <a:r>
              <a:rPr lang="en-US" altLang="zh-CN" sz="2400" dirty="0"/>
              <a:t># $Id: </a:t>
            </a:r>
            <a:r>
              <a:rPr lang="en-US" altLang="zh-CN" sz="2400" dirty="0" err="1"/>
              <a:t>services,v</a:t>
            </a:r>
            <a:r>
              <a:rPr lang="en-US" altLang="zh-CN" sz="2400" dirty="0"/>
              <a:t> 1.55 2013/04/14 </a:t>
            </a:r>
            <a:r>
              <a:rPr lang="en-US" altLang="zh-CN" sz="2400" dirty="0" err="1"/>
              <a:t>ovasik</a:t>
            </a:r>
            <a:r>
              <a:rPr lang="en-US" altLang="zh-CN" sz="2400" dirty="0"/>
              <a:t> </a:t>
            </a:r>
            <a:r>
              <a:rPr lang="en-US" altLang="zh-CN" sz="2400" dirty="0" err="1"/>
              <a:t>Exp</a:t>
            </a:r>
            <a:r>
              <a:rPr lang="en-US" altLang="zh-CN" sz="2400" dirty="0"/>
              <a:t> $</a:t>
            </a:r>
          </a:p>
          <a:p>
            <a:pPr marL="0" indent="0">
              <a:buNone/>
            </a:pPr>
            <a:r>
              <a:rPr lang="en-US" altLang="zh-CN" sz="2400" dirty="0"/>
              <a:t>#</a:t>
            </a:r>
          </a:p>
          <a:p>
            <a:pPr marL="0" indent="0">
              <a:buNone/>
            </a:pPr>
            <a:r>
              <a:rPr lang="en-US" altLang="zh-CN" sz="2400" dirty="0"/>
              <a:t># Network services, Internet </a:t>
            </a:r>
            <a:r>
              <a:rPr lang="en-US" altLang="zh-CN" sz="2400" dirty="0" smtClean="0"/>
              <a:t>style</a:t>
            </a:r>
          </a:p>
          <a:p>
            <a:pPr marL="0" indent="0">
              <a:buNone/>
            </a:pPr>
            <a:r>
              <a:rPr lang="en-US" altLang="zh-CN" sz="2400" dirty="0" smtClean="0"/>
              <a:t>…</a:t>
            </a:r>
            <a:endParaRPr lang="en-US" altLang="zh-CN" sz="2400" dirty="0"/>
          </a:p>
          <a:p>
            <a:pPr marL="0" indent="0">
              <a:buNone/>
            </a:pPr>
            <a:r>
              <a:rPr lang="en-US" altLang="zh-CN" sz="2800" dirty="0" smtClean="0">
                <a:solidFill>
                  <a:srgbClr val="0000FF"/>
                </a:solidFill>
              </a:rPr>
              <a:t>[</a:t>
            </a:r>
            <a:r>
              <a:rPr lang="en-US" altLang="zh-CN" sz="2800" dirty="0" err="1">
                <a:solidFill>
                  <a:srgbClr val="0000FF"/>
                </a:solidFill>
              </a:rPr>
              <a:t>xl@localhost</a:t>
            </a:r>
            <a:r>
              <a:rPr lang="en-US" altLang="zh-CN" sz="2800" dirty="0">
                <a:solidFill>
                  <a:srgbClr val="0000FF"/>
                </a:solidFill>
              </a:rPr>
              <a:t> </a:t>
            </a:r>
            <a:r>
              <a:rPr lang="en-US" altLang="zh-CN" sz="2800" dirty="0" err="1">
                <a:solidFill>
                  <a:srgbClr val="0000FF"/>
                </a:solidFill>
              </a:rPr>
              <a:t>tmp</a:t>
            </a:r>
            <a:r>
              <a:rPr lang="en-US" altLang="zh-CN" sz="2800" dirty="0">
                <a:solidFill>
                  <a:srgbClr val="0000FF"/>
                </a:solidFill>
              </a:rPr>
              <a:t>]$ </a:t>
            </a:r>
            <a:r>
              <a:rPr lang="en-US" altLang="zh-CN" sz="2800" dirty="0" err="1">
                <a:solidFill>
                  <a:srgbClr val="0000FF"/>
                </a:solidFill>
              </a:rPr>
              <a:t>gzip</a:t>
            </a:r>
            <a:r>
              <a:rPr lang="en-US" altLang="zh-CN" sz="2800" dirty="0">
                <a:solidFill>
                  <a:srgbClr val="0000FF"/>
                </a:solidFill>
              </a:rPr>
              <a:t> -d services.gz </a:t>
            </a: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a:t>
            </a:r>
            <a:r>
              <a:rPr lang="en-US" altLang="zh-CN" sz="2800" dirty="0" err="1">
                <a:solidFill>
                  <a:srgbClr val="0000FF"/>
                </a:solidFill>
              </a:rPr>
              <a:t>tmp</a:t>
            </a:r>
            <a:r>
              <a:rPr lang="en-US" altLang="zh-CN" sz="2800" dirty="0">
                <a:solidFill>
                  <a:srgbClr val="0000FF"/>
                </a:solidFill>
              </a:rPr>
              <a:t>]$ ls</a:t>
            </a:r>
          </a:p>
          <a:p>
            <a:pPr marL="0" indent="0">
              <a:buNone/>
            </a:pPr>
            <a:r>
              <a:rPr lang="en-US" altLang="zh-CN" sz="2400" dirty="0" err="1"/>
              <a:t>kde</a:t>
            </a:r>
            <a:r>
              <a:rPr lang="en-US" altLang="zh-CN" sz="2400" dirty="0"/>
              <a:t>-xl</a:t>
            </a:r>
          </a:p>
          <a:p>
            <a:pPr marL="0" indent="0">
              <a:buNone/>
            </a:pPr>
            <a:r>
              <a:rPr lang="en-US" altLang="zh-CN" sz="2400" dirty="0"/>
              <a:t>services</a:t>
            </a:r>
          </a:p>
          <a:p>
            <a:pPr marL="0" indent="0">
              <a:buNone/>
            </a:pPr>
            <a:r>
              <a:rPr lang="en-US" altLang="zh-CN" sz="2400" dirty="0" smtClean="0"/>
              <a:t>……</a:t>
            </a:r>
            <a:endParaRPr lang="zh-CN" altLang="en-US" sz="2400" dirty="0"/>
          </a:p>
        </p:txBody>
      </p:sp>
      <p:cxnSp>
        <p:nvCxnSpPr>
          <p:cNvPr id="10" name="直接连接符 9">
            <a:extLst>
              <a:ext uri="{FF2B5EF4-FFF2-40B4-BE49-F238E27FC236}">
                <a16:creationId xmlns:a16="http://schemas.microsoft.com/office/drawing/2014/main" id="{4A8357DA-68B5-46B5-8713-89383221F441}"/>
              </a:ext>
            </a:extLst>
          </p:cNvPr>
          <p:cNvCxnSpPr/>
          <p:nvPr/>
        </p:nvCxnSpPr>
        <p:spPr bwMode="auto">
          <a:xfrm>
            <a:off x="4078181" y="1850020"/>
            <a:ext cx="1681444"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箭头连接符 10">
            <a:extLst>
              <a:ext uri="{FF2B5EF4-FFF2-40B4-BE49-F238E27FC236}">
                <a16:creationId xmlns:a16="http://schemas.microsoft.com/office/drawing/2014/main" id="{F76623E9-8D6D-46F1-9187-1732B54A7E01}"/>
              </a:ext>
            </a:extLst>
          </p:cNvPr>
          <p:cNvCxnSpPr>
            <a:cxnSpLocks/>
          </p:cNvCxnSpPr>
          <p:nvPr/>
        </p:nvCxnSpPr>
        <p:spPr bwMode="auto">
          <a:xfrm flipH="1" flipV="1">
            <a:off x="5471593" y="1896216"/>
            <a:ext cx="980325" cy="292679"/>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文本框 11">
            <a:extLst>
              <a:ext uri="{FF2B5EF4-FFF2-40B4-BE49-F238E27FC236}">
                <a16:creationId xmlns:a16="http://schemas.microsoft.com/office/drawing/2014/main" id="{1A564968-14EC-48C8-A02A-6030BDE3E16E}"/>
              </a:ext>
            </a:extLst>
          </p:cNvPr>
          <p:cNvSpPr txBox="1"/>
          <p:nvPr/>
        </p:nvSpPr>
        <p:spPr>
          <a:xfrm>
            <a:off x="6390051" y="1988840"/>
            <a:ext cx="2753949" cy="400110"/>
          </a:xfrm>
          <a:prstGeom prst="rect">
            <a:avLst/>
          </a:prstGeom>
          <a:noFill/>
        </p:spPr>
        <p:txBody>
          <a:bodyPr wrap="square" rtlCol="0">
            <a:spAutoFit/>
          </a:bodyPr>
          <a:lstStyle/>
          <a:p>
            <a:r>
              <a:rPr lang="zh-CN" altLang="en-US" sz="2000" dirty="0">
                <a:solidFill>
                  <a:srgbClr val="FF0000"/>
                </a:solidFill>
              </a:rPr>
              <a:t>读取</a:t>
            </a:r>
            <a:r>
              <a:rPr lang="en-US" altLang="zh-CN" sz="2000" dirty="0" err="1">
                <a:solidFill>
                  <a:srgbClr val="FF0000"/>
                </a:solidFill>
              </a:rPr>
              <a:t>gzip</a:t>
            </a:r>
            <a:r>
              <a:rPr lang="zh-CN" altLang="en-US" sz="2000" dirty="0">
                <a:solidFill>
                  <a:srgbClr val="FF0000"/>
                </a:solidFill>
              </a:rPr>
              <a:t>压缩文件信息</a:t>
            </a:r>
          </a:p>
        </p:txBody>
      </p:sp>
      <p:cxnSp>
        <p:nvCxnSpPr>
          <p:cNvPr id="13" name="直接连接符 12">
            <a:extLst>
              <a:ext uri="{FF2B5EF4-FFF2-40B4-BE49-F238E27FC236}">
                <a16:creationId xmlns:a16="http://schemas.microsoft.com/office/drawing/2014/main" id="{FA3A2952-631D-4AA6-BF8D-FA55488881E3}"/>
              </a:ext>
            </a:extLst>
          </p:cNvPr>
          <p:cNvCxnSpPr/>
          <p:nvPr/>
        </p:nvCxnSpPr>
        <p:spPr bwMode="auto">
          <a:xfrm>
            <a:off x="4310653" y="5013176"/>
            <a:ext cx="2088232"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文本框 13">
            <a:extLst>
              <a:ext uri="{FF2B5EF4-FFF2-40B4-BE49-F238E27FC236}">
                <a16:creationId xmlns:a16="http://schemas.microsoft.com/office/drawing/2014/main" id="{DCD0361F-4F63-45EE-8B2A-A4365BE81549}"/>
              </a:ext>
            </a:extLst>
          </p:cNvPr>
          <p:cNvSpPr txBox="1"/>
          <p:nvPr/>
        </p:nvSpPr>
        <p:spPr>
          <a:xfrm>
            <a:off x="6419643" y="4735946"/>
            <a:ext cx="1467068" cy="400110"/>
          </a:xfrm>
          <a:prstGeom prst="rect">
            <a:avLst/>
          </a:prstGeom>
          <a:noFill/>
        </p:spPr>
        <p:txBody>
          <a:bodyPr wrap="none" rtlCol="0">
            <a:spAutoFit/>
          </a:bodyPr>
          <a:lstStyle/>
          <a:p>
            <a:r>
              <a:rPr lang="zh-CN" altLang="en-US" sz="2000" dirty="0">
                <a:solidFill>
                  <a:srgbClr val="FF0000"/>
                </a:solidFill>
              </a:rPr>
              <a:t>解压缩文件</a:t>
            </a:r>
          </a:p>
        </p:txBody>
      </p:sp>
    </p:spTree>
    <p:extLst>
      <p:ext uri="{BB962C8B-B14F-4D97-AF65-F5344CB8AC3E}">
        <p14:creationId xmlns:p14="http://schemas.microsoft.com/office/powerpoint/2010/main" val="193528509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bzip2</a:t>
            </a:r>
            <a:endParaRPr lang="zh-CN" altLang="en-US" dirty="0"/>
          </a:p>
        </p:txBody>
      </p:sp>
      <p:sp>
        <p:nvSpPr>
          <p:cNvPr id="3" name="内容占位符 2"/>
          <p:cNvSpPr>
            <a:spLocks noGrp="1"/>
          </p:cNvSpPr>
          <p:nvPr>
            <p:ph idx="1"/>
          </p:nvPr>
        </p:nvSpPr>
        <p:spPr>
          <a:xfrm>
            <a:off x="971600" y="1484784"/>
            <a:ext cx="7772400" cy="4114800"/>
          </a:xfrm>
        </p:spPr>
        <p:txBody>
          <a:bodyPr/>
          <a:lstStyle/>
          <a:p>
            <a:pPr>
              <a:spcBef>
                <a:spcPts val="1200"/>
              </a:spcBef>
            </a:pPr>
            <a:r>
              <a:rPr lang="en-US" altLang="zh-CN" dirty="0"/>
              <a:t>Linux</a:t>
            </a:r>
            <a:r>
              <a:rPr lang="zh-CN" altLang="en-US" dirty="0"/>
              <a:t>下常用的压缩和解压缩命令</a:t>
            </a:r>
          </a:p>
          <a:p>
            <a:pPr>
              <a:spcBef>
                <a:spcPts val="1200"/>
              </a:spcBef>
            </a:pPr>
            <a:r>
              <a:rPr lang="zh-CN" altLang="en-US" dirty="0"/>
              <a:t>由官方仓库的</a:t>
            </a:r>
            <a:r>
              <a:rPr lang="en-US" altLang="zh-CN" dirty="0">
                <a:solidFill>
                  <a:schemeClr val="accent6">
                    <a:lumMod val="75000"/>
                  </a:schemeClr>
                </a:solidFill>
              </a:rPr>
              <a:t>bzip2</a:t>
            </a:r>
            <a:r>
              <a:rPr lang="zh-CN" altLang="en-US" dirty="0"/>
              <a:t>软件包提供</a:t>
            </a:r>
            <a:endParaRPr lang="en-US" altLang="zh-CN" dirty="0"/>
          </a:p>
          <a:p>
            <a:pPr>
              <a:spcBef>
                <a:spcPts val="1200"/>
              </a:spcBef>
            </a:pPr>
            <a:r>
              <a:rPr lang="zh-CN" altLang="en-US" dirty="0"/>
              <a:t>比</a:t>
            </a:r>
            <a:r>
              <a:rPr lang="en-US" altLang="zh-CN" dirty="0" err="1">
                <a:solidFill>
                  <a:srgbClr val="FF0000"/>
                </a:solidFill>
              </a:rPr>
              <a:t>gzip</a:t>
            </a:r>
            <a:r>
              <a:rPr lang="zh-CN" altLang="en-US" dirty="0">
                <a:solidFill>
                  <a:srgbClr val="FF0000"/>
                </a:solidFill>
              </a:rPr>
              <a:t>的压缩比更高</a:t>
            </a:r>
            <a:endParaRPr lang="en-US" altLang="zh-CN" dirty="0">
              <a:solidFill>
                <a:srgbClr val="FF0000"/>
              </a:solidFill>
            </a:endParaRPr>
          </a:p>
          <a:p>
            <a:pPr>
              <a:spcBef>
                <a:spcPts val="1200"/>
              </a:spcBef>
            </a:pPr>
            <a:r>
              <a:rPr lang="zh-CN" altLang="en-US" dirty="0"/>
              <a:t>压缩后 </a:t>
            </a:r>
            <a:r>
              <a:rPr lang="en-US" altLang="zh-CN" dirty="0"/>
              <a:t>bzip2 </a:t>
            </a:r>
            <a:r>
              <a:rPr lang="zh-CN" altLang="en-US" dirty="0"/>
              <a:t>会在</a:t>
            </a:r>
            <a:r>
              <a:rPr lang="zh-CN" altLang="en-US" dirty="0">
                <a:solidFill>
                  <a:srgbClr val="C00000"/>
                </a:solidFill>
              </a:rPr>
              <a:t>每个文件</a:t>
            </a:r>
            <a:r>
              <a:rPr lang="zh-CN" altLang="en-US" dirty="0"/>
              <a:t>的后面</a:t>
            </a:r>
            <a:r>
              <a:rPr lang="zh-CN" altLang="en-US" dirty="0">
                <a:solidFill>
                  <a:srgbClr val="C00000"/>
                </a:solidFill>
              </a:rPr>
              <a:t>添加扩展名 </a:t>
            </a:r>
            <a:r>
              <a:rPr lang="en-US" altLang="zh-CN" dirty="0">
                <a:solidFill>
                  <a:srgbClr val="C00000"/>
                </a:solidFill>
              </a:rPr>
              <a:t>.bz2</a:t>
            </a:r>
            <a:endParaRPr lang="zh-CN" altLang="en-US" dirty="0"/>
          </a:p>
          <a:p>
            <a:pPr>
              <a:spcBef>
                <a:spcPts val="1200"/>
              </a:spcBef>
            </a:pPr>
            <a:r>
              <a:rPr lang="zh-CN" altLang="en-US" dirty="0"/>
              <a:t>压缩后原文件会被</a:t>
            </a:r>
            <a:r>
              <a:rPr lang="zh-CN" altLang="en-US" dirty="0">
                <a:solidFill>
                  <a:srgbClr val="C00000"/>
                </a:solidFill>
              </a:rPr>
              <a:t>自动删除</a:t>
            </a:r>
            <a:endParaRPr lang="zh-CN" altLang="en-US" dirty="0"/>
          </a:p>
          <a:p>
            <a:pPr>
              <a:spcBef>
                <a:spcPts val="1200"/>
              </a:spcBef>
            </a:pPr>
            <a:r>
              <a:rPr lang="en-US" altLang="zh-CN" dirty="0"/>
              <a:t>windows </a:t>
            </a:r>
            <a:r>
              <a:rPr lang="zh-CN" altLang="en-US" dirty="0"/>
              <a:t>下可以用 </a:t>
            </a:r>
            <a:r>
              <a:rPr lang="en-US" altLang="zh-CN" dirty="0" err="1"/>
              <a:t>winrar</a:t>
            </a:r>
            <a:r>
              <a:rPr lang="zh-CN" altLang="en-US" dirty="0"/>
              <a:t>或</a:t>
            </a:r>
            <a:r>
              <a:rPr lang="en-US" altLang="zh-CN" dirty="0"/>
              <a:t>7-zip </a:t>
            </a:r>
            <a:r>
              <a:rPr lang="zh-CN" altLang="en-US" dirty="0"/>
              <a:t>解压</a:t>
            </a:r>
            <a:endParaRPr lang="en-US" altLang="zh-CN" dirty="0"/>
          </a:p>
          <a:p>
            <a:pPr>
              <a:spcBef>
                <a:spcPts val="1200"/>
              </a:spcBef>
            </a:pPr>
            <a:r>
              <a:rPr lang="en-US" altLang="zh-CN" dirty="0"/>
              <a:t>bzip2</a:t>
            </a:r>
            <a:r>
              <a:rPr lang="zh-CN" altLang="en-US" dirty="0"/>
              <a:t>命令的格式和参数与</a:t>
            </a:r>
            <a:r>
              <a:rPr lang="en-US" altLang="zh-CN" dirty="0" err="1"/>
              <a:t>gzip</a:t>
            </a:r>
            <a:r>
              <a:rPr lang="zh-CN" altLang="en-US" dirty="0"/>
              <a:t>类似</a:t>
            </a:r>
          </a:p>
        </p:txBody>
      </p:sp>
    </p:spTree>
    <p:extLst>
      <p:ext uri="{BB962C8B-B14F-4D97-AF65-F5344CB8AC3E}">
        <p14:creationId xmlns:p14="http://schemas.microsoft.com/office/powerpoint/2010/main" val="31803926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bzip2</a:t>
            </a:r>
            <a:r>
              <a:rPr lang="zh-CN" altLang="en-US" dirty="0"/>
              <a:t>命令</a:t>
            </a:r>
          </a:p>
        </p:txBody>
      </p:sp>
      <p:sp>
        <p:nvSpPr>
          <p:cNvPr id="3" name="内容占位符 2"/>
          <p:cNvSpPr>
            <a:spLocks noGrp="1"/>
          </p:cNvSpPr>
          <p:nvPr>
            <p:ph idx="1"/>
          </p:nvPr>
        </p:nvSpPr>
        <p:spPr>
          <a:xfrm>
            <a:off x="717550" y="1412776"/>
            <a:ext cx="8229600" cy="4934173"/>
          </a:xfrm>
        </p:spPr>
        <p:txBody>
          <a:bodyPr/>
          <a:lstStyle/>
          <a:p>
            <a:r>
              <a:rPr lang="zh-CN" altLang="en-US" dirty="0">
                <a:solidFill>
                  <a:srgbClr val="0000FF"/>
                </a:solidFill>
                <a:latin typeface="Arial Unicode MS" pitchFamily="34" charset="-122"/>
              </a:rPr>
              <a:t>用法</a:t>
            </a:r>
            <a:r>
              <a:rPr lang="zh-CN" altLang="en-US" dirty="0">
                <a:latin typeface="Arial Unicode MS" pitchFamily="34" charset="-122"/>
              </a:rPr>
              <a:t>：</a:t>
            </a:r>
            <a:r>
              <a:rPr lang="en-US" altLang="zh-CN" dirty="0">
                <a:solidFill>
                  <a:srgbClr val="006400"/>
                </a:solidFill>
                <a:latin typeface="Courier New" pitchFamily="49" charset="0"/>
              </a:rPr>
              <a:t>bzip2 </a:t>
            </a:r>
            <a:r>
              <a:rPr lang="en-US" altLang="zh-CN" dirty="0">
                <a:solidFill>
                  <a:srgbClr val="006400"/>
                </a:solidFill>
                <a:latin typeface="Arial Unicode MS" pitchFamily="34" charset="-122"/>
              </a:rPr>
              <a:t>  </a:t>
            </a:r>
            <a:r>
              <a:rPr lang="en-US" altLang="zh-CN" dirty="0">
                <a:latin typeface="Arial Unicode MS" pitchFamily="34" charset="-122"/>
              </a:rPr>
              <a:t>[</a:t>
            </a:r>
            <a:r>
              <a:rPr lang="zh-CN" altLang="en-US" dirty="0">
                <a:latin typeface="Arial Unicode MS" pitchFamily="34" charset="-122"/>
              </a:rPr>
              <a:t>选项]    文件列表</a:t>
            </a:r>
          </a:p>
          <a:p>
            <a:r>
              <a:rPr lang="zh-CN" altLang="en-US" dirty="0"/>
              <a:t>选项：</a:t>
            </a:r>
            <a:endParaRPr lang="en-US" altLang="zh-CN" dirty="0"/>
          </a:p>
          <a:p>
            <a:pPr lvl="1">
              <a:spcBef>
                <a:spcPts val="1200"/>
              </a:spcBef>
            </a:pPr>
            <a:r>
              <a:rPr lang="en-US" altLang="zh-CN" sz="2400" dirty="0">
                <a:solidFill>
                  <a:srgbClr val="FF0000"/>
                </a:solidFill>
              </a:rPr>
              <a:t>-d</a:t>
            </a:r>
            <a:r>
              <a:rPr lang="en-US" altLang="zh-CN" sz="2400" dirty="0"/>
              <a:t>: </a:t>
            </a:r>
            <a:r>
              <a:rPr lang="zh-CN" altLang="en-US" sz="2400" dirty="0">
                <a:solidFill>
                  <a:srgbClr val="FF0000"/>
                </a:solidFill>
              </a:rPr>
              <a:t>解开压缩</a:t>
            </a:r>
            <a:r>
              <a:rPr lang="zh-CN" altLang="en-US" sz="2400" dirty="0"/>
              <a:t>文件。</a:t>
            </a:r>
          </a:p>
          <a:p>
            <a:pPr lvl="1">
              <a:spcBef>
                <a:spcPts val="1200"/>
              </a:spcBef>
            </a:pPr>
            <a:r>
              <a:rPr lang="en-US" altLang="zh-CN" sz="2400" dirty="0">
                <a:solidFill>
                  <a:srgbClr val="FF0000"/>
                </a:solidFill>
              </a:rPr>
              <a:t>-k</a:t>
            </a:r>
            <a:r>
              <a:rPr lang="en-US" altLang="zh-CN" sz="2400" dirty="0"/>
              <a:t>: </a:t>
            </a:r>
            <a:r>
              <a:rPr lang="zh-CN" altLang="en-US" sz="2400" dirty="0">
                <a:solidFill>
                  <a:srgbClr val="FF0000"/>
                </a:solidFill>
              </a:rPr>
              <a:t>保留原始文件，不会删除原始文件</a:t>
            </a:r>
            <a:endParaRPr lang="zh-CN" altLang="en-US" sz="2400" dirty="0"/>
          </a:p>
          <a:p>
            <a:pPr lvl="1">
              <a:spcBef>
                <a:spcPts val="1200"/>
              </a:spcBef>
            </a:pPr>
            <a:r>
              <a:rPr lang="en-US" altLang="zh-CN" sz="2400" dirty="0">
                <a:solidFill>
                  <a:srgbClr val="FF0000"/>
                </a:solidFill>
              </a:rPr>
              <a:t>-v </a:t>
            </a:r>
            <a:r>
              <a:rPr lang="en-US" altLang="zh-CN" sz="2400" dirty="0"/>
              <a:t>: </a:t>
            </a:r>
            <a:r>
              <a:rPr lang="zh-CN" altLang="en-US" sz="2400" dirty="0">
                <a:solidFill>
                  <a:srgbClr val="FF0000"/>
                </a:solidFill>
              </a:rPr>
              <a:t>显示压缩过程中原文件</a:t>
            </a:r>
            <a:r>
              <a:rPr lang="en-US" altLang="zh-CN" sz="2400" dirty="0">
                <a:solidFill>
                  <a:srgbClr val="FF0000"/>
                </a:solidFill>
              </a:rPr>
              <a:t>/</a:t>
            </a:r>
            <a:r>
              <a:rPr lang="zh-CN" altLang="en-US" sz="2400" dirty="0">
                <a:solidFill>
                  <a:srgbClr val="FF0000"/>
                </a:solidFill>
              </a:rPr>
              <a:t>压缩文件的压缩比等信息</a:t>
            </a:r>
          </a:p>
          <a:p>
            <a:pPr lvl="1">
              <a:spcBef>
                <a:spcPts val="1200"/>
              </a:spcBef>
            </a:pPr>
            <a:r>
              <a:rPr lang="en-US" altLang="zh-CN" sz="2400" dirty="0"/>
              <a:t>-&lt;</a:t>
            </a:r>
            <a:r>
              <a:rPr lang="zh-CN" altLang="en-US" sz="2400" dirty="0"/>
              <a:t>压缩率</a:t>
            </a:r>
            <a:r>
              <a:rPr lang="en-US" altLang="zh-CN" sz="2400" dirty="0"/>
              <a:t>&gt; : </a:t>
            </a:r>
            <a:r>
              <a:rPr lang="zh-CN" altLang="en-US" sz="2400" dirty="0"/>
              <a:t>压缩率是一个介于</a:t>
            </a:r>
            <a:r>
              <a:rPr lang="en-US" altLang="zh-CN" sz="2400" dirty="0"/>
              <a:t>1</a:t>
            </a:r>
            <a:r>
              <a:rPr lang="zh-CN" altLang="en-US" sz="2400" dirty="0"/>
              <a:t>～</a:t>
            </a:r>
            <a:r>
              <a:rPr lang="en-US" altLang="zh-CN" sz="2400" dirty="0"/>
              <a:t>9</a:t>
            </a:r>
            <a:r>
              <a:rPr lang="zh-CN" altLang="en-US" sz="2400" dirty="0"/>
              <a:t>的数值，默认值为“</a:t>
            </a:r>
            <a:r>
              <a:rPr lang="en-US" altLang="zh-CN" sz="2400" dirty="0"/>
              <a:t>6”</a:t>
            </a:r>
            <a:r>
              <a:rPr lang="zh-CN" altLang="en-US" sz="2400" dirty="0"/>
              <a:t>，数值越大压缩率越高。</a:t>
            </a:r>
            <a:endParaRPr lang="en-US" altLang="zh-CN" sz="2400" dirty="0"/>
          </a:p>
          <a:p>
            <a:pPr lvl="1">
              <a:spcBef>
                <a:spcPts val="1200"/>
              </a:spcBef>
            </a:pPr>
            <a:r>
              <a:rPr lang="en-US" altLang="zh-CN" sz="2400" dirty="0"/>
              <a:t>--best </a:t>
            </a:r>
            <a:r>
              <a:rPr lang="zh-CN" altLang="en-US" sz="2400" dirty="0"/>
              <a:t>参数等价于</a:t>
            </a:r>
            <a:r>
              <a:rPr lang="en-US" altLang="zh-CN" sz="2400" dirty="0"/>
              <a:t>-9</a:t>
            </a:r>
            <a:r>
              <a:rPr lang="zh-CN" altLang="en-US" sz="2400" dirty="0"/>
              <a:t>；</a:t>
            </a:r>
            <a:r>
              <a:rPr lang="en-US" altLang="zh-CN" sz="2400" dirty="0"/>
              <a:t>--fast</a:t>
            </a:r>
            <a:r>
              <a:rPr lang="zh-CN" altLang="en-US" sz="2400" dirty="0"/>
              <a:t>参数等价于</a:t>
            </a:r>
            <a:r>
              <a:rPr lang="en-US" altLang="zh-CN" sz="2400" dirty="0"/>
              <a:t>-1</a:t>
            </a:r>
            <a:r>
              <a:rPr lang="zh-CN" altLang="en-US" sz="2400" dirty="0"/>
              <a:t>。</a:t>
            </a:r>
          </a:p>
        </p:txBody>
      </p:sp>
    </p:spTree>
    <p:extLst>
      <p:ext uri="{BB962C8B-B14F-4D97-AF65-F5344CB8AC3E}">
        <p14:creationId xmlns:p14="http://schemas.microsoft.com/office/powerpoint/2010/main" val="25191586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bzip2</a:t>
            </a:r>
            <a:r>
              <a:rPr lang="zh-CN" altLang="en-US" dirty="0"/>
              <a:t>命令举例</a:t>
            </a:r>
          </a:p>
        </p:txBody>
      </p:sp>
      <p:sp>
        <p:nvSpPr>
          <p:cNvPr id="3" name="内容占位符 2"/>
          <p:cNvSpPr>
            <a:spLocks noGrp="1"/>
          </p:cNvSpPr>
          <p:nvPr>
            <p:ph idx="1"/>
          </p:nvPr>
        </p:nvSpPr>
        <p:spPr>
          <a:xfrm>
            <a:off x="1043608" y="1371600"/>
            <a:ext cx="7344816" cy="4114800"/>
          </a:xfrm>
        </p:spPr>
        <p:txBody>
          <a:bodyPr/>
          <a:lstStyle/>
          <a:p>
            <a:r>
              <a:rPr lang="zh-CN" altLang="en-US" dirty="0"/>
              <a:t>压缩文件</a:t>
            </a:r>
            <a:r>
              <a:rPr lang="en-US" altLang="zh-CN" dirty="0"/>
              <a:t>filename</a:t>
            </a:r>
          </a:p>
          <a:p>
            <a:pPr lvl="1">
              <a:buNone/>
            </a:pPr>
            <a:r>
              <a:rPr lang="en-US" altLang="zh-CN" b="1" dirty="0">
                <a:solidFill>
                  <a:schemeClr val="accent6">
                    <a:lumMod val="75000"/>
                  </a:schemeClr>
                </a:solidFill>
              </a:rPr>
              <a:t>$ bzip2 filename</a:t>
            </a:r>
            <a:endParaRPr lang="zh-CN" altLang="zh-CN" b="1" dirty="0">
              <a:solidFill>
                <a:schemeClr val="accent6">
                  <a:lumMod val="75000"/>
                </a:schemeClr>
              </a:solidFill>
            </a:endParaRPr>
          </a:p>
          <a:p>
            <a:r>
              <a:rPr lang="zh-CN" altLang="en-US" dirty="0"/>
              <a:t>高度压缩文件</a:t>
            </a:r>
            <a:r>
              <a:rPr lang="en-US" altLang="zh-CN" dirty="0"/>
              <a:t> file1</a:t>
            </a:r>
            <a:r>
              <a:rPr lang="zh-CN" altLang="en-US" dirty="0"/>
              <a:t>和</a:t>
            </a:r>
            <a:r>
              <a:rPr lang="en-US" altLang="zh-CN" dirty="0"/>
              <a:t>file2</a:t>
            </a:r>
            <a:r>
              <a:rPr lang="zh-CN" altLang="en-US" dirty="0"/>
              <a:t>并显示执行过程</a:t>
            </a:r>
            <a:endParaRPr lang="en-US" altLang="zh-CN" dirty="0"/>
          </a:p>
          <a:p>
            <a:pPr lvl="1">
              <a:buNone/>
            </a:pPr>
            <a:r>
              <a:rPr lang="en-US" altLang="zh-CN" b="1" dirty="0">
                <a:solidFill>
                  <a:schemeClr val="accent6">
                    <a:lumMod val="75000"/>
                  </a:schemeClr>
                </a:solidFill>
              </a:rPr>
              <a:t>$ bzip2 -9v file1 file2</a:t>
            </a:r>
          </a:p>
          <a:p>
            <a:r>
              <a:rPr lang="zh-CN" altLang="en-US" dirty="0"/>
              <a:t>解压</a:t>
            </a:r>
            <a:r>
              <a:rPr lang="en-US" altLang="zh-CN" dirty="0"/>
              <a:t>filename.bz2</a:t>
            </a:r>
            <a:r>
              <a:rPr lang="zh-CN" altLang="en-US" dirty="0"/>
              <a:t>文件</a:t>
            </a:r>
            <a:endParaRPr lang="zh-CN" altLang="zh-CN" dirty="0"/>
          </a:p>
          <a:p>
            <a:pPr lvl="1">
              <a:buNone/>
            </a:pPr>
            <a:r>
              <a:rPr lang="en-US" altLang="zh-CN" b="1" dirty="0">
                <a:solidFill>
                  <a:schemeClr val="accent6">
                    <a:lumMod val="75000"/>
                  </a:schemeClr>
                </a:solidFill>
              </a:rPr>
              <a:t>$ bzip2 -d filename.bz2</a:t>
            </a:r>
          </a:p>
          <a:p>
            <a:pPr lvl="1">
              <a:buNone/>
            </a:pPr>
            <a:r>
              <a:rPr lang="en-US" altLang="zh-CN" b="1" dirty="0">
                <a:solidFill>
                  <a:schemeClr val="accent6">
                    <a:lumMod val="75000"/>
                  </a:schemeClr>
                </a:solidFill>
              </a:rPr>
              <a:t>$ bunzip2 filename.bz2</a:t>
            </a:r>
          </a:p>
          <a:p>
            <a:pPr marL="342900" lvl="1" indent="-342900">
              <a:buFont typeface="Wingdings" panose="05000000000000000000" pitchFamily="2" charset="2"/>
              <a:buChar char="n"/>
            </a:pPr>
            <a:r>
              <a:rPr lang="zh-CN" altLang="en-US" sz="3200" b="0" dirty="0"/>
              <a:t>读取压缩文件</a:t>
            </a:r>
            <a:endParaRPr lang="en-US" altLang="zh-CN" sz="3200" b="0" dirty="0"/>
          </a:p>
          <a:p>
            <a:pPr lvl="1">
              <a:buNone/>
            </a:pPr>
            <a:r>
              <a:rPr lang="en-US" altLang="zh-CN" b="1" dirty="0">
                <a:solidFill>
                  <a:schemeClr val="accent6">
                    <a:lumMod val="75000"/>
                  </a:schemeClr>
                </a:solidFill>
              </a:rPr>
              <a:t>$</a:t>
            </a:r>
            <a:r>
              <a:rPr lang="zh-CN" altLang="en-US" b="1" dirty="0">
                <a:solidFill>
                  <a:schemeClr val="accent6">
                    <a:lumMod val="75000"/>
                  </a:schemeClr>
                </a:solidFill>
              </a:rPr>
              <a:t> </a:t>
            </a:r>
            <a:r>
              <a:rPr lang="en-US" altLang="zh-CN" b="1" dirty="0" err="1">
                <a:solidFill>
                  <a:schemeClr val="accent6">
                    <a:lumMod val="75000"/>
                  </a:schemeClr>
                </a:solidFill>
              </a:rPr>
              <a:t>bzcat</a:t>
            </a:r>
            <a:r>
              <a:rPr lang="en-US" altLang="zh-CN" b="1" dirty="0">
                <a:solidFill>
                  <a:schemeClr val="accent6">
                    <a:lumMod val="75000"/>
                  </a:schemeClr>
                </a:solidFill>
              </a:rPr>
              <a:t> filename</a:t>
            </a:r>
            <a:endParaRPr lang="zh-CN" altLang="zh-CN" b="1" dirty="0">
              <a:solidFill>
                <a:schemeClr val="accent6">
                  <a:lumMod val="75000"/>
                </a:schemeClr>
              </a:solidFill>
            </a:endParaRPr>
          </a:p>
          <a:p>
            <a:endParaRPr lang="zh-CN" altLang="en-US" dirty="0"/>
          </a:p>
        </p:txBody>
      </p:sp>
    </p:spTree>
    <p:extLst>
      <p:ext uri="{BB962C8B-B14F-4D97-AF65-F5344CB8AC3E}">
        <p14:creationId xmlns:p14="http://schemas.microsoft.com/office/powerpoint/2010/main" val="77986245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bzip2</a:t>
            </a:r>
            <a:r>
              <a:rPr lang="zh-CN" altLang="en-US" dirty="0"/>
              <a:t>命令举例</a:t>
            </a:r>
          </a:p>
        </p:txBody>
      </p:sp>
      <p:sp>
        <p:nvSpPr>
          <p:cNvPr id="3" name="矩形 2"/>
          <p:cNvSpPr/>
          <p:nvPr/>
        </p:nvSpPr>
        <p:spPr>
          <a:xfrm>
            <a:off x="1126035" y="1244228"/>
            <a:ext cx="6974357" cy="5693866"/>
          </a:xfrm>
          <a:prstGeom prst="rect">
            <a:avLst/>
          </a:prstGeom>
        </p:spPr>
        <p:txBody>
          <a:bodyPr wrap="square">
            <a:spAutoFit/>
          </a:bodyPr>
          <a:lstStyle/>
          <a:p>
            <a:r>
              <a:rPr lang="zh-CN" altLang="en-US" sz="2800" dirty="0">
                <a:solidFill>
                  <a:srgbClr val="0000FF"/>
                </a:solidFill>
              </a:rPr>
              <a:t>[xl@localhost FileDir]$ ls</a:t>
            </a:r>
          </a:p>
          <a:p>
            <a:r>
              <a:rPr lang="zh-CN" altLang="en-US" sz="2800" dirty="0"/>
              <a:t>a  b  c  dir1</a:t>
            </a:r>
          </a:p>
          <a:p>
            <a:r>
              <a:rPr lang="zh-CN" altLang="en-US" sz="2800" dirty="0">
                <a:solidFill>
                  <a:srgbClr val="0000FF"/>
                </a:solidFill>
              </a:rPr>
              <a:t>[xl@localhost FileDir]$ bzip2 a</a:t>
            </a:r>
          </a:p>
          <a:p>
            <a:r>
              <a:rPr lang="zh-CN" altLang="en-US" sz="2800" dirty="0">
                <a:solidFill>
                  <a:srgbClr val="0000FF"/>
                </a:solidFill>
              </a:rPr>
              <a:t>[xl@localhost FileDir]$ ls</a:t>
            </a:r>
          </a:p>
          <a:p>
            <a:r>
              <a:rPr lang="zh-CN" altLang="en-US" sz="2800" dirty="0"/>
              <a:t>a.bz2  b  c  dir1</a:t>
            </a:r>
          </a:p>
          <a:p>
            <a:r>
              <a:rPr lang="zh-CN" altLang="en-US" sz="2800" dirty="0">
                <a:solidFill>
                  <a:srgbClr val="0000FF"/>
                </a:solidFill>
              </a:rPr>
              <a:t>[xl@localhost FileDir]$ bzip2 -d a.bz2 </a:t>
            </a:r>
          </a:p>
          <a:p>
            <a:r>
              <a:rPr lang="zh-CN" altLang="en-US" sz="2800" dirty="0">
                <a:solidFill>
                  <a:srgbClr val="0000FF"/>
                </a:solidFill>
              </a:rPr>
              <a:t>[xl@localhost FileDir]$ ls</a:t>
            </a:r>
          </a:p>
          <a:p>
            <a:r>
              <a:rPr lang="zh-CN" altLang="en-US" sz="2800" dirty="0"/>
              <a:t>a  b  c  dir1</a:t>
            </a:r>
          </a:p>
          <a:p>
            <a:r>
              <a:rPr lang="zh-CN" altLang="en-US" sz="2800" dirty="0">
                <a:solidFill>
                  <a:srgbClr val="0000FF"/>
                </a:solidFill>
              </a:rPr>
              <a:t>[xl@localhost FileDir]$ bzip2 -k a</a:t>
            </a:r>
          </a:p>
          <a:p>
            <a:r>
              <a:rPr lang="zh-CN" altLang="en-US" sz="2800" dirty="0">
                <a:solidFill>
                  <a:srgbClr val="0000FF"/>
                </a:solidFill>
              </a:rPr>
              <a:t>[xl@localhost FileDir]$ ls</a:t>
            </a:r>
          </a:p>
          <a:p>
            <a:r>
              <a:rPr lang="zh-CN" altLang="en-US" sz="2800" dirty="0"/>
              <a:t>a  a.bz2  b  c  dir1</a:t>
            </a:r>
          </a:p>
          <a:p>
            <a:r>
              <a:rPr lang="zh-CN" altLang="en-US" sz="2800" dirty="0">
                <a:solidFill>
                  <a:srgbClr val="0000FF"/>
                </a:solidFill>
              </a:rPr>
              <a:t>[xl@localhost FileDir]$ bunzip2 a.bz2 </a:t>
            </a:r>
          </a:p>
          <a:p>
            <a:r>
              <a:rPr lang="zh-CN" altLang="en-US" sz="2800" dirty="0"/>
              <a:t>bunzip2: Output file a already exists.</a:t>
            </a:r>
          </a:p>
        </p:txBody>
      </p:sp>
    </p:spTree>
    <p:extLst>
      <p:ext uri="{BB962C8B-B14F-4D97-AF65-F5344CB8AC3E}">
        <p14:creationId xmlns:p14="http://schemas.microsoft.com/office/powerpoint/2010/main" val="161604253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xz</a:t>
            </a:r>
            <a:r>
              <a:rPr lang="zh-CN" altLang="en-US" dirty="0"/>
              <a:t>命令</a:t>
            </a:r>
          </a:p>
        </p:txBody>
      </p:sp>
      <p:sp>
        <p:nvSpPr>
          <p:cNvPr id="3" name="内容占位符 2"/>
          <p:cNvSpPr>
            <a:spLocks noGrp="1"/>
          </p:cNvSpPr>
          <p:nvPr>
            <p:ph idx="1"/>
          </p:nvPr>
        </p:nvSpPr>
        <p:spPr>
          <a:xfrm>
            <a:off x="717550" y="1412776"/>
            <a:ext cx="8229600" cy="4934173"/>
          </a:xfrm>
        </p:spPr>
        <p:txBody>
          <a:bodyPr/>
          <a:lstStyle/>
          <a:p>
            <a:r>
              <a:rPr lang="zh-CN" altLang="en-US" dirty="0">
                <a:solidFill>
                  <a:srgbClr val="0000FF"/>
                </a:solidFill>
                <a:latin typeface="Arial Unicode MS" pitchFamily="34" charset="-122"/>
              </a:rPr>
              <a:t>用法</a:t>
            </a:r>
            <a:r>
              <a:rPr lang="zh-CN" altLang="en-US" dirty="0">
                <a:latin typeface="Arial Unicode MS" pitchFamily="34" charset="-122"/>
              </a:rPr>
              <a:t>：</a:t>
            </a:r>
            <a:r>
              <a:rPr lang="en-US" altLang="zh-CN" dirty="0" err="1">
                <a:solidFill>
                  <a:srgbClr val="006400"/>
                </a:solidFill>
                <a:latin typeface="Courier New" pitchFamily="49" charset="0"/>
              </a:rPr>
              <a:t>xz</a:t>
            </a:r>
            <a:r>
              <a:rPr lang="en-US" altLang="zh-CN" dirty="0">
                <a:solidFill>
                  <a:srgbClr val="006400"/>
                </a:solidFill>
                <a:latin typeface="Courier New" pitchFamily="49" charset="0"/>
              </a:rPr>
              <a:t> </a:t>
            </a:r>
            <a:r>
              <a:rPr lang="en-US" altLang="zh-CN" dirty="0">
                <a:solidFill>
                  <a:srgbClr val="006400"/>
                </a:solidFill>
                <a:latin typeface="Arial Unicode MS" pitchFamily="34" charset="-122"/>
              </a:rPr>
              <a:t>  </a:t>
            </a:r>
            <a:r>
              <a:rPr lang="en-US" altLang="zh-CN" dirty="0">
                <a:latin typeface="Arial Unicode MS" pitchFamily="34" charset="-122"/>
              </a:rPr>
              <a:t>[</a:t>
            </a:r>
            <a:r>
              <a:rPr lang="zh-CN" altLang="en-US" dirty="0">
                <a:latin typeface="Arial Unicode MS" pitchFamily="34" charset="-122"/>
              </a:rPr>
              <a:t>选项]    文件列表</a:t>
            </a:r>
          </a:p>
          <a:p>
            <a:r>
              <a:rPr lang="zh-CN" altLang="en-US" dirty="0"/>
              <a:t>选项：</a:t>
            </a:r>
            <a:endParaRPr lang="en-US" altLang="zh-CN" dirty="0"/>
          </a:p>
          <a:p>
            <a:pPr lvl="1">
              <a:spcBef>
                <a:spcPts val="1200"/>
              </a:spcBef>
            </a:pPr>
            <a:r>
              <a:rPr lang="en-US" altLang="zh-CN" sz="2200" dirty="0">
                <a:solidFill>
                  <a:srgbClr val="FF0000"/>
                </a:solidFill>
              </a:rPr>
              <a:t>-d</a:t>
            </a:r>
            <a:r>
              <a:rPr lang="en-US" altLang="zh-CN" sz="2200" dirty="0"/>
              <a:t>: </a:t>
            </a:r>
            <a:r>
              <a:rPr lang="zh-CN" altLang="en-US" sz="2200" dirty="0">
                <a:solidFill>
                  <a:srgbClr val="FF0000"/>
                </a:solidFill>
              </a:rPr>
              <a:t>解压缩</a:t>
            </a:r>
            <a:r>
              <a:rPr lang="zh-CN" altLang="en-US" sz="2200" dirty="0"/>
              <a:t>文件。</a:t>
            </a:r>
          </a:p>
          <a:p>
            <a:pPr lvl="1">
              <a:spcBef>
                <a:spcPts val="1200"/>
              </a:spcBef>
            </a:pPr>
            <a:r>
              <a:rPr lang="en-US" altLang="zh-CN" sz="2200" dirty="0">
                <a:solidFill>
                  <a:srgbClr val="FF0000"/>
                </a:solidFill>
              </a:rPr>
              <a:t>-l</a:t>
            </a:r>
            <a:r>
              <a:rPr lang="en-US" altLang="zh-CN" sz="2200" dirty="0"/>
              <a:t>: </a:t>
            </a:r>
            <a:r>
              <a:rPr lang="zh-CN" altLang="en-US" sz="2200" dirty="0">
                <a:solidFill>
                  <a:srgbClr val="FF0000"/>
                </a:solidFill>
              </a:rPr>
              <a:t>列出压缩文件的相关信息（压缩文件的大小；未压缩文件的大小；压缩比；未压缩文件的名字）</a:t>
            </a:r>
          </a:p>
          <a:p>
            <a:pPr lvl="1">
              <a:spcBef>
                <a:spcPts val="1200"/>
              </a:spcBef>
            </a:pPr>
            <a:r>
              <a:rPr lang="en-US" altLang="zh-CN" sz="2200" dirty="0">
                <a:solidFill>
                  <a:srgbClr val="FF0000"/>
                </a:solidFill>
              </a:rPr>
              <a:t>-k: </a:t>
            </a:r>
            <a:r>
              <a:rPr lang="zh-CN" altLang="en-US" sz="2200" dirty="0">
                <a:solidFill>
                  <a:srgbClr val="FF0000"/>
                </a:solidFill>
              </a:rPr>
              <a:t>保留原始文件，不会删除原始文件</a:t>
            </a:r>
          </a:p>
          <a:p>
            <a:pPr lvl="1">
              <a:spcBef>
                <a:spcPts val="1200"/>
              </a:spcBef>
            </a:pPr>
            <a:r>
              <a:rPr lang="en-US" altLang="zh-CN" sz="2200" dirty="0"/>
              <a:t>-t : </a:t>
            </a:r>
            <a:r>
              <a:rPr lang="zh-CN" altLang="en-US" sz="2200" dirty="0"/>
              <a:t>检验压缩文件的一致性，测试压缩文件是否正确无误</a:t>
            </a:r>
          </a:p>
          <a:p>
            <a:pPr lvl="1">
              <a:spcBef>
                <a:spcPts val="1200"/>
              </a:spcBef>
            </a:pPr>
            <a:r>
              <a:rPr lang="en-US" altLang="zh-CN" sz="2200" dirty="0"/>
              <a:t>-&lt;</a:t>
            </a:r>
            <a:r>
              <a:rPr lang="zh-CN" altLang="en-US" sz="2200" dirty="0"/>
              <a:t>压缩率</a:t>
            </a:r>
            <a:r>
              <a:rPr lang="en-US" altLang="zh-CN" sz="2200" dirty="0"/>
              <a:t>&gt; : </a:t>
            </a:r>
            <a:r>
              <a:rPr lang="zh-CN" altLang="en-US" sz="2200" dirty="0"/>
              <a:t>压缩率是一个介于</a:t>
            </a:r>
            <a:r>
              <a:rPr lang="en-US" altLang="zh-CN" sz="2200" dirty="0"/>
              <a:t>1</a:t>
            </a:r>
            <a:r>
              <a:rPr lang="zh-CN" altLang="en-US" sz="2200" dirty="0"/>
              <a:t>～</a:t>
            </a:r>
            <a:r>
              <a:rPr lang="en-US" altLang="zh-CN" sz="2200" dirty="0"/>
              <a:t>9</a:t>
            </a:r>
            <a:r>
              <a:rPr lang="zh-CN" altLang="en-US" sz="2200" dirty="0"/>
              <a:t>的数值，默认值为“</a:t>
            </a:r>
            <a:r>
              <a:rPr lang="en-US" altLang="zh-CN" sz="2200" dirty="0"/>
              <a:t>6”</a:t>
            </a:r>
            <a:r>
              <a:rPr lang="zh-CN" altLang="en-US" sz="2200" dirty="0"/>
              <a:t>，数值越大压缩率越高。</a:t>
            </a:r>
            <a:endParaRPr lang="en-US" altLang="zh-CN" sz="2200" dirty="0"/>
          </a:p>
          <a:p>
            <a:pPr lvl="1">
              <a:spcBef>
                <a:spcPts val="1200"/>
              </a:spcBef>
            </a:pPr>
            <a:r>
              <a:rPr lang="en-US" altLang="zh-CN" sz="2200" dirty="0"/>
              <a:t>--best </a:t>
            </a:r>
            <a:r>
              <a:rPr lang="zh-CN" altLang="en-US" sz="2200" dirty="0"/>
              <a:t>参数等价于</a:t>
            </a:r>
            <a:r>
              <a:rPr lang="en-US" altLang="zh-CN" sz="2200" dirty="0"/>
              <a:t>-9</a:t>
            </a:r>
            <a:r>
              <a:rPr lang="zh-CN" altLang="en-US" sz="2200" dirty="0"/>
              <a:t>；</a:t>
            </a:r>
            <a:r>
              <a:rPr lang="en-US" altLang="zh-CN" sz="2200" dirty="0"/>
              <a:t>--fast</a:t>
            </a:r>
            <a:r>
              <a:rPr lang="zh-CN" altLang="en-US" sz="2200" dirty="0"/>
              <a:t>参数等价于</a:t>
            </a:r>
            <a:r>
              <a:rPr lang="en-US" altLang="zh-CN" sz="2200" dirty="0"/>
              <a:t>-1</a:t>
            </a:r>
            <a:r>
              <a:rPr lang="zh-CN" altLang="en-US" sz="2200" dirty="0"/>
              <a:t>。</a:t>
            </a:r>
          </a:p>
        </p:txBody>
      </p:sp>
    </p:spTree>
    <p:extLst>
      <p:ext uri="{BB962C8B-B14F-4D97-AF65-F5344CB8AC3E}">
        <p14:creationId xmlns:p14="http://schemas.microsoft.com/office/powerpoint/2010/main" val="21384129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zip/unzip</a:t>
            </a:r>
            <a:r>
              <a:rPr lang="zh-CN" altLang="en-US" dirty="0"/>
              <a:t>命令</a:t>
            </a:r>
          </a:p>
        </p:txBody>
      </p:sp>
      <p:sp>
        <p:nvSpPr>
          <p:cNvPr id="3" name="内容占位符 2"/>
          <p:cNvSpPr>
            <a:spLocks noGrp="1"/>
          </p:cNvSpPr>
          <p:nvPr>
            <p:ph idx="1"/>
          </p:nvPr>
        </p:nvSpPr>
        <p:spPr>
          <a:xfrm>
            <a:off x="899592" y="1371600"/>
            <a:ext cx="7772400" cy="4937720"/>
          </a:xfrm>
        </p:spPr>
        <p:txBody>
          <a:bodyPr/>
          <a:lstStyle/>
          <a:p>
            <a:r>
              <a:rPr lang="zh-CN" altLang="en-US" dirty="0">
                <a:ea typeface="黑体" pitchFamily="49" charset="-122"/>
              </a:rPr>
              <a:t>与</a:t>
            </a:r>
            <a:r>
              <a:rPr lang="en-US" altLang="zh-CN" dirty="0">
                <a:ea typeface="黑体" pitchFamily="49" charset="-122"/>
              </a:rPr>
              <a:t>windows</a:t>
            </a:r>
            <a:r>
              <a:rPr lang="zh-CN" altLang="en-US" dirty="0">
                <a:ea typeface="黑体" pitchFamily="49" charset="-122"/>
              </a:rPr>
              <a:t>下的 </a:t>
            </a:r>
            <a:r>
              <a:rPr lang="en-US" altLang="zh-CN" sz="3600" dirty="0" err="1">
                <a:solidFill>
                  <a:srgbClr val="0000CC"/>
                </a:solidFill>
                <a:ea typeface="黑体" pitchFamily="49" charset="-122"/>
              </a:rPr>
              <a:t>winzip</a:t>
            </a:r>
            <a:r>
              <a:rPr lang="zh-CN" altLang="en-US" dirty="0">
                <a:ea typeface="黑体" pitchFamily="49" charset="-122"/>
              </a:rPr>
              <a:t>兼容</a:t>
            </a:r>
            <a:endParaRPr lang="en-US" altLang="zh-CN" dirty="0">
              <a:ea typeface="黑体" pitchFamily="49" charset="-122"/>
            </a:endParaRPr>
          </a:p>
          <a:p>
            <a:r>
              <a:rPr lang="zh-CN" altLang="en-US" dirty="0"/>
              <a:t>由官方仓库的</a:t>
            </a:r>
            <a:r>
              <a:rPr lang="en-US" altLang="zh-CN" dirty="0">
                <a:solidFill>
                  <a:schemeClr val="accent6">
                    <a:lumMod val="75000"/>
                  </a:schemeClr>
                </a:solidFill>
              </a:rPr>
              <a:t>zip</a:t>
            </a:r>
            <a:r>
              <a:rPr lang="en-US" altLang="zh-CN" dirty="0"/>
              <a:t>/unzip</a:t>
            </a:r>
            <a:r>
              <a:rPr lang="zh-CN" altLang="en-US" dirty="0"/>
              <a:t>软件包提供</a:t>
            </a:r>
            <a:endParaRPr lang="en-US" altLang="zh-CN" dirty="0"/>
          </a:p>
          <a:p>
            <a:r>
              <a:rPr lang="zh-CN" altLang="en-US" dirty="0"/>
              <a:t>例如：</a:t>
            </a:r>
            <a:endParaRPr lang="en-US" altLang="zh-CN" dirty="0"/>
          </a:p>
          <a:p>
            <a:pPr lvl="1"/>
            <a:r>
              <a:rPr lang="zh-CN" altLang="en-US" sz="2400" dirty="0"/>
              <a:t>压缩文件 </a:t>
            </a:r>
            <a:r>
              <a:rPr lang="en-US" altLang="zh-CN" sz="2400" dirty="0"/>
              <a:t>file1</a:t>
            </a:r>
            <a:r>
              <a:rPr lang="zh-CN" altLang="en-US" sz="2400" dirty="0"/>
              <a:t>为 </a:t>
            </a:r>
            <a:r>
              <a:rPr lang="en-US" altLang="zh-CN" sz="2400" dirty="0"/>
              <a:t>fiel1.zip</a:t>
            </a:r>
            <a:r>
              <a:rPr lang="zh-CN" altLang="en-US" sz="2400" dirty="0"/>
              <a:t>，原文件保留</a:t>
            </a:r>
          </a:p>
          <a:p>
            <a:pPr lvl="1">
              <a:buNone/>
            </a:pPr>
            <a:r>
              <a:rPr lang="en-US" altLang="zh-CN" sz="2400" b="1" dirty="0">
                <a:solidFill>
                  <a:schemeClr val="accent6">
                    <a:lumMod val="75000"/>
                  </a:schemeClr>
                </a:solidFill>
              </a:rPr>
              <a:t>$ zip file1.zip  file1</a:t>
            </a:r>
          </a:p>
          <a:p>
            <a:pPr lvl="1"/>
            <a:r>
              <a:rPr lang="zh-CN" altLang="en-US" sz="2400" dirty="0"/>
              <a:t>将子目录 </a:t>
            </a:r>
            <a:r>
              <a:rPr lang="en-US" altLang="zh-CN" sz="2400" dirty="0"/>
              <a:t>data1/ </a:t>
            </a:r>
            <a:r>
              <a:rPr lang="zh-CN" altLang="en-US" sz="2400" dirty="0"/>
              <a:t>下的所有文件压缩到文件 </a:t>
            </a:r>
            <a:r>
              <a:rPr lang="en-US" altLang="zh-CN" sz="2400" dirty="0"/>
              <a:t>data1.zip</a:t>
            </a:r>
          </a:p>
          <a:p>
            <a:pPr lvl="1">
              <a:buNone/>
            </a:pPr>
            <a:r>
              <a:rPr lang="en-US" altLang="zh-CN" sz="2400" b="1" dirty="0">
                <a:solidFill>
                  <a:schemeClr val="accent6">
                    <a:lumMod val="75000"/>
                  </a:schemeClr>
                </a:solidFill>
              </a:rPr>
              <a:t>$ zip –r data1.zip  data1</a:t>
            </a:r>
          </a:p>
          <a:p>
            <a:pPr lvl="1"/>
            <a:r>
              <a:rPr lang="zh-CN" altLang="en-US" sz="2400" dirty="0"/>
              <a:t>解压释放压缩文件 </a:t>
            </a:r>
            <a:r>
              <a:rPr lang="en-US" altLang="zh-CN" sz="2400" dirty="0"/>
              <a:t>data1.zip </a:t>
            </a:r>
            <a:r>
              <a:rPr lang="zh-CN" altLang="en-US" sz="2400" dirty="0"/>
              <a:t>中的所有文件</a:t>
            </a:r>
          </a:p>
          <a:p>
            <a:pPr lvl="1">
              <a:buNone/>
            </a:pPr>
            <a:r>
              <a:rPr lang="en-US" altLang="zh-CN" sz="2400" b="1" dirty="0">
                <a:solidFill>
                  <a:schemeClr val="accent6">
                    <a:lumMod val="75000"/>
                  </a:schemeClr>
                </a:solidFill>
              </a:rPr>
              <a:t>$ unzip data1.zip</a:t>
            </a:r>
            <a:endParaRPr lang="zh-CN" altLang="en-US" sz="2400" b="1" dirty="0">
              <a:solidFill>
                <a:schemeClr val="accent6">
                  <a:lumMod val="75000"/>
                </a:schemeClr>
              </a:solidFill>
            </a:endParaRPr>
          </a:p>
          <a:p>
            <a:pPr lvl="1"/>
            <a:endParaRPr lang="zh-CN" altLang="en-US" sz="2400" dirty="0"/>
          </a:p>
        </p:txBody>
      </p:sp>
    </p:spTree>
    <p:extLst>
      <p:ext uri="{BB962C8B-B14F-4D97-AF65-F5344CB8AC3E}">
        <p14:creationId xmlns:p14="http://schemas.microsoft.com/office/powerpoint/2010/main" val="12220904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188640"/>
            <a:ext cx="7793037" cy="1052513"/>
          </a:xfrm>
        </p:spPr>
        <p:txBody>
          <a:bodyPr/>
          <a:lstStyle/>
          <a:p>
            <a:r>
              <a:rPr lang="en-US" altLang="zh-CN" dirty="0" err="1"/>
              <a:t>rar</a:t>
            </a:r>
            <a:r>
              <a:rPr lang="zh-CN" altLang="en-US" dirty="0"/>
              <a:t>和</a:t>
            </a:r>
            <a:r>
              <a:rPr lang="en-US" altLang="zh-CN" dirty="0"/>
              <a:t>7za</a:t>
            </a:r>
            <a:r>
              <a:rPr lang="zh-CN" altLang="en-US" dirty="0"/>
              <a:t>命令</a:t>
            </a:r>
          </a:p>
        </p:txBody>
      </p:sp>
      <p:sp>
        <p:nvSpPr>
          <p:cNvPr id="3" name="内容占位符 2"/>
          <p:cNvSpPr>
            <a:spLocks noGrp="1"/>
          </p:cNvSpPr>
          <p:nvPr>
            <p:ph idx="1"/>
          </p:nvPr>
        </p:nvSpPr>
        <p:spPr/>
        <p:txBody>
          <a:bodyPr/>
          <a:lstStyle/>
          <a:p>
            <a:r>
              <a:rPr lang="en-US" altLang="zh-CN" dirty="0" err="1"/>
              <a:t>rar</a:t>
            </a:r>
            <a:endParaRPr lang="en-US" altLang="zh-CN" dirty="0"/>
          </a:p>
          <a:p>
            <a:pPr lvl="1"/>
            <a:r>
              <a:rPr lang="zh-CN" altLang="en-US" dirty="0"/>
              <a:t>由</a:t>
            </a:r>
            <a:r>
              <a:rPr lang="en-US" altLang="zh-CN" dirty="0" err="1"/>
              <a:t>RPMForge</a:t>
            </a:r>
            <a:r>
              <a:rPr lang="zh-CN" altLang="en-US" dirty="0"/>
              <a:t>仓库的</a:t>
            </a:r>
            <a:r>
              <a:rPr lang="en-US" altLang="zh-CN" dirty="0" err="1">
                <a:solidFill>
                  <a:schemeClr val="accent6">
                    <a:lumMod val="75000"/>
                  </a:schemeClr>
                </a:solidFill>
              </a:rPr>
              <a:t>rar</a:t>
            </a:r>
            <a:r>
              <a:rPr lang="zh-CN" altLang="en-US" dirty="0"/>
              <a:t>软件包提供</a:t>
            </a:r>
            <a:endParaRPr lang="en-US" altLang="zh-CN" dirty="0"/>
          </a:p>
          <a:p>
            <a:r>
              <a:rPr lang="en-US" altLang="zh-CN" dirty="0"/>
              <a:t>7za</a:t>
            </a:r>
          </a:p>
          <a:p>
            <a:pPr lvl="1"/>
            <a:r>
              <a:rPr lang="en-US" altLang="zh-CN" dirty="0">
                <a:hlinkClick r:id="rId2"/>
              </a:rPr>
              <a:t>http://www.7-zip.org</a:t>
            </a:r>
            <a:endParaRPr lang="en-US" altLang="zh-CN" dirty="0"/>
          </a:p>
          <a:p>
            <a:pPr lvl="1"/>
            <a:r>
              <a:rPr lang="en-US" altLang="zh-CN" dirty="0">
                <a:hlinkClick r:id="rId3"/>
              </a:rPr>
              <a:t>http://p7zip.sourceforge.net/</a:t>
            </a:r>
            <a:endParaRPr lang="en-US" altLang="zh-CN" dirty="0"/>
          </a:p>
          <a:p>
            <a:pPr lvl="1"/>
            <a:r>
              <a:rPr lang="zh-CN" altLang="en-US" dirty="0"/>
              <a:t>由</a:t>
            </a:r>
            <a:r>
              <a:rPr lang="en-US" altLang="zh-CN" dirty="0"/>
              <a:t>EPEL</a:t>
            </a:r>
            <a:r>
              <a:rPr lang="zh-CN" altLang="en-US" dirty="0"/>
              <a:t>仓库的</a:t>
            </a:r>
            <a:r>
              <a:rPr lang="en-US" altLang="zh-CN" dirty="0">
                <a:solidFill>
                  <a:schemeClr val="accent6">
                    <a:lumMod val="75000"/>
                  </a:schemeClr>
                </a:solidFill>
              </a:rPr>
              <a:t>p7zip</a:t>
            </a:r>
            <a:r>
              <a:rPr lang="zh-CN" altLang="en-US" dirty="0"/>
              <a:t>软件包提供</a:t>
            </a:r>
          </a:p>
          <a:p>
            <a:endParaRPr lang="zh-CN" altLang="en-US" dirty="0"/>
          </a:p>
        </p:txBody>
      </p:sp>
    </p:spTree>
    <p:extLst>
      <p:ext uri="{BB962C8B-B14F-4D97-AF65-F5344CB8AC3E}">
        <p14:creationId xmlns:p14="http://schemas.microsoft.com/office/powerpoint/2010/main" val="2037566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3308" y="1371600"/>
            <a:ext cx="7772400" cy="4114800"/>
          </a:xfrm>
        </p:spPr>
        <p:txBody>
          <a:bodyPr/>
          <a:lstStyle/>
          <a:p>
            <a:pPr>
              <a:lnSpc>
                <a:spcPct val="90000"/>
              </a:lnSpc>
            </a:pPr>
            <a:r>
              <a:rPr lang="zh-CN" altLang="en-US" dirty="0">
                <a:solidFill>
                  <a:srgbClr val="0000FF"/>
                </a:solidFill>
              </a:rPr>
              <a:t>文件</a:t>
            </a:r>
            <a:r>
              <a:rPr lang="zh-CN" altLang="en-US" dirty="0"/>
              <a:t>的</a:t>
            </a:r>
            <a:r>
              <a:rPr lang="zh-CN" altLang="en-US" dirty="0">
                <a:solidFill>
                  <a:srgbClr val="0000FF"/>
                </a:solidFill>
              </a:rPr>
              <a:t>类型</a:t>
            </a:r>
            <a:endParaRPr lang="en-US" altLang="zh-CN" dirty="0">
              <a:solidFill>
                <a:srgbClr val="0000FF"/>
              </a:solidFill>
            </a:endParaRPr>
          </a:p>
          <a:p>
            <a:pPr marL="468000" lvl="1">
              <a:lnSpc>
                <a:spcPct val="120000"/>
              </a:lnSpc>
              <a:spcBef>
                <a:spcPts val="600"/>
              </a:spcBef>
            </a:pPr>
            <a:r>
              <a:rPr lang="zh-CN" altLang="en-US" dirty="0">
                <a:solidFill>
                  <a:srgbClr val="FF0000"/>
                </a:solidFill>
              </a:rPr>
              <a:t>普通</a:t>
            </a:r>
            <a:r>
              <a:rPr lang="zh-CN" altLang="en-US" dirty="0"/>
              <a:t>文件 </a:t>
            </a:r>
            <a:r>
              <a:rPr lang="en-US" altLang="zh-CN" dirty="0"/>
              <a:t>( </a:t>
            </a:r>
            <a:r>
              <a:rPr lang="en-US" altLang="zh-CN" dirty="0">
                <a:solidFill>
                  <a:srgbClr val="FF0000"/>
                </a:solidFill>
              </a:rPr>
              <a:t>-</a:t>
            </a:r>
            <a:r>
              <a:rPr lang="en-US" altLang="zh-CN" dirty="0"/>
              <a:t> ) </a:t>
            </a:r>
          </a:p>
          <a:p>
            <a:pPr marL="468000" lvl="1">
              <a:lnSpc>
                <a:spcPct val="120000"/>
              </a:lnSpc>
              <a:spcBef>
                <a:spcPts val="600"/>
              </a:spcBef>
            </a:pPr>
            <a:r>
              <a:rPr lang="zh-CN" altLang="en-US" dirty="0">
                <a:solidFill>
                  <a:srgbClr val="FF0000"/>
                </a:solidFill>
              </a:rPr>
              <a:t>目录</a:t>
            </a:r>
            <a:r>
              <a:rPr lang="zh-CN" altLang="en-US" dirty="0"/>
              <a:t>文件 </a:t>
            </a:r>
            <a:r>
              <a:rPr lang="en-US" altLang="zh-CN" dirty="0"/>
              <a:t>( </a:t>
            </a:r>
            <a:r>
              <a:rPr lang="en-US" altLang="zh-CN" dirty="0">
                <a:solidFill>
                  <a:srgbClr val="FF0000"/>
                </a:solidFill>
              </a:rPr>
              <a:t>d </a:t>
            </a:r>
            <a:r>
              <a:rPr lang="en-US" altLang="zh-CN" dirty="0"/>
              <a:t>— directory) </a:t>
            </a:r>
          </a:p>
          <a:p>
            <a:pPr marL="468000" lvl="1">
              <a:lnSpc>
                <a:spcPct val="120000"/>
              </a:lnSpc>
              <a:spcBef>
                <a:spcPts val="600"/>
              </a:spcBef>
            </a:pPr>
            <a:r>
              <a:rPr lang="zh-CN" altLang="en-US" dirty="0">
                <a:solidFill>
                  <a:srgbClr val="FF0000"/>
                </a:solidFill>
              </a:rPr>
              <a:t>符号链接</a:t>
            </a:r>
            <a:r>
              <a:rPr lang="zh-CN" altLang="en-US" dirty="0"/>
              <a:t>文件 </a:t>
            </a:r>
            <a:r>
              <a:rPr lang="en-US" altLang="zh-CN" dirty="0"/>
              <a:t>( </a:t>
            </a:r>
            <a:r>
              <a:rPr lang="en-US" altLang="zh-CN" dirty="0">
                <a:solidFill>
                  <a:srgbClr val="FF0000"/>
                </a:solidFill>
              </a:rPr>
              <a:t>l</a:t>
            </a:r>
            <a:r>
              <a:rPr lang="en-US" altLang="zh-CN" dirty="0"/>
              <a:t> — link) </a:t>
            </a:r>
          </a:p>
          <a:p>
            <a:pPr marL="468000" lvl="1">
              <a:lnSpc>
                <a:spcPct val="120000"/>
              </a:lnSpc>
              <a:spcBef>
                <a:spcPts val="600"/>
              </a:spcBef>
            </a:pPr>
            <a:r>
              <a:rPr lang="zh-CN" altLang="en-US" dirty="0">
                <a:solidFill>
                  <a:srgbClr val="FF0000"/>
                </a:solidFill>
              </a:rPr>
              <a:t>字符设备</a:t>
            </a:r>
            <a:r>
              <a:rPr lang="zh-CN" altLang="en-US" dirty="0"/>
              <a:t>文件 </a:t>
            </a:r>
            <a:r>
              <a:rPr lang="en-US" altLang="zh-CN" dirty="0"/>
              <a:t>( </a:t>
            </a:r>
            <a:r>
              <a:rPr lang="en-US" altLang="zh-CN" dirty="0">
                <a:solidFill>
                  <a:srgbClr val="FF0000"/>
                </a:solidFill>
              </a:rPr>
              <a:t>c </a:t>
            </a:r>
            <a:r>
              <a:rPr lang="en-US" altLang="zh-CN" dirty="0"/>
              <a:t>— character) </a:t>
            </a:r>
          </a:p>
          <a:p>
            <a:pPr marL="468000" lvl="1">
              <a:lnSpc>
                <a:spcPct val="120000"/>
              </a:lnSpc>
              <a:spcBef>
                <a:spcPts val="600"/>
              </a:spcBef>
            </a:pPr>
            <a:r>
              <a:rPr lang="zh-CN" altLang="en-US" dirty="0">
                <a:solidFill>
                  <a:srgbClr val="FF0000"/>
                </a:solidFill>
              </a:rPr>
              <a:t>块设备</a:t>
            </a:r>
            <a:r>
              <a:rPr lang="zh-CN" altLang="en-US" dirty="0"/>
              <a:t>文件 </a:t>
            </a:r>
            <a:r>
              <a:rPr lang="en-US" altLang="zh-CN" dirty="0"/>
              <a:t>( </a:t>
            </a:r>
            <a:r>
              <a:rPr lang="en-US" altLang="zh-CN" dirty="0">
                <a:solidFill>
                  <a:srgbClr val="FF0000"/>
                </a:solidFill>
              </a:rPr>
              <a:t>b</a:t>
            </a:r>
            <a:r>
              <a:rPr lang="en-US" altLang="zh-CN" dirty="0"/>
              <a:t> — block) </a:t>
            </a:r>
          </a:p>
          <a:p>
            <a:pPr marL="468000" lvl="1">
              <a:lnSpc>
                <a:spcPct val="120000"/>
              </a:lnSpc>
              <a:spcBef>
                <a:spcPts val="600"/>
              </a:spcBef>
            </a:pPr>
            <a:r>
              <a:rPr lang="zh-CN" altLang="en-US" dirty="0">
                <a:solidFill>
                  <a:srgbClr val="FF0000"/>
                </a:solidFill>
              </a:rPr>
              <a:t>套接字</a:t>
            </a:r>
            <a:r>
              <a:rPr lang="zh-CN" altLang="en-US" dirty="0"/>
              <a:t>文件</a:t>
            </a:r>
            <a:r>
              <a:rPr lang="en-US" altLang="zh-CN" dirty="0"/>
              <a:t>( </a:t>
            </a:r>
            <a:r>
              <a:rPr lang="en-US" altLang="zh-CN" dirty="0">
                <a:solidFill>
                  <a:srgbClr val="FF0000"/>
                </a:solidFill>
              </a:rPr>
              <a:t>s </a:t>
            </a:r>
            <a:r>
              <a:rPr lang="en-US" altLang="zh-CN" dirty="0"/>
              <a:t>— socket ) </a:t>
            </a:r>
          </a:p>
          <a:p>
            <a:pPr marL="468000" lvl="1">
              <a:lnSpc>
                <a:spcPct val="120000"/>
              </a:lnSpc>
              <a:spcBef>
                <a:spcPts val="600"/>
              </a:spcBef>
            </a:pPr>
            <a:r>
              <a:rPr lang="zh-CN" altLang="en-US" dirty="0">
                <a:solidFill>
                  <a:srgbClr val="FF0000"/>
                </a:solidFill>
              </a:rPr>
              <a:t>命名管道</a:t>
            </a:r>
            <a:r>
              <a:rPr lang="zh-CN" altLang="en-US" dirty="0"/>
              <a:t>文件 </a:t>
            </a:r>
            <a:r>
              <a:rPr lang="en-US" altLang="zh-CN" dirty="0"/>
              <a:t>( </a:t>
            </a:r>
            <a:r>
              <a:rPr lang="en-US" altLang="zh-CN" dirty="0">
                <a:solidFill>
                  <a:srgbClr val="FF0000"/>
                </a:solidFill>
              </a:rPr>
              <a:t>p</a:t>
            </a:r>
            <a:r>
              <a:rPr lang="en-US" altLang="zh-CN" dirty="0"/>
              <a:t> — pipe)</a:t>
            </a:r>
            <a:endParaRPr lang="zh-CN" altLang="en-US" dirty="0"/>
          </a:p>
        </p:txBody>
      </p:sp>
      <p:sp>
        <p:nvSpPr>
          <p:cNvPr id="4" name="标题 1">
            <a:extLst>
              <a:ext uri="{FF2B5EF4-FFF2-40B4-BE49-F238E27FC236}">
                <a16:creationId xmlns:a16="http://schemas.microsoft.com/office/drawing/2014/main" id="{4A001F06-8268-480A-94D1-EE2344C14875}"/>
              </a:ext>
            </a:extLst>
          </p:cNvPr>
          <p:cNvSpPr txBox="1">
            <a:spLocks/>
          </p:cNvSpPr>
          <p:nvPr/>
        </p:nvSpPr>
        <p:spPr bwMode="auto">
          <a:xfrm>
            <a:off x="1150937" y="20402"/>
            <a:ext cx="7793037"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a:t>七 文件与目录</a:t>
            </a:r>
          </a:p>
        </p:txBody>
      </p:sp>
      <p:sp>
        <p:nvSpPr>
          <p:cNvPr id="6" name="TextBox 6">
            <a:extLst>
              <a:ext uri="{FF2B5EF4-FFF2-40B4-BE49-F238E27FC236}">
                <a16:creationId xmlns:a16="http://schemas.microsoft.com/office/drawing/2014/main" id="{9387D4C2-4D0C-4820-9545-BF8D24959B9F}"/>
              </a:ext>
            </a:extLst>
          </p:cNvPr>
          <p:cNvSpPr txBox="1"/>
          <p:nvPr/>
        </p:nvSpPr>
        <p:spPr>
          <a:xfrm>
            <a:off x="611559" y="6093296"/>
            <a:ext cx="8332415"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400" dirty="0"/>
              <a:t>在不同目录下使用 </a:t>
            </a:r>
            <a:r>
              <a:rPr lang="en-US" altLang="zh-CN" sz="2400" b="1" dirty="0">
                <a:solidFill>
                  <a:srgbClr val="FF0000"/>
                </a:solidFill>
              </a:rPr>
              <a:t>ls -l</a:t>
            </a:r>
            <a:r>
              <a:rPr lang="en-US" altLang="zh-CN" sz="2400" dirty="0"/>
              <a:t> </a:t>
            </a:r>
            <a:r>
              <a:rPr lang="zh-CN" altLang="en-US" sz="2400" dirty="0"/>
              <a:t>命令查看文件信息</a:t>
            </a:r>
            <a:r>
              <a:rPr lang="en-US" altLang="zh-CN" sz="2400" dirty="0"/>
              <a:t>—</a:t>
            </a:r>
            <a:r>
              <a:rPr lang="zh-CN" altLang="en-US" sz="2400" dirty="0">
                <a:solidFill>
                  <a:srgbClr val="FF0000"/>
                </a:solidFill>
              </a:rPr>
              <a:t>第</a:t>
            </a:r>
            <a:r>
              <a:rPr lang="en-US" altLang="zh-CN" sz="2400" dirty="0">
                <a:solidFill>
                  <a:srgbClr val="FF0000"/>
                </a:solidFill>
              </a:rPr>
              <a:t>1</a:t>
            </a:r>
            <a:r>
              <a:rPr lang="zh-CN" altLang="en-US" sz="2400" dirty="0">
                <a:solidFill>
                  <a:srgbClr val="FF0000"/>
                </a:solidFill>
              </a:rPr>
              <a:t>个字符</a:t>
            </a:r>
          </a:p>
        </p:txBody>
      </p:sp>
      <p:sp>
        <p:nvSpPr>
          <p:cNvPr id="7" name="矩形: 圆角 6">
            <a:extLst>
              <a:ext uri="{FF2B5EF4-FFF2-40B4-BE49-F238E27FC236}">
                <a16:creationId xmlns:a16="http://schemas.microsoft.com/office/drawing/2014/main" id="{69741DF7-B410-47DC-8313-459FBF95B76A}"/>
              </a:ext>
            </a:extLst>
          </p:cNvPr>
          <p:cNvSpPr/>
          <p:nvPr/>
        </p:nvSpPr>
        <p:spPr bwMode="auto">
          <a:xfrm>
            <a:off x="955798" y="3682846"/>
            <a:ext cx="7900366" cy="1152128"/>
          </a:xfrm>
          <a:prstGeom prst="roundRect">
            <a:avLst/>
          </a:prstGeom>
          <a:solidFill>
            <a:schemeClr val="accent1">
              <a:alpha val="2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p:txBody>
      </p:sp>
      <p:sp>
        <p:nvSpPr>
          <p:cNvPr id="9" name="文本框 8">
            <a:extLst>
              <a:ext uri="{FF2B5EF4-FFF2-40B4-BE49-F238E27FC236}">
                <a16:creationId xmlns:a16="http://schemas.microsoft.com/office/drawing/2014/main" id="{B07A4B98-8C26-44D7-AF0E-A79EAA3B17DE}"/>
              </a:ext>
            </a:extLst>
          </p:cNvPr>
          <p:cNvSpPr txBox="1"/>
          <p:nvPr/>
        </p:nvSpPr>
        <p:spPr>
          <a:xfrm>
            <a:off x="6869028" y="3966522"/>
            <a:ext cx="1856680" cy="584775"/>
          </a:xfrm>
          <a:prstGeom prst="rect">
            <a:avLst/>
          </a:prstGeom>
          <a:noFill/>
        </p:spPr>
        <p:txBody>
          <a:bodyPr wrap="square">
            <a:spAutoFit/>
          </a:bodyPr>
          <a:lstStyle/>
          <a:p>
            <a:r>
              <a:rPr lang="zh-CN" altLang="en-US" sz="3200" b="1" dirty="0">
                <a:solidFill>
                  <a:srgbClr val="0000FF"/>
                </a:solidFill>
                <a:latin typeface="Tahoma" panose="020B0604030504040204" pitchFamily="34" charset="0"/>
                <a:ea typeface="楷体_GB2312"/>
              </a:rPr>
              <a:t>设备文件</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tar</a:t>
            </a:r>
            <a:r>
              <a:rPr lang="zh-CN" altLang="en-US" dirty="0"/>
              <a:t>命令</a:t>
            </a:r>
          </a:p>
        </p:txBody>
      </p:sp>
      <p:sp>
        <p:nvSpPr>
          <p:cNvPr id="3" name="内容占位符 2"/>
          <p:cNvSpPr>
            <a:spLocks noGrp="1"/>
          </p:cNvSpPr>
          <p:nvPr>
            <p:ph idx="1"/>
          </p:nvPr>
        </p:nvSpPr>
        <p:spPr>
          <a:xfrm>
            <a:off x="457200" y="1340768"/>
            <a:ext cx="8229600" cy="5256584"/>
          </a:xfrm>
        </p:spPr>
        <p:txBody>
          <a:bodyPr/>
          <a:lstStyle/>
          <a:p>
            <a:r>
              <a:rPr lang="zh-CN" altLang="en-US" dirty="0"/>
              <a:t>基本功能：打包和解包</a:t>
            </a:r>
            <a:endParaRPr lang="en-US" altLang="zh-CN" dirty="0"/>
          </a:p>
          <a:p>
            <a:r>
              <a:rPr lang="zh-CN" altLang="en-US" dirty="0"/>
              <a:t>格式：</a:t>
            </a:r>
            <a:r>
              <a:rPr lang="en-US" altLang="zh-CN" dirty="0">
                <a:solidFill>
                  <a:srgbClr val="006400"/>
                </a:solidFill>
                <a:latin typeface="Courier New" pitchFamily="49" charset="0"/>
              </a:rPr>
              <a:t> tar</a:t>
            </a:r>
            <a:r>
              <a:rPr lang="en-US" altLang="zh-CN" dirty="0">
                <a:solidFill>
                  <a:srgbClr val="006400"/>
                </a:solidFill>
                <a:latin typeface="Arial Unicode MS" pitchFamily="34" charset="-122"/>
              </a:rPr>
              <a:t>  </a:t>
            </a:r>
            <a:r>
              <a:rPr lang="en-US" altLang="zh-CN" dirty="0">
                <a:solidFill>
                  <a:srgbClr val="0000CC"/>
                </a:solidFill>
                <a:latin typeface="Arial Unicode MS" pitchFamily="34" charset="-122"/>
              </a:rPr>
              <a:t>[</a:t>
            </a:r>
            <a:r>
              <a:rPr lang="zh-CN" altLang="en-US" dirty="0">
                <a:solidFill>
                  <a:srgbClr val="0000CC"/>
                </a:solidFill>
                <a:latin typeface="Arial Unicode MS" pitchFamily="34" charset="-122"/>
              </a:rPr>
              <a:t>选项]   文件或者目录</a:t>
            </a:r>
            <a:r>
              <a:rPr lang="zh-CN" altLang="en-US" dirty="0">
                <a:solidFill>
                  <a:srgbClr val="006400"/>
                </a:solidFill>
                <a:latin typeface="Arial Unicode MS" pitchFamily="34" charset="-122"/>
              </a:rPr>
              <a:t> </a:t>
            </a:r>
            <a:endParaRPr lang="en-US" altLang="zh-CN" dirty="0"/>
          </a:p>
          <a:p>
            <a:r>
              <a:rPr lang="zh-CN" altLang="en-US" dirty="0"/>
              <a:t>常用选项</a:t>
            </a:r>
            <a:endParaRPr lang="en-US" altLang="zh-CN" dirty="0"/>
          </a:p>
          <a:p>
            <a:pPr lvl="1"/>
            <a:r>
              <a:rPr lang="en-US" altLang="zh-CN" sz="2400" dirty="0">
                <a:solidFill>
                  <a:srgbClr val="FF0000"/>
                </a:solidFill>
              </a:rPr>
              <a:t>-c</a:t>
            </a:r>
            <a:r>
              <a:rPr lang="zh-CN" altLang="en-US" sz="2400" dirty="0"/>
              <a:t>：创建新的打包文件</a:t>
            </a:r>
          </a:p>
          <a:p>
            <a:pPr lvl="1"/>
            <a:r>
              <a:rPr lang="en-US" altLang="zh-CN" sz="2400" dirty="0">
                <a:solidFill>
                  <a:srgbClr val="FF0000"/>
                </a:solidFill>
              </a:rPr>
              <a:t>-t</a:t>
            </a:r>
            <a:r>
              <a:rPr lang="zh-CN" altLang="en-US" sz="2400" dirty="0"/>
              <a:t>：</a:t>
            </a:r>
            <a:r>
              <a:rPr lang="zh-CN" altLang="en-US" sz="2400" dirty="0">
                <a:solidFill>
                  <a:srgbClr val="FF0000"/>
                </a:solidFill>
              </a:rPr>
              <a:t>列出打包文件的内容</a:t>
            </a:r>
            <a:r>
              <a:rPr lang="zh-CN" altLang="en-US" sz="2400" dirty="0"/>
              <a:t>，查看已经打包了哪些文件 </a:t>
            </a:r>
          </a:p>
          <a:p>
            <a:pPr lvl="1"/>
            <a:r>
              <a:rPr lang="en-US" altLang="zh-CN" sz="2400" dirty="0">
                <a:solidFill>
                  <a:srgbClr val="FF0000"/>
                </a:solidFill>
              </a:rPr>
              <a:t>-x</a:t>
            </a:r>
            <a:r>
              <a:rPr lang="zh-CN" altLang="en-US" sz="2400" dirty="0"/>
              <a:t>：从打包文件中释放文件</a:t>
            </a:r>
            <a:r>
              <a:rPr lang="zh-CN" altLang="en-US" sz="2400" dirty="0">
                <a:solidFill>
                  <a:srgbClr val="FF0000"/>
                </a:solidFill>
              </a:rPr>
              <a:t>（解包或解压缩） </a:t>
            </a:r>
          </a:p>
          <a:p>
            <a:pPr lvl="1"/>
            <a:r>
              <a:rPr lang="en-US" altLang="zh-CN" sz="2400" dirty="0">
                <a:solidFill>
                  <a:srgbClr val="FF0000"/>
                </a:solidFill>
              </a:rPr>
              <a:t>-f</a:t>
            </a:r>
            <a:r>
              <a:rPr lang="zh-CN" altLang="en-US" sz="2400" dirty="0"/>
              <a:t>： 指定打包文件名 </a:t>
            </a:r>
            <a:r>
              <a:rPr lang="zh-CN" altLang="en-US" sz="2400" dirty="0">
                <a:solidFill>
                  <a:srgbClr val="FF0000"/>
                </a:solidFill>
              </a:rPr>
              <a:t>（建议单独写或者放最后）</a:t>
            </a:r>
          </a:p>
          <a:p>
            <a:pPr lvl="1"/>
            <a:r>
              <a:rPr lang="en-US" altLang="zh-CN" sz="2400" dirty="0">
                <a:solidFill>
                  <a:srgbClr val="FF0000"/>
                </a:solidFill>
              </a:rPr>
              <a:t>-v</a:t>
            </a:r>
            <a:r>
              <a:rPr lang="zh-CN" altLang="en-US" sz="2400" dirty="0"/>
              <a:t>：详细列出 </a:t>
            </a:r>
            <a:r>
              <a:rPr lang="en-US" altLang="zh-CN" sz="2400" dirty="0"/>
              <a:t>tar </a:t>
            </a:r>
            <a:r>
              <a:rPr lang="zh-CN" altLang="en-US" sz="2400" dirty="0"/>
              <a:t>处理的文件信息</a:t>
            </a:r>
          </a:p>
          <a:p>
            <a:pPr lvl="1"/>
            <a:r>
              <a:rPr lang="en-US" altLang="zh-CN" sz="2400" dirty="0">
                <a:solidFill>
                  <a:srgbClr val="FF0000"/>
                </a:solidFill>
              </a:rPr>
              <a:t>-z</a:t>
            </a:r>
            <a:r>
              <a:rPr lang="zh-CN" altLang="en-US" sz="2400" dirty="0"/>
              <a:t>：用</a:t>
            </a:r>
            <a:r>
              <a:rPr lang="zh-CN" altLang="en-US" sz="2400" dirty="0">
                <a:solidFill>
                  <a:srgbClr val="FF0000"/>
                </a:solidFill>
              </a:rPr>
              <a:t> </a:t>
            </a:r>
            <a:r>
              <a:rPr lang="en-US" altLang="zh-CN" sz="2400" dirty="0" err="1">
                <a:solidFill>
                  <a:srgbClr val="FF0000"/>
                </a:solidFill>
              </a:rPr>
              <a:t>gzip</a:t>
            </a:r>
            <a:r>
              <a:rPr lang="en-US" altLang="zh-CN" sz="2400" dirty="0">
                <a:solidFill>
                  <a:srgbClr val="FF0000"/>
                </a:solidFill>
              </a:rPr>
              <a:t> </a:t>
            </a:r>
            <a:r>
              <a:rPr lang="zh-CN" altLang="en-US" sz="2400" dirty="0"/>
              <a:t>来压缩</a:t>
            </a:r>
            <a:r>
              <a:rPr lang="en-US" altLang="zh-CN" sz="2400" dirty="0"/>
              <a:t>/</a:t>
            </a:r>
            <a:r>
              <a:rPr lang="zh-CN" altLang="en-US" sz="2400" dirty="0"/>
              <a:t>解压缩打包文件</a:t>
            </a:r>
          </a:p>
          <a:p>
            <a:pPr lvl="1"/>
            <a:r>
              <a:rPr lang="en-US" altLang="zh-CN" sz="2400" dirty="0">
                <a:solidFill>
                  <a:srgbClr val="FF0000"/>
                </a:solidFill>
              </a:rPr>
              <a:t>-j</a:t>
            </a:r>
            <a:r>
              <a:rPr lang="zh-CN" altLang="en-US" sz="2400" dirty="0"/>
              <a:t>：用 </a:t>
            </a:r>
            <a:r>
              <a:rPr lang="en-US" altLang="zh-CN" sz="2400" dirty="0">
                <a:solidFill>
                  <a:srgbClr val="FF0000"/>
                </a:solidFill>
              </a:rPr>
              <a:t>bzip2</a:t>
            </a:r>
            <a:r>
              <a:rPr lang="en-US" altLang="zh-CN" sz="2400" dirty="0"/>
              <a:t> </a:t>
            </a:r>
            <a:r>
              <a:rPr lang="zh-CN" altLang="en-US" sz="2400" dirty="0"/>
              <a:t>来压缩</a:t>
            </a:r>
            <a:r>
              <a:rPr lang="en-US" altLang="zh-CN" sz="2400" dirty="0"/>
              <a:t>/</a:t>
            </a:r>
            <a:r>
              <a:rPr lang="zh-CN" altLang="en-US" sz="2400" dirty="0"/>
              <a:t>解压缩打包文件</a:t>
            </a:r>
            <a:endParaRPr lang="en-US" altLang="zh-CN" sz="2400" dirty="0"/>
          </a:p>
          <a:p>
            <a:pPr lvl="1"/>
            <a:r>
              <a:rPr lang="en-US" altLang="zh-CN" sz="2400" dirty="0">
                <a:solidFill>
                  <a:srgbClr val="FF0000"/>
                </a:solidFill>
              </a:rPr>
              <a:t>-J</a:t>
            </a:r>
            <a:r>
              <a:rPr lang="zh-CN" altLang="en-US" sz="2400" dirty="0"/>
              <a:t>：用 </a:t>
            </a:r>
            <a:r>
              <a:rPr lang="en-US" altLang="zh-CN" sz="2400" dirty="0" err="1">
                <a:solidFill>
                  <a:srgbClr val="FF0000"/>
                </a:solidFill>
              </a:rPr>
              <a:t>xz</a:t>
            </a:r>
            <a:r>
              <a:rPr lang="en-US" altLang="zh-CN" sz="2400" dirty="0"/>
              <a:t> </a:t>
            </a:r>
            <a:r>
              <a:rPr lang="zh-CN" altLang="en-US" sz="2400" dirty="0"/>
              <a:t>来压缩</a:t>
            </a:r>
            <a:r>
              <a:rPr lang="en-US" altLang="zh-CN" sz="2400" dirty="0"/>
              <a:t>/</a:t>
            </a:r>
            <a:r>
              <a:rPr lang="zh-CN" altLang="en-US" sz="2400" dirty="0"/>
              <a:t>解压缩打包文件</a:t>
            </a:r>
            <a:endParaRPr lang="en-US" altLang="zh-CN" sz="2400" dirty="0"/>
          </a:p>
          <a:p>
            <a:endParaRPr lang="en-US" altLang="zh-CN" dirty="0"/>
          </a:p>
        </p:txBody>
      </p:sp>
    </p:spTree>
    <p:extLst>
      <p:ext uri="{BB962C8B-B14F-4D97-AF65-F5344CB8AC3E}">
        <p14:creationId xmlns:p14="http://schemas.microsoft.com/office/powerpoint/2010/main" val="249836481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tar</a:t>
            </a:r>
            <a:r>
              <a:rPr lang="zh-CN" altLang="en-US" dirty="0"/>
              <a:t>命令举例</a:t>
            </a:r>
          </a:p>
        </p:txBody>
      </p:sp>
      <p:sp>
        <p:nvSpPr>
          <p:cNvPr id="3" name="内容占位符 2"/>
          <p:cNvSpPr>
            <a:spLocks noGrp="1"/>
          </p:cNvSpPr>
          <p:nvPr>
            <p:ph idx="1"/>
          </p:nvPr>
        </p:nvSpPr>
        <p:spPr>
          <a:xfrm>
            <a:off x="948747" y="1413949"/>
            <a:ext cx="8229600" cy="4862165"/>
          </a:xfrm>
        </p:spPr>
        <p:txBody>
          <a:bodyPr/>
          <a:lstStyle/>
          <a:p>
            <a:pPr>
              <a:buNone/>
            </a:pPr>
            <a:r>
              <a:rPr lang="en-US" altLang="zh-CN" sz="2400" dirty="0">
                <a:solidFill>
                  <a:srgbClr val="FF0000"/>
                </a:solidFill>
              </a:rPr>
              <a:t>$ tar -</a:t>
            </a:r>
            <a:r>
              <a:rPr lang="en-US" altLang="zh-CN" sz="2400" dirty="0" err="1">
                <a:solidFill>
                  <a:srgbClr val="FF0000"/>
                </a:solidFill>
              </a:rPr>
              <a:t>cvf</a:t>
            </a:r>
            <a:r>
              <a:rPr lang="en-US" altLang="zh-CN" sz="2400" dirty="0">
                <a:solidFill>
                  <a:srgbClr val="FF0000"/>
                </a:solidFill>
              </a:rPr>
              <a:t> myball.tar </a:t>
            </a:r>
            <a:r>
              <a:rPr lang="en-US" altLang="zh-CN" sz="2400" dirty="0" err="1">
                <a:solidFill>
                  <a:srgbClr val="FF0000"/>
                </a:solidFill>
              </a:rPr>
              <a:t>somedirname</a:t>
            </a:r>
            <a:r>
              <a:rPr lang="en-US" altLang="zh-CN" sz="2400" dirty="0">
                <a:solidFill>
                  <a:srgbClr val="FF0000"/>
                </a:solidFill>
              </a:rPr>
              <a:t> </a:t>
            </a:r>
            <a:r>
              <a:rPr lang="zh-CN" altLang="en-US" sz="2400" dirty="0">
                <a:solidFill>
                  <a:srgbClr val="FF0000"/>
                </a:solidFill>
              </a:rPr>
              <a:t>创建打包文件</a:t>
            </a:r>
            <a:endParaRPr lang="en-US" altLang="zh-CN" sz="2400" dirty="0">
              <a:solidFill>
                <a:srgbClr val="FF0000"/>
              </a:solidFill>
            </a:endParaRPr>
          </a:p>
          <a:p>
            <a:pPr>
              <a:buNone/>
            </a:pPr>
            <a:r>
              <a:rPr lang="en-US" altLang="zh-CN" sz="2400" dirty="0"/>
              <a:t>$ tar -</a:t>
            </a:r>
            <a:r>
              <a:rPr lang="en-US" altLang="zh-CN" sz="2400" dirty="0" err="1"/>
              <a:t>tf</a:t>
            </a:r>
            <a:r>
              <a:rPr lang="en-US" altLang="zh-CN" sz="2400" dirty="0"/>
              <a:t> myball.tar </a:t>
            </a:r>
            <a:r>
              <a:rPr lang="zh-CN" altLang="en-US" sz="2400" dirty="0"/>
              <a:t>显示打包文件内容</a:t>
            </a:r>
            <a:endParaRPr lang="en-US" altLang="zh-CN" sz="2400" dirty="0"/>
          </a:p>
          <a:p>
            <a:pPr>
              <a:buNone/>
            </a:pPr>
            <a:r>
              <a:rPr lang="en-US" altLang="zh-CN" sz="2400" dirty="0">
                <a:solidFill>
                  <a:srgbClr val="FF0000"/>
                </a:solidFill>
              </a:rPr>
              <a:t>$ tar -</a:t>
            </a:r>
            <a:r>
              <a:rPr lang="en-US" altLang="zh-CN" sz="2400" dirty="0" err="1">
                <a:solidFill>
                  <a:srgbClr val="FF0000"/>
                </a:solidFill>
              </a:rPr>
              <a:t>xvf</a:t>
            </a:r>
            <a:r>
              <a:rPr lang="en-US" altLang="zh-CN" sz="2400" dirty="0">
                <a:solidFill>
                  <a:srgbClr val="FF0000"/>
                </a:solidFill>
              </a:rPr>
              <a:t> myball.tar </a:t>
            </a:r>
            <a:r>
              <a:rPr lang="zh-CN" altLang="en-US" sz="2400" dirty="0">
                <a:solidFill>
                  <a:srgbClr val="FF0000"/>
                </a:solidFill>
              </a:rPr>
              <a:t>在当前目录下解包</a:t>
            </a:r>
            <a:endParaRPr lang="en-US" altLang="zh-CN" sz="2400" dirty="0">
              <a:solidFill>
                <a:srgbClr val="FF0000"/>
              </a:solidFill>
            </a:endParaRPr>
          </a:p>
          <a:p>
            <a:pPr>
              <a:buNone/>
            </a:pPr>
            <a:r>
              <a:rPr lang="en-US" altLang="zh-CN" sz="2400" dirty="0">
                <a:solidFill>
                  <a:srgbClr val="0000FF"/>
                </a:solidFill>
              </a:rPr>
              <a:t>$ tar -</a:t>
            </a:r>
            <a:r>
              <a:rPr lang="en-US" altLang="zh-CN" sz="2400" dirty="0" err="1">
                <a:solidFill>
                  <a:srgbClr val="0000FF"/>
                </a:solidFill>
              </a:rPr>
              <a:t>zcvf</a:t>
            </a:r>
            <a:r>
              <a:rPr lang="en-US" altLang="zh-CN" sz="2400" dirty="0">
                <a:solidFill>
                  <a:srgbClr val="0000FF"/>
                </a:solidFill>
              </a:rPr>
              <a:t> myball.tar.gz </a:t>
            </a:r>
            <a:r>
              <a:rPr lang="en-US" altLang="zh-CN" sz="2400" dirty="0" err="1">
                <a:solidFill>
                  <a:srgbClr val="0000FF"/>
                </a:solidFill>
              </a:rPr>
              <a:t>somedirname</a:t>
            </a:r>
            <a:r>
              <a:rPr lang="en-US" altLang="zh-CN" sz="2400" dirty="0">
                <a:solidFill>
                  <a:srgbClr val="0000FF"/>
                </a:solidFill>
              </a:rPr>
              <a:t> </a:t>
            </a:r>
            <a:r>
              <a:rPr lang="zh-CN" altLang="en-US" sz="2400" dirty="0">
                <a:solidFill>
                  <a:srgbClr val="0000FF"/>
                </a:solidFill>
              </a:rPr>
              <a:t>配合</a:t>
            </a:r>
            <a:r>
              <a:rPr lang="en-US" altLang="zh-CN" sz="2400" dirty="0" err="1">
                <a:solidFill>
                  <a:srgbClr val="0000FF"/>
                </a:solidFill>
              </a:rPr>
              <a:t>gzip</a:t>
            </a:r>
            <a:endParaRPr lang="en-US" altLang="zh-CN" sz="2400" dirty="0">
              <a:solidFill>
                <a:srgbClr val="0000FF"/>
              </a:solidFill>
            </a:endParaRPr>
          </a:p>
          <a:p>
            <a:pPr>
              <a:buNone/>
            </a:pPr>
            <a:r>
              <a:rPr lang="en-US" altLang="zh-CN" sz="2400" dirty="0"/>
              <a:t>$ tar -</a:t>
            </a:r>
            <a:r>
              <a:rPr lang="en-US" altLang="zh-CN" sz="2400" dirty="0" err="1"/>
              <a:t>ztf</a:t>
            </a:r>
            <a:r>
              <a:rPr lang="en-US" altLang="zh-CN" sz="2400" dirty="0"/>
              <a:t> </a:t>
            </a:r>
            <a:r>
              <a:rPr lang="en-US" altLang="zh-CN" sz="2400" dirty="0" smtClean="0"/>
              <a:t>myball.tar.gz </a:t>
            </a:r>
            <a:r>
              <a:rPr lang="zh-CN" altLang="en-US" sz="2400" dirty="0" smtClean="0"/>
              <a:t>查看压缩包中的内容</a:t>
            </a:r>
            <a:endParaRPr lang="en-US" altLang="zh-CN" sz="2400" dirty="0"/>
          </a:p>
          <a:p>
            <a:pPr>
              <a:buNone/>
            </a:pPr>
            <a:r>
              <a:rPr lang="en-US" altLang="zh-CN" sz="2400" dirty="0">
                <a:solidFill>
                  <a:srgbClr val="0000FF"/>
                </a:solidFill>
              </a:rPr>
              <a:t>$ tar -</a:t>
            </a:r>
            <a:r>
              <a:rPr lang="en-US" altLang="zh-CN" sz="2400" dirty="0" err="1">
                <a:solidFill>
                  <a:srgbClr val="0000FF"/>
                </a:solidFill>
              </a:rPr>
              <a:t>zxvf</a:t>
            </a:r>
            <a:r>
              <a:rPr lang="en-US" altLang="zh-CN" sz="2400" dirty="0">
                <a:solidFill>
                  <a:srgbClr val="0000FF"/>
                </a:solidFill>
              </a:rPr>
              <a:t> </a:t>
            </a:r>
            <a:r>
              <a:rPr lang="en-US" altLang="zh-CN" sz="2400" dirty="0" err="1">
                <a:solidFill>
                  <a:srgbClr val="0000FF"/>
                </a:solidFill>
              </a:rPr>
              <a:t>myball.tar.gz</a:t>
            </a:r>
            <a:r>
              <a:rPr lang="en-US" altLang="zh-CN" sz="2400" dirty="0">
                <a:solidFill>
                  <a:srgbClr val="0000FF"/>
                </a:solidFill>
              </a:rPr>
              <a:t> </a:t>
            </a:r>
          </a:p>
          <a:p>
            <a:pPr>
              <a:buNone/>
            </a:pPr>
            <a:r>
              <a:rPr lang="en-US" altLang="zh-CN" sz="2400" dirty="0">
                <a:solidFill>
                  <a:srgbClr val="FF0000"/>
                </a:solidFill>
              </a:rPr>
              <a:t>$ tar -</a:t>
            </a:r>
            <a:r>
              <a:rPr lang="en-US" altLang="zh-CN" sz="2400" dirty="0" err="1">
                <a:solidFill>
                  <a:srgbClr val="FF0000"/>
                </a:solidFill>
              </a:rPr>
              <a:t>jcvf</a:t>
            </a:r>
            <a:r>
              <a:rPr lang="en-US" altLang="zh-CN" sz="2400" dirty="0">
                <a:solidFill>
                  <a:srgbClr val="FF0000"/>
                </a:solidFill>
              </a:rPr>
              <a:t> myball.tar.bz2 </a:t>
            </a:r>
            <a:r>
              <a:rPr lang="en-US" altLang="zh-CN" sz="2400" dirty="0" err="1">
                <a:solidFill>
                  <a:srgbClr val="FF0000"/>
                </a:solidFill>
              </a:rPr>
              <a:t>somedirname</a:t>
            </a:r>
            <a:r>
              <a:rPr lang="en-US" altLang="zh-CN" sz="2400" dirty="0">
                <a:solidFill>
                  <a:srgbClr val="FF0000"/>
                </a:solidFill>
              </a:rPr>
              <a:t> </a:t>
            </a:r>
            <a:r>
              <a:rPr lang="zh-CN" altLang="en-US" sz="2400" dirty="0">
                <a:solidFill>
                  <a:srgbClr val="FF0000"/>
                </a:solidFill>
              </a:rPr>
              <a:t>配合</a:t>
            </a:r>
            <a:r>
              <a:rPr lang="en-US" altLang="zh-CN" sz="2400" dirty="0">
                <a:solidFill>
                  <a:srgbClr val="FF0000"/>
                </a:solidFill>
              </a:rPr>
              <a:t>bzip2</a:t>
            </a:r>
          </a:p>
          <a:p>
            <a:pPr>
              <a:buNone/>
            </a:pPr>
            <a:r>
              <a:rPr lang="en-US" altLang="zh-CN" sz="2400" dirty="0"/>
              <a:t>$ tar -</a:t>
            </a:r>
            <a:r>
              <a:rPr lang="en-US" altLang="zh-CN" sz="2400" dirty="0" err="1"/>
              <a:t>jtf</a:t>
            </a:r>
            <a:r>
              <a:rPr lang="en-US" altLang="zh-CN" sz="2400" dirty="0"/>
              <a:t> myball.tar.bz2</a:t>
            </a:r>
          </a:p>
          <a:p>
            <a:pPr>
              <a:buNone/>
            </a:pPr>
            <a:r>
              <a:rPr lang="en-US" altLang="zh-CN" sz="2400" dirty="0">
                <a:solidFill>
                  <a:srgbClr val="FF0000"/>
                </a:solidFill>
              </a:rPr>
              <a:t>$ tar -</a:t>
            </a:r>
            <a:r>
              <a:rPr lang="en-US" altLang="zh-CN" sz="2400" dirty="0" err="1">
                <a:solidFill>
                  <a:srgbClr val="FF0000"/>
                </a:solidFill>
              </a:rPr>
              <a:t>jxvf</a:t>
            </a:r>
            <a:r>
              <a:rPr lang="en-US" altLang="zh-CN" sz="2400" dirty="0">
                <a:solidFill>
                  <a:srgbClr val="FF0000"/>
                </a:solidFill>
              </a:rPr>
              <a:t> myball.tar.bz2</a:t>
            </a:r>
            <a:endParaRPr lang="zh-CN" altLang="en-US" sz="2400" dirty="0">
              <a:solidFill>
                <a:srgbClr val="FF0000"/>
              </a:solidFill>
            </a:endParaRPr>
          </a:p>
          <a:p>
            <a:pPr>
              <a:buNone/>
            </a:pPr>
            <a:endParaRPr lang="zh-CN" altLang="en-US" dirty="0"/>
          </a:p>
        </p:txBody>
      </p:sp>
      <p:sp>
        <p:nvSpPr>
          <p:cNvPr id="7" name="Rectangle 11"/>
          <p:cNvSpPr>
            <a:spLocks noChangeArrowheads="1"/>
          </p:cNvSpPr>
          <p:nvPr/>
        </p:nvSpPr>
        <p:spPr bwMode="auto">
          <a:xfrm>
            <a:off x="913453" y="5732691"/>
            <a:ext cx="7416824" cy="707886"/>
          </a:xfrm>
          <a:prstGeom prst="rect">
            <a:avLst/>
          </a:prstGeom>
          <a:solidFill>
            <a:schemeClr val="bg1"/>
          </a:solidFill>
          <a:ln w="38100">
            <a:solidFill>
              <a:schemeClr val="hlink"/>
            </a:solidFill>
            <a:miter lim="800000"/>
            <a:headEnd/>
            <a:tailEnd/>
          </a:ln>
          <a:effectLst/>
        </p:spPr>
        <p:txBody>
          <a:bodyPr wrap="square">
            <a:spAutoFit/>
          </a:bodyPr>
          <a:lstStyle/>
          <a:p>
            <a:r>
              <a:rPr lang="zh-CN" altLang="en-US" sz="2000" dirty="0">
                <a:solidFill>
                  <a:srgbClr val="3333CC"/>
                </a:solidFill>
                <a:ea typeface="黑体" pitchFamily="49" charset="-122"/>
              </a:rPr>
              <a:t>注意：</a:t>
            </a:r>
            <a:r>
              <a:rPr lang="en-US" altLang="zh-CN" sz="2000" dirty="0">
                <a:solidFill>
                  <a:srgbClr val="C00000"/>
                </a:solidFill>
                <a:ea typeface="黑体" pitchFamily="49" charset="-122"/>
              </a:rPr>
              <a:t> </a:t>
            </a:r>
            <a:r>
              <a:rPr lang="zh-CN" altLang="en-US" sz="2000" dirty="0">
                <a:solidFill>
                  <a:srgbClr val="C00000"/>
                </a:solidFill>
                <a:ea typeface="黑体" pitchFamily="49" charset="-122"/>
              </a:rPr>
              <a:t>“</a:t>
            </a:r>
            <a:r>
              <a:rPr lang="en-US" altLang="zh-CN" sz="2000" dirty="0">
                <a:solidFill>
                  <a:srgbClr val="C00000"/>
                </a:solidFill>
                <a:ea typeface="黑体" pitchFamily="49" charset="-122"/>
              </a:rPr>
              <a:t>-f </a:t>
            </a:r>
            <a:r>
              <a:rPr lang="zh-CN" altLang="en-US" sz="2000" dirty="0">
                <a:solidFill>
                  <a:srgbClr val="C00000"/>
                </a:solidFill>
                <a:ea typeface="黑体" pitchFamily="49" charset="-122"/>
              </a:rPr>
              <a:t>文件名</a:t>
            </a:r>
            <a:r>
              <a:rPr lang="en-US" altLang="zh-CN" sz="2000" dirty="0">
                <a:solidFill>
                  <a:srgbClr val="C00000"/>
                </a:solidFill>
                <a:ea typeface="黑体" pitchFamily="49" charset="-122"/>
              </a:rPr>
              <a:t>|</a:t>
            </a:r>
            <a:r>
              <a:rPr lang="zh-CN" altLang="en-US" sz="2000" dirty="0">
                <a:solidFill>
                  <a:srgbClr val="C00000"/>
                </a:solidFill>
                <a:ea typeface="黑体" pitchFamily="49" charset="-122"/>
              </a:rPr>
              <a:t>设备名”</a:t>
            </a:r>
            <a:r>
              <a:rPr lang="zh-CN" altLang="en-US" sz="2000" dirty="0">
                <a:solidFill>
                  <a:srgbClr val="3333CC"/>
                </a:solidFill>
                <a:ea typeface="黑体" pitchFamily="49" charset="-122"/>
              </a:rPr>
              <a:t>是一个整体，</a:t>
            </a:r>
            <a:r>
              <a:rPr lang="en-US" altLang="zh-CN" sz="2000" dirty="0">
                <a:solidFill>
                  <a:srgbClr val="C00000"/>
                </a:solidFill>
                <a:ea typeface="黑体" pitchFamily="49" charset="-122"/>
              </a:rPr>
              <a:t>  </a:t>
            </a:r>
            <a:r>
              <a:rPr lang="zh-CN" altLang="en-US" sz="2000" dirty="0">
                <a:solidFill>
                  <a:srgbClr val="3333CC"/>
                </a:solidFill>
                <a:ea typeface="黑体" pitchFamily="49" charset="-122"/>
              </a:rPr>
              <a:t>所以</a:t>
            </a:r>
            <a:r>
              <a:rPr lang="zh-CN" altLang="en-US" sz="2000" dirty="0">
                <a:solidFill>
                  <a:srgbClr val="C00000"/>
                </a:solidFill>
                <a:ea typeface="黑体" pitchFamily="49" charset="-122"/>
              </a:rPr>
              <a:t> </a:t>
            </a:r>
            <a:r>
              <a:rPr lang="en-US" altLang="zh-CN" sz="2000" dirty="0">
                <a:solidFill>
                  <a:schemeClr val="accent6">
                    <a:lumMod val="75000"/>
                  </a:schemeClr>
                </a:solidFill>
                <a:ea typeface="黑体" pitchFamily="49" charset="-122"/>
              </a:rPr>
              <a:t>-</a:t>
            </a:r>
            <a:r>
              <a:rPr lang="en-US" altLang="zh-CN" sz="2000" dirty="0" err="1">
                <a:solidFill>
                  <a:schemeClr val="accent6">
                    <a:lumMod val="75000"/>
                  </a:schemeClr>
                </a:solidFill>
                <a:ea typeface="黑体" pitchFamily="49" charset="-122"/>
              </a:rPr>
              <a:t>cvf</a:t>
            </a:r>
            <a:r>
              <a:rPr lang="en-US" altLang="zh-CN" sz="2000" dirty="0">
                <a:solidFill>
                  <a:schemeClr val="accent6">
                    <a:lumMod val="75000"/>
                  </a:schemeClr>
                </a:solidFill>
                <a:ea typeface="黑体" pitchFamily="49" charset="-122"/>
              </a:rPr>
              <a:t> myball.tar  </a:t>
            </a:r>
            <a:r>
              <a:rPr lang="zh-CN" altLang="en-US" sz="2000" dirty="0">
                <a:solidFill>
                  <a:srgbClr val="C00000"/>
                </a:solidFill>
                <a:ea typeface="黑体" pitchFamily="49" charset="-122"/>
              </a:rPr>
              <a:t>不能写成</a:t>
            </a:r>
            <a:r>
              <a:rPr lang="zh-CN" altLang="en-US" sz="2000" dirty="0">
                <a:solidFill>
                  <a:srgbClr val="3333CC"/>
                </a:solidFill>
                <a:ea typeface="黑体" pitchFamily="49" charset="-122"/>
              </a:rPr>
              <a:t>：</a:t>
            </a:r>
            <a:r>
              <a:rPr lang="en-US" altLang="zh-CN" sz="2000" dirty="0">
                <a:solidFill>
                  <a:schemeClr val="accent6">
                    <a:lumMod val="75000"/>
                  </a:schemeClr>
                </a:solidFill>
                <a:ea typeface="黑体" pitchFamily="49" charset="-122"/>
              </a:rPr>
              <a:t>-</a:t>
            </a:r>
            <a:r>
              <a:rPr lang="en-US" altLang="zh-CN" sz="2000" dirty="0" err="1">
                <a:solidFill>
                  <a:schemeClr val="accent6">
                    <a:lumMod val="75000"/>
                  </a:schemeClr>
                </a:solidFill>
                <a:ea typeface="黑体" pitchFamily="49" charset="-122"/>
              </a:rPr>
              <a:t>cfv</a:t>
            </a:r>
            <a:r>
              <a:rPr lang="en-US" altLang="zh-CN" sz="2000" dirty="0">
                <a:solidFill>
                  <a:schemeClr val="accent6">
                    <a:lumMod val="75000"/>
                  </a:schemeClr>
                </a:solidFill>
                <a:ea typeface="黑体" pitchFamily="49" charset="-122"/>
              </a:rPr>
              <a:t> myball.tar </a:t>
            </a:r>
            <a:r>
              <a:rPr lang="zh-CN" altLang="en-US" sz="2000" dirty="0">
                <a:solidFill>
                  <a:srgbClr val="3333CC"/>
                </a:solidFill>
                <a:ea typeface="黑体" pitchFamily="49" charset="-122"/>
              </a:rPr>
              <a:t>或</a:t>
            </a:r>
            <a:r>
              <a:rPr lang="zh-CN" altLang="en-US" sz="2000" dirty="0">
                <a:solidFill>
                  <a:srgbClr val="C00000"/>
                </a:solidFill>
                <a:ea typeface="黑体" pitchFamily="49" charset="-122"/>
              </a:rPr>
              <a:t> </a:t>
            </a:r>
            <a:r>
              <a:rPr lang="en-US" altLang="zh-CN" sz="2000" dirty="0">
                <a:solidFill>
                  <a:schemeClr val="accent6">
                    <a:lumMod val="75000"/>
                  </a:schemeClr>
                </a:solidFill>
                <a:ea typeface="黑体" pitchFamily="49" charset="-122"/>
              </a:rPr>
              <a:t>-</a:t>
            </a:r>
            <a:r>
              <a:rPr lang="en-US" altLang="zh-CN" sz="2000" dirty="0" err="1">
                <a:solidFill>
                  <a:schemeClr val="accent6">
                    <a:lumMod val="75000"/>
                  </a:schemeClr>
                </a:solidFill>
                <a:ea typeface="黑体" pitchFamily="49" charset="-122"/>
              </a:rPr>
              <a:t>fcv</a:t>
            </a:r>
            <a:r>
              <a:rPr lang="en-US" altLang="zh-CN" sz="2000" dirty="0">
                <a:solidFill>
                  <a:schemeClr val="accent6">
                    <a:lumMod val="75000"/>
                  </a:schemeClr>
                </a:solidFill>
                <a:ea typeface="黑体" pitchFamily="49" charset="-122"/>
              </a:rPr>
              <a:t> myball.tar </a:t>
            </a:r>
            <a:endParaRPr lang="zh-CN" altLang="en-US" sz="2000" dirty="0">
              <a:solidFill>
                <a:schemeClr val="accent6">
                  <a:lumMod val="75000"/>
                </a:schemeClr>
              </a:solidFill>
              <a:ea typeface="黑体" pitchFamily="49" charset="-122"/>
            </a:endParaRPr>
          </a:p>
        </p:txBody>
      </p:sp>
    </p:spTree>
    <p:extLst>
      <p:ext uri="{BB962C8B-B14F-4D97-AF65-F5344CB8AC3E}">
        <p14:creationId xmlns:p14="http://schemas.microsoft.com/office/powerpoint/2010/main" val="162707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4">
            <a:extLst>
              <a:ext uri="{FF2B5EF4-FFF2-40B4-BE49-F238E27FC236}">
                <a16:creationId xmlns:a16="http://schemas.microsoft.com/office/drawing/2014/main" id="{9E11AE45-A5F9-4C10-9540-93DEC3D19C3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21940" r="13412"/>
          <a:stretch/>
        </p:blipFill>
        <p:spPr bwMode="auto">
          <a:xfrm>
            <a:off x="117777" y="10274"/>
            <a:ext cx="7484202" cy="4293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图片 7">
            <a:extLst>
              <a:ext uri="{FF2B5EF4-FFF2-40B4-BE49-F238E27FC236}">
                <a16:creationId xmlns:a16="http://schemas.microsoft.com/office/drawing/2014/main" id="{A1920508-E36F-46E9-8623-8F7AC920D44C}"/>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1015" r="13123" b="6292"/>
          <a:stretch/>
        </p:blipFill>
        <p:spPr>
          <a:xfrm>
            <a:off x="107505" y="3634660"/>
            <a:ext cx="6932403" cy="3191331"/>
          </a:xfrm>
          <a:prstGeom prst="rect">
            <a:avLst/>
          </a:prstGeom>
        </p:spPr>
      </p:pic>
      <p:cxnSp>
        <p:nvCxnSpPr>
          <p:cNvPr id="9" name="直接连接符 8">
            <a:extLst>
              <a:ext uri="{FF2B5EF4-FFF2-40B4-BE49-F238E27FC236}">
                <a16:creationId xmlns:a16="http://schemas.microsoft.com/office/drawing/2014/main" id="{9340002E-43AD-466E-BB45-D5B5B7080F11}"/>
              </a:ext>
            </a:extLst>
          </p:cNvPr>
          <p:cNvCxnSpPr>
            <a:cxnSpLocks/>
          </p:cNvCxnSpPr>
          <p:nvPr/>
        </p:nvCxnSpPr>
        <p:spPr bwMode="auto">
          <a:xfrm>
            <a:off x="2116114" y="255570"/>
            <a:ext cx="2527894"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箭头连接符 9">
            <a:extLst>
              <a:ext uri="{FF2B5EF4-FFF2-40B4-BE49-F238E27FC236}">
                <a16:creationId xmlns:a16="http://schemas.microsoft.com/office/drawing/2014/main" id="{72BB01A3-2A4A-4073-8879-1BDCEA2584E4}"/>
              </a:ext>
            </a:extLst>
          </p:cNvPr>
          <p:cNvCxnSpPr>
            <a:cxnSpLocks/>
          </p:cNvCxnSpPr>
          <p:nvPr/>
        </p:nvCxnSpPr>
        <p:spPr bwMode="auto">
          <a:xfrm flipH="1" flipV="1">
            <a:off x="4211961" y="312040"/>
            <a:ext cx="980326" cy="188827"/>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文本框 10">
            <a:extLst>
              <a:ext uri="{FF2B5EF4-FFF2-40B4-BE49-F238E27FC236}">
                <a16:creationId xmlns:a16="http://schemas.microsoft.com/office/drawing/2014/main" id="{4F5F991A-7D66-4D48-AEFD-DDF152D0647C}"/>
              </a:ext>
            </a:extLst>
          </p:cNvPr>
          <p:cNvSpPr txBox="1"/>
          <p:nvPr/>
        </p:nvSpPr>
        <p:spPr>
          <a:xfrm>
            <a:off x="5192287" y="56974"/>
            <a:ext cx="2753949" cy="707886"/>
          </a:xfrm>
          <a:prstGeom prst="rect">
            <a:avLst/>
          </a:prstGeom>
          <a:noFill/>
        </p:spPr>
        <p:txBody>
          <a:bodyPr wrap="square" rtlCol="0">
            <a:spAutoFit/>
          </a:bodyPr>
          <a:lstStyle/>
          <a:p>
            <a:r>
              <a:rPr lang="zh-CN" altLang="en-US" sz="2000" dirty="0">
                <a:solidFill>
                  <a:srgbClr val="FF0000"/>
                </a:solidFill>
              </a:rPr>
              <a:t>创建打包文件同时显示</a:t>
            </a:r>
            <a:r>
              <a:rPr lang="en-US" altLang="zh-CN" sz="2000" dirty="0">
                <a:solidFill>
                  <a:srgbClr val="FF0000"/>
                </a:solidFill>
              </a:rPr>
              <a:t>tar</a:t>
            </a:r>
            <a:r>
              <a:rPr lang="zh-CN" altLang="en-US" sz="2000" dirty="0">
                <a:solidFill>
                  <a:srgbClr val="FF0000"/>
                </a:solidFill>
              </a:rPr>
              <a:t>处理的文件信息</a:t>
            </a:r>
          </a:p>
        </p:txBody>
      </p:sp>
      <p:cxnSp>
        <p:nvCxnSpPr>
          <p:cNvPr id="15" name="直接连接符 14">
            <a:extLst>
              <a:ext uri="{FF2B5EF4-FFF2-40B4-BE49-F238E27FC236}">
                <a16:creationId xmlns:a16="http://schemas.microsoft.com/office/drawing/2014/main" id="{8E70CC10-1F61-461E-97EB-6FBF8570032C}"/>
              </a:ext>
            </a:extLst>
          </p:cNvPr>
          <p:cNvCxnSpPr>
            <a:cxnSpLocks/>
          </p:cNvCxnSpPr>
          <p:nvPr/>
        </p:nvCxnSpPr>
        <p:spPr bwMode="auto">
          <a:xfrm>
            <a:off x="2115910" y="864579"/>
            <a:ext cx="2960146"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5">
            <a:extLst>
              <a:ext uri="{FF2B5EF4-FFF2-40B4-BE49-F238E27FC236}">
                <a16:creationId xmlns:a16="http://schemas.microsoft.com/office/drawing/2014/main" id="{6EE3F698-C12B-45F1-A754-BD828D5E5159}"/>
              </a:ext>
            </a:extLst>
          </p:cNvPr>
          <p:cNvCxnSpPr>
            <a:cxnSpLocks/>
          </p:cNvCxnSpPr>
          <p:nvPr/>
        </p:nvCxnSpPr>
        <p:spPr bwMode="auto">
          <a:xfrm flipH="1" flipV="1">
            <a:off x="4067944" y="879252"/>
            <a:ext cx="1124140" cy="230626"/>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a:extLst>
              <a:ext uri="{FF2B5EF4-FFF2-40B4-BE49-F238E27FC236}">
                <a16:creationId xmlns:a16="http://schemas.microsoft.com/office/drawing/2014/main" id="{2D5D7554-32EB-4D75-9917-B7917696CAFD}"/>
              </a:ext>
            </a:extLst>
          </p:cNvPr>
          <p:cNvSpPr txBox="1"/>
          <p:nvPr/>
        </p:nvSpPr>
        <p:spPr>
          <a:xfrm>
            <a:off x="5192287" y="883287"/>
            <a:ext cx="2980113" cy="707886"/>
          </a:xfrm>
          <a:prstGeom prst="rect">
            <a:avLst/>
          </a:prstGeom>
          <a:noFill/>
        </p:spPr>
        <p:txBody>
          <a:bodyPr wrap="square" rtlCol="0">
            <a:spAutoFit/>
          </a:bodyPr>
          <a:lstStyle/>
          <a:p>
            <a:r>
              <a:rPr lang="zh-CN" altLang="en-US" sz="2000" dirty="0">
                <a:solidFill>
                  <a:srgbClr val="FF0000"/>
                </a:solidFill>
              </a:rPr>
              <a:t>创建打包压缩文件同时显示所处理的文件信息</a:t>
            </a:r>
          </a:p>
        </p:txBody>
      </p:sp>
      <p:cxnSp>
        <p:nvCxnSpPr>
          <p:cNvPr id="21" name="直接连接符 20">
            <a:extLst>
              <a:ext uri="{FF2B5EF4-FFF2-40B4-BE49-F238E27FC236}">
                <a16:creationId xmlns:a16="http://schemas.microsoft.com/office/drawing/2014/main" id="{F9D5FFF5-23EF-423F-BF95-75B9FA2966B4}"/>
              </a:ext>
            </a:extLst>
          </p:cNvPr>
          <p:cNvCxnSpPr>
            <a:cxnSpLocks/>
          </p:cNvCxnSpPr>
          <p:nvPr/>
        </p:nvCxnSpPr>
        <p:spPr bwMode="auto">
          <a:xfrm>
            <a:off x="1999679" y="3930718"/>
            <a:ext cx="1564209"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a:extLst>
              <a:ext uri="{FF2B5EF4-FFF2-40B4-BE49-F238E27FC236}">
                <a16:creationId xmlns:a16="http://schemas.microsoft.com/office/drawing/2014/main" id="{A4E8813B-C317-44A6-919B-0DBB28D0E0F8}"/>
              </a:ext>
            </a:extLst>
          </p:cNvPr>
          <p:cNvCxnSpPr>
            <a:cxnSpLocks/>
          </p:cNvCxnSpPr>
          <p:nvPr/>
        </p:nvCxnSpPr>
        <p:spPr bwMode="auto">
          <a:xfrm flipH="1" flipV="1">
            <a:off x="3497726" y="3834113"/>
            <a:ext cx="1124140" cy="230626"/>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a:extLst>
              <a:ext uri="{FF2B5EF4-FFF2-40B4-BE49-F238E27FC236}">
                <a16:creationId xmlns:a16="http://schemas.microsoft.com/office/drawing/2014/main" id="{D3355180-2727-41E5-90E1-98C478B91448}"/>
              </a:ext>
            </a:extLst>
          </p:cNvPr>
          <p:cNvSpPr txBox="1"/>
          <p:nvPr/>
        </p:nvSpPr>
        <p:spPr>
          <a:xfrm>
            <a:off x="4621866" y="3785230"/>
            <a:ext cx="2980113" cy="400110"/>
          </a:xfrm>
          <a:prstGeom prst="rect">
            <a:avLst/>
          </a:prstGeom>
          <a:noFill/>
        </p:spPr>
        <p:txBody>
          <a:bodyPr wrap="square" rtlCol="0">
            <a:spAutoFit/>
          </a:bodyPr>
          <a:lstStyle/>
          <a:p>
            <a:r>
              <a:rPr lang="zh-CN" altLang="en-US" sz="2000" dirty="0">
                <a:solidFill>
                  <a:srgbClr val="FF0000"/>
                </a:solidFill>
              </a:rPr>
              <a:t>列出打包文件的内容</a:t>
            </a:r>
          </a:p>
        </p:txBody>
      </p:sp>
      <p:cxnSp>
        <p:nvCxnSpPr>
          <p:cNvPr id="25" name="直接连接符 24">
            <a:extLst>
              <a:ext uri="{FF2B5EF4-FFF2-40B4-BE49-F238E27FC236}">
                <a16:creationId xmlns:a16="http://schemas.microsoft.com/office/drawing/2014/main" id="{B1255853-D4CF-449B-BFDD-18C3C84B9F03}"/>
              </a:ext>
            </a:extLst>
          </p:cNvPr>
          <p:cNvCxnSpPr>
            <a:cxnSpLocks/>
          </p:cNvCxnSpPr>
          <p:nvPr/>
        </p:nvCxnSpPr>
        <p:spPr bwMode="auto">
          <a:xfrm>
            <a:off x="1999679" y="6074432"/>
            <a:ext cx="1952034" cy="14673"/>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5">
            <a:extLst>
              <a:ext uri="{FF2B5EF4-FFF2-40B4-BE49-F238E27FC236}">
                <a16:creationId xmlns:a16="http://schemas.microsoft.com/office/drawing/2014/main" id="{7EAFF02F-2E6C-4045-945A-7B46A2A9A374}"/>
              </a:ext>
            </a:extLst>
          </p:cNvPr>
          <p:cNvCxnSpPr>
            <a:cxnSpLocks/>
          </p:cNvCxnSpPr>
          <p:nvPr/>
        </p:nvCxnSpPr>
        <p:spPr bwMode="auto">
          <a:xfrm flipH="1" flipV="1">
            <a:off x="3595983" y="6113514"/>
            <a:ext cx="471961" cy="265883"/>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a:extLst>
              <a:ext uri="{FF2B5EF4-FFF2-40B4-BE49-F238E27FC236}">
                <a16:creationId xmlns:a16="http://schemas.microsoft.com/office/drawing/2014/main" id="{2E7456E3-3B80-4258-A8C3-BFC107F7BEE7}"/>
              </a:ext>
            </a:extLst>
          </p:cNvPr>
          <p:cNvSpPr txBox="1"/>
          <p:nvPr/>
        </p:nvSpPr>
        <p:spPr>
          <a:xfrm>
            <a:off x="4059796" y="6081768"/>
            <a:ext cx="2980113" cy="707886"/>
          </a:xfrm>
          <a:prstGeom prst="rect">
            <a:avLst/>
          </a:prstGeom>
          <a:noFill/>
        </p:spPr>
        <p:txBody>
          <a:bodyPr wrap="square" rtlCol="0">
            <a:spAutoFit/>
          </a:bodyPr>
          <a:lstStyle/>
          <a:p>
            <a:r>
              <a:rPr lang="zh-CN" altLang="en-US" sz="2000" dirty="0">
                <a:solidFill>
                  <a:srgbClr val="FF0000"/>
                </a:solidFill>
              </a:rPr>
              <a:t>从打包压缩文件中释放所处理的文件</a:t>
            </a:r>
          </a:p>
        </p:txBody>
      </p:sp>
    </p:spTree>
    <p:extLst>
      <p:ext uri="{BB962C8B-B14F-4D97-AF65-F5344CB8AC3E}">
        <p14:creationId xmlns:p14="http://schemas.microsoft.com/office/powerpoint/2010/main" val="27816670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信息显示命令</a:t>
            </a:r>
            <a:endParaRPr lang="zh-CN" altLang="en-US" dirty="0"/>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7636606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常用的系统信息显示命令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440111119"/>
              </p:ext>
            </p:extLst>
          </p:nvPr>
        </p:nvGraphicFramePr>
        <p:xfrm>
          <a:off x="511869" y="1628800"/>
          <a:ext cx="8435281" cy="4754880"/>
        </p:xfrm>
        <a:graphic>
          <a:graphicData uri="http://schemas.openxmlformats.org/drawingml/2006/table">
            <a:tbl>
              <a:tblPr>
                <a:tableStyleId>{35758FB7-9AC5-4552-8A53-C91805E547FA}</a:tableStyleId>
              </a:tblPr>
              <a:tblGrid>
                <a:gridCol w="3168352">
                  <a:extLst>
                    <a:ext uri="{9D8B030D-6E8A-4147-A177-3AD203B41FA5}">
                      <a16:colId xmlns:a16="http://schemas.microsoft.com/office/drawing/2014/main" val="20000"/>
                    </a:ext>
                  </a:extLst>
                </a:gridCol>
                <a:gridCol w="5266929">
                  <a:extLst>
                    <a:ext uri="{9D8B030D-6E8A-4147-A177-3AD203B41FA5}">
                      <a16:colId xmlns:a16="http://schemas.microsoft.com/office/drawing/2014/main" val="20001"/>
                    </a:ext>
                  </a:extLst>
                </a:gridCol>
              </a:tblGrid>
              <a:tr h="350804">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u="none" strike="noStrike" cap="none" normalizeH="0" baseline="0" dirty="0">
                          <a:ln>
                            <a:noFill/>
                          </a:ln>
                          <a:effectLst/>
                        </a:rPr>
                        <a:t>命令 </a:t>
                      </a:r>
                      <a:endParaRPr kumimoji="0" lang="zh-CN" altLang="en-US" sz="2000" b="0" i="0" u="none" strike="noStrike" cap="none" normalizeH="0" baseline="0" dirty="0">
                        <a:ln>
                          <a:noFill/>
                        </a:ln>
                        <a:solidFill>
                          <a:schemeClr val="tx1"/>
                        </a:solidFill>
                        <a:effectLst/>
                        <a:latin typeface="Arial" charset="0"/>
                        <a:ea typeface="宋体" charset="-122"/>
                      </a:endParaRPr>
                    </a:p>
                  </a:txBody>
                  <a:tcPr horzOverflow="overflow"/>
                </a:tc>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u="none" strike="noStrike" cap="none" normalizeH="0" baseline="0" dirty="0">
                          <a:ln>
                            <a:noFill/>
                          </a:ln>
                          <a:effectLst/>
                        </a:rPr>
                        <a:t>功能</a:t>
                      </a:r>
                      <a:endParaRPr kumimoji="0" lang="zh-CN" altLang="en-US" sz="20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0"/>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rgbClr val="FF0000"/>
                          </a:solidFill>
                          <a:effectLst/>
                          <a:latin typeface="Arial" charset="0"/>
                          <a:ea typeface="宋体" charset="-122"/>
                        </a:rPr>
                        <a:t>hostname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rgbClr val="FF0000"/>
                          </a:solidFill>
                          <a:effectLst/>
                          <a:latin typeface="Arial" charset="0"/>
                          <a:ea typeface="宋体" charset="-122"/>
                        </a:rPr>
                        <a:t>显示主机名称</a:t>
                      </a:r>
                    </a:p>
                  </a:txBody>
                  <a:tcPr horzOverflow="overflow"/>
                </a:tc>
                <a:extLst>
                  <a:ext uri="{0D108BD9-81ED-4DB2-BD59-A6C34878D82A}">
                    <a16:rowId xmlns:a16="http://schemas.microsoft.com/office/drawing/2014/main" val="10001"/>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err="1">
                          <a:ln>
                            <a:noFill/>
                          </a:ln>
                          <a:solidFill>
                            <a:srgbClr val="FF0000"/>
                          </a:solidFill>
                          <a:effectLst/>
                          <a:latin typeface="Arial" charset="0"/>
                          <a:ea typeface="宋体" charset="-122"/>
                        </a:rPr>
                        <a:t>uname</a:t>
                      </a:r>
                      <a:endParaRPr kumimoji="0" lang="en-US" altLang="zh-CN" sz="20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显示操作系统信息</a:t>
                      </a:r>
                    </a:p>
                  </a:txBody>
                  <a:tcPr horzOverflow="overflow"/>
                </a:tc>
                <a:extLst>
                  <a:ext uri="{0D108BD9-81ED-4DB2-BD59-A6C34878D82A}">
                    <a16:rowId xmlns:a16="http://schemas.microsoft.com/office/drawing/2014/main" val="10002"/>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dmesg</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显示系统启动信息</a:t>
                      </a:r>
                    </a:p>
                  </a:txBody>
                  <a:tcPr horzOverflow="overflow"/>
                </a:tc>
                <a:extLst>
                  <a:ext uri="{0D108BD9-81ED-4DB2-BD59-A6C34878D82A}">
                    <a16:rowId xmlns:a16="http://schemas.microsoft.com/office/drawing/2014/main" val="10003"/>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lsmod</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Arial" charset="0"/>
                          <a:ea typeface="宋体" charset="-122"/>
                        </a:rPr>
                        <a:t>显示系统加载的内核模块</a:t>
                      </a:r>
                    </a:p>
                  </a:txBody>
                  <a:tcPr horzOverflow="overflow"/>
                </a:tc>
                <a:extLst>
                  <a:ext uri="{0D108BD9-81ED-4DB2-BD59-A6C34878D82A}">
                    <a16:rowId xmlns:a16="http://schemas.microsoft.com/office/drawing/2014/main" val="10004"/>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rgbClr val="FF0000"/>
                          </a:solidFill>
                          <a:effectLst/>
                          <a:latin typeface="Arial" charset="0"/>
                          <a:ea typeface="宋体" charset="-122"/>
                        </a:rPr>
                        <a:t>date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显示系统时间（</a:t>
                      </a:r>
                      <a:r>
                        <a:rPr kumimoji="0" lang="en-US" altLang="zh-CN" sz="2000" b="0" i="0" u="none" strike="noStrike" cap="none" normalizeH="0" baseline="0" dirty="0">
                          <a:ln>
                            <a:noFill/>
                          </a:ln>
                          <a:solidFill>
                            <a:srgbClr val="FF0000"/>
                          </a:solidFill>
                          <a:effectLst/>
                          <a:latin typeface="Arial" charset="0"/>
                          <a:ea typeface="宋体" charset="-122"/>
                        </a:rPr>
                        <a:t>cal </a:t>
                      </a:r>
                      <a:r>
                        <a:rPr kumimoji="0" lang="zh-CN" altLang="en-US" sz="2000" b="0" i="0" u="none" strike="noStrike" cap="none" normalizeH="0" baseline="0" dirty="0">
                          <a:ln>
                            <a:noFill/>
                          </a:ln>
                          <a:solidFill>
                            <a:srgbClr val="FF0000"/>
                          </a:solidFill>
                          <a:effectLst/>
                          <a:latin typeface="Arial" charset="0"/>
                          <a:ea typeface="宋体" charset="-122"/>
                        </a:rPr>
                        <a:t>可以显示系统时间的日历）</a:t>
                      </a:r>
                    </a:p>
                  </a:txBody>
                  <a:tcPr horzOverflow="overflow"/>
                </a:tc>
                <a:extLst>
                  <a:ext uri="{0D108BD9-81ED-4DB2-BD59-A6C34878D82A}">
                    <a16:rowId xmlns:a16="http://schemas.microsoft.com/office/drawing/2014/main" val="10005"/>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env</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显示系统环境变量</a:t>
                      </a:r>
                    </a:p>
                  </a:txBody>
                  <a:tcPr horzOverflow="overflow"/>
                </a:tc>
                <a:extLst>
                  <a:ext uri="{0D108BD9-81ED-4DB2-BD59-A6C34878D82A}">
                    <a16:rowId xmlns:a16="http://schemas.microsoft.com/office/drawing/2014/main" val="10006"/>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rgbClr val="FF0000"/>
                          </a:solidFill>
                          <a:effectLst/>
                          <a:latin typeface="Arial" charset="0"/>
                          <a:ea typeface="宋体" charset="-122"/>
                        </a:rPr>
                        <a:t>locale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显示当前语言环境（</a:t>
                      </a:r>
                      <a:r>
                        <a:rPr kumimoji="0" lang="en-US" altLang="zh-CN" sz="2000" b="0" i="0" u="none" strike="noStrike" cap="none" normalizeH="0" baseline="0" dirty="0">
                          <a:ln>
                            <a:noFill/>
                          </a:ln>
                          <a:solidFill>
                            <a:srgbClr val="FF0000"/>
                          </a:solidFill>
                          <a:effectLst/>
                          <a:latin typeface="Arial" charset="0"/>
                          <a:ea typeface="宋体" charset="-122"/>
                        </a:rPr>
                        <a:t>cat /etc/</a:t>
                      </a:r>
                      <a:r>
                        <a:rPr kumimoji="0" lang="en-US" altLang="zh-CN" sz="2000" b="0" i="0" u="none" strike="noStrike" cap="none" normalizeH="0" baseline="0" dirty="0" err="1">
                          <a:ln>
                            <a:noFill/>
                          </a:ln>
                          <a:solidFill>
                            <a:srgbClr val="FF0000"/>
                          </a:solidFill>
                          <a:effectLst/>
                          <a:latin typeface="Arial" charset="0"/>
                          <a:ea typeface="宋体" charset="-122"/>
                        </a:rPr>
                        <a:t>sysconfig</a:t>
                      </a:r>
                      <a:r>
                        <a:rPr kumimoji="0" lang="en-US" altLang="zh-CN" sz="2000" b="0" i="0" u="none" strike="noStrike" cap="none" normalizeH="0" baseline="0" dirty="0">
                          <a:ln>
                            <a:noFill/>
                          </a:ln>
                          <a:solidFill>
                            <a:srgbClr val="FF0000"/>
                          </a:solidFill>
                          <a:effectLst/>
                          <a:latin typeface="Arial" charset="0"/>
                          <a:ea typeface="宋体" charset="-122"/>
                        </a:rPr>
                        <a:t>/i18n</a:t>
                      </a:r>
                      <a:r>
                        <a:rPr kumimoji="0" lang="zh-CN" altLang="en-US" sz="2000" b="0" i="0" u="none" strike="noStrike" cap="none" normalizeH="0" baseline="0" dirty="0">
                          <a:ln>
                            <a:noFill/>
                          </a:ln>
                          <a:solidFill>
                            <a:srgbClr val="FF0000"/>
                          </a:solidFill>
                          <a:effectLst/>
                          <a:latin typeface="Arial" charset="0"/>
                          <a:ea typeface="宋体" charset="-122"/>
                        </a:rPr>
                        <a:t>）</a:t>
                      </a:r>
                    </a:p>
                  </a:txBody>
                  <a:tcPr horzOverflow="overflow"/>
                </a:tc>
                <a:extLst>
                  <a:ext uri="{0D108BD9-81ED-4DB2-BD59-A6C34878D82A}">
                    <a16:rowId xmlns:a16="http://schemas.microsoft.com/office/drawing/2014/main" val="10007"/>
                  </a:ext>
                </a:extLst>
              </a:tr>
              <a:tr h="21445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cat /etc/</a:t>
                      </a: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redhat</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-release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显示操作系统版本（</a:t>
                      </a:r>
                      <a:r>
                        <a:rPr kumimoji="0" lang="en-US" altLang="zh-CN" sz="2000" b="0" i="0" u="none" strike="noStrike" cap="none" normalizeH="0" baseline="0" dirty="0">
                          <a:ln>
                            <a:noFill/>
                          </a:ln>
                          <a:solidFill>
                            <a:schemeClr val="tx1"/>
                          </a:solidFill>
                          <a:effectLst/>
                          <a:latin typeface="Arial" charset="0"/>
                          <a:ea typeface="宋体" charset="-122"/>
                        </a:rPr>
                        <a:t>head -1 /etc/issue</a:t>
                      </a:r>
                      <a:r>
                        <a:rPr kumimoji="0" lang="zh-CN" altLang="en-US" sz="2000" b="0" i="0" u="none" strike="noStrike" cap="none" normalizeH="0" baseline="0" dirty="0">
                          <a:ln>
                            <a:noFill/>
                          </a:ln>
                          <a:solidFill>
                            <a:schemeClr val="tx1"/>
                          </a:solidFill>
                          <a:effectLst/>
                          <a:latin typeface="Arial" charset="0"/>
                          <a:ea typeface="宋体" charset="-122"/>
                        </a:rPr>
                        <a:t>）</a:t>
                      </a:r>
                    </a:p>
                  </a:txBody>
                  <a:tcPr horzOverflow="overflow"/>
                </a:tc>
                <a:extLst>
                  <a:ext uri="{0D108BD9-81ED-4DB2-BD59-A6C34878D82A}">
                    <a16:rowId xmlns:a16="http://schemas.microsoft.com/office/drawing/2014/main" val="10008"/>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a:ln>
                            <a:noFill/>
                          </a:ln>
                          <a:solidFill>
                            <a:srgbClr val="FF0000"/>
                          </a:solidFill>
                          <a:effectLst/>
                          <a:latin typeface="Arial" charset="0"/>
                          <a:ea typeface="宋体" charset="-122"/>
                        </a:rPr>
                        <a:t>cat /proc/</a:t>
                      </a:r>
                      <a:r>
                        <a:rPr kumimoji="0" lang="en-US" altLang="zh-CN" sz="2000" b="0" i="0" u="none" strike="noStrike" cap="none" normalizeH="0" baseline="0" dirty="0" err="1">
                          <a:ln>
                            <a:noFill/>
                          </a:ln>
                          <a:solidFill>
                            <a:srgbClr val="FF0000"/>
                          </a:solidFill>
                          <a:effectLst/>
                          <a:latin typeface="Arial" charset="0"/>
                          <a:ea typeface="宋体" charset="-122"/>
                        </a:rPr>
                        <a:t>cpuinfo</a:t>
                      </a:r>
                      <a:endParaRPr kumimoji="0" lang="en-US" altLang="zh-CN" sz="20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a:t>
                      </a:r>
                      <a:r>
                        <a:rPr kumimoji="0" lang="en-US" altLang="zh-CN" sz="2000" b="0" i="0" u="none" strike="noStrike" cap="none" normalizeH="0" baseline="0" dirty="0">
                          <a:ln>
                            <a:noFill/>
                          </a:ln>
                          <a:solidFill>
                            <a:srgbClr val="FF0000"/>
                          </a:solidFill>
                          <a:effectLst/>
                          <a:latin typeface="Arial" charset="0"/>
                          <a:ea typeface="宋体" charset="-122"/>
                        </a:rPr>
                        <a:t>CPU</a:t>
                      </a:r>
                      <a:r>
                        <a:rPr kumimoji="0" lang="zh-CN" altLang="en-US" sz="2000" b="0" i="0" u="none" strike="noStrike" cap="none" normalizeH="0" baseline="0" dirty="0">
                          <a:ln>
                            <a:noFill/>
                          </a:ln>
                          <a:solidFill>
                            <a:srgbClr val="FF0000"/>
                          </a:solidFill>
                          <a:effectLst/>
                          <a:latin typeface="Arial" charset="0"/>
                          <a:ea typeface="宋体" charset="-122"/>
                        </a:rPr>
                        <a:t>信息</a:t>
                      </a:r>
                    </a:p>
                  </a:txBody>
                  <a:tcPr horzOverflow="overflow"/>
                </a:tc>
                <a:extLst>
                  <a:ext uri="{0D108BD9-81ED-4DB2-BD59-A6C34878D82A}">
                    <a16:rowId xmlns:a16="http://schemas.microsoft.com/office/drawing/2014/main" val="10009"/>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lspci</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lsusb</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a:t>
                      </a:r>
                      <a:r>
                        <a:rPr kumimoji="0" lang="en-US" altLang="zh-CN" sz="2000" b="0" i="0" u="none" strike="noStrike" cap="none" normalizeH="0" baseline="0" dirty="0">
                          <a:ln>
                            <a:noFill/>
                          </a:ln>
                          <a:solidFill>
                            <a:schemeClr val="tx1"/>
                          </a:solidFill>
                          <a:effectLst/>
                          <a:latin typeface="Arial" charset="0"/>
                          <a:ea typeface="宋体" charset="-122"/>
                        </a:rPr>
                        <a:t>PCI/USB</a:t>
                      </a:r>
                      <a:r>
                        <a:rPr kumimoji="0" lang="zh-CN" altLang="en-US" sz="2000" b="0" i="0" u="none" strike="noStrike" cap="none" normalizeH="0" baseline="0" dirty="0">
                          <a:ln>
                            <a:noFill/>
                          </a:ln>
                          <a:solidFill>
                            <a:schemeClr val="tx1"/>
                          </a:solidFill>
                          <a:effectLst/>
                          <a:latin typeface="Arial" charset="0"/>
                          <a:ea typeface="宋体" charset="-122"/>
                        </a:rPr>
                        <a:t>接口信息</a:t>
                      </a:r>
                    </a:p>
                  </a:txBody>
                  <a:tcPr horzOverflow="overflow"/>
                </a:tc>
                <a:extLst>
                  <a:ext uri="{0D108BD9-81ED-4DB2-BD59-A6C34878D82A}">
                    <a16:rowId xmlns:a16="http://schemas.microsoft.com/office/drawing/2014/main" val="10010"/>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rgbClr val="FF0000"/>
                          </a:solidFill>
                          <a:effectLst/>
                          <a:latin typeface="Arial" charset="0"/>
                          <a:ea typeface="宋体" charset="-122"/>
                        </a:rPr>
                        <a:t>rpm -</a:t>
                      </a:r>
                      <a:r>
                        <a:rPr kumimoji="0" lang="en-US" altLang="zh-CN" sz="2000" b="0" i="0" u="none" strike="noStrike" cap="none" normalizeH="0" baseline="0" dirty="0" err="1">
                          <a:ln>
                            <a:noFill/>
                          </a:ln>
                          <a:solidFill>
                            <a:srgbClr val="FF0000"/>
                          </a:solidFill>
                          <a:effectLst/>
                          <a:latin typeface="Arial" charset="0"/>
                          <a:ea typeface="宋体" charset="-122"/>
                        </a:rPr>
                        <a:t>qa</a:t>
                      </a:r>
                      <a:endParaRPr kumimoji="0" lang="en-US" altLang="zh-CN" sz="20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显示系统已安装的所有软件包</a:t>
                      </a:r>
                    </a:p>
                  </a:txBody>
                  <a:tcPr horzOverflow="overflow"/>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21629514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常用的资源显示命令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715974539"/>
              </p:ext>
            </p:extLst>
          </p:nvPr>
        </p:nvGraphicFramePr>
        <p:xfrm>
          <a:off x="497668" y="1556792"/>
          <a:ext cx="8435283" cy="4754880"/>
        </p:xfrm>
        <a:graphic>
          <a:graphicData uri="http://schemas.openxmlformats.org/drawingml/2006/table">
            <a:tbl>
              <a:tblPr>
                <a:tableStyleId>{35758FB7-9AC5-4552-8A53-C91805E547FA}</a:tableStyleId>
              </a:tblPr>
              <a:tblGrid>
                <a:gridCol w="2232248">
                  <a:extLst>
                    <a:ext uri="{9D8B030D-6E8A-4147-A177-3AD203B41FA5}">
                      <a16:colId xmlns:a16="http://schemas.microsoft.com/office/drawing/2014/main" val="20000"/>
                    </a:ext>
                  </a:extLst>
                </a:gridCol>
                <a:gridCol w="6203035">
                  <a:extLst>
                    <a:ext uri="{9D8B030D-6E8A-4147-A177-3AD203B41FA5}">
                      <a16:colId xmlns:a16="http://schemas.microsoft.com/office/drawing/2014/main" val="20001"/>
                    </a:ext>
                  </a:extLst>
                </a:gridCol>
              </a:tblGrid>
              <a:tr h="350804">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u="none" strike="noStrike" cap="none" normalizeH="0" baseline="0" dirty="0">
                          <a:ln>
                            <a:noFill/>
                          </a:ln>
                          <a:effectLst/>
                        </a:rPr>
                        <a:t>命令 </a:t>
                      </a:r>
                      <a:endParaRPr kumimoji="0" lang="zh-CN" altLang="en-US" sz="2000" b="0" i="0" u="none" strike="noStrike" cap="none" normalizeH="0" baseline="0" dirty="0">
                        <a:ln>
                          <a:noFill/>
                        </a:ln>
                        <a:solidFill>
                          <a:schemeClr val="tx1"/>
                        </a:solidFill>
                        <a:effectLst/>
                        <a:latin typeface="Arial" charset="0"/>
                        <a:ea typeface="宋体" charset="-122"/>
                      </a:endParaRPr>
                    </a:p>
                  </a:txBody>
                  <a:tcPr horzOverflow="overflow"/>
                </a:tc>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u="none" strike="noStrike" cap="none" normalizeH="0" baseline="0" dirty="0">
                          <a:ln>
                            <a:noFill/>
                          </a:ln>
                          <a:effectLst/>
                        </a:rPr>
                        <a:t>功能</a:t>
                      </a:r>
                      <a:endParaRPr kumimoji="0" lang="zh-CN" altLang="en-US" sz="20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0"/>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top</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Arial" charset="0"/>
                          <a:ea typeface="宋体" charset="-122"/>
                        </a:rPr>
                        <a:t>显示当前系统中耗费资源最多的进程</a:t>
                      </a:r>
                    </a:p>
                  </a:txBody>
                  <a:tcPr horzOverflow="overflow"/>
                </a:tc>
                <a:extLst>
                  <a:ext uri="{0D108BD9-81ED-4DB2-BD59-A6C34878D82A}">
                    <a16:rowId xmlns:a16="http://schemas.microsoft.com/office/drawing/2014/main" val="10001"/>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a:ln>
                            <a:noFill/>
                          </a:ln>
                          <a:solidFill>
                            <a:srgbClr val="FF0000"/>
                          </a:solidFill>
                          <a:effectLst/>
                          <a:latin typeface="Arial" charset="0"/>
                          <a:ea typeface="宋体" charset="-122"/>
                        </a:rPr>
                        <a:t>free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显示当前内存的使用情况（</a:t>
                      </a:r>
                      <a:r>
                        <a:rPr kumimoji="0" lang="en-US" altLang="zh-CN" sz="2000" b="0" i="0" u="none" strike="noStrike" cap="none" normalizeH="0" baseline="0" dirty="0">
                          <a:ln>
                            <a:noFill/>
                          </a:ln>
                          <a:solidFill>
                            <a:srgbClr val="FF0000"/>
                          </a:solidFill>
                          <a:effectLst/>
                          <a:latin typeface="Arial" charset="0"/>
                          <a:ea typeface="宋体" charset="-122"/>
                        </a:rPr>
                        <a:t>cat /proc/</a:t>
                      </a:r>
                      <a:r>
                        <a:rPr kumimoji="0" lang="en-US" altLang="zh-CN" sz="2000" b="0" i="0" u="none" strike="noStrike" cap="none" normalizeH="0" baseline="0" dirty="0" err="1">
                          <a:ln>
                            <a:noFill/>
                          </a:ln>
                          <a:solidFill>
                            <a:srgbClr val="FF0000"/>
                          </a:solidFill>
                          <a:effectLst/>
                          <a:latin typeface="Arial" charset="0"/>
                          <a:ea typeface="宋体" charset="-122"/>
                        </a:rPr>
                        <a:t>meminfo</a:t>
                      </a:r>
                      <a:r>
                        <a:rPr kumimoji="0" lang="zh-CN" altLang="en-US" sz="2000" b="0" i="0" u="none" strike="noStrike" cap="none" normalizeH="0" baseline="0" dirty="0">
                          <a:ln>
                            <a:noFill/>
                          </a:ln>
                          <a:solidFill>
                            <a:srgbClr val="FF0000"/>
                          </a:solidFill>
                          <a:effectLst/>
                          <a:latin typeface="Arial" charset="0"/>
                          <a:ea typeface="宋体" charset="-122"/>
                        </a:rPr>
                        <a:t>）</a:t>
                      </a:r>
                    </a:p>
                  </a:txBody>
                  <a:tcPr horzOverflow="overflow"/>
                </a:tc>
                <a:extLst>
                  <a:ext uri="{0D108BD9-81ED-4DB2-BD59-A6C34878D82A}">
                    <a16:rowId xmlns:a16="http://schemas.microsoft.com/office/drawing/2014/main" val="10002"/>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a:ln>
                            <a:noFill/>
                          </a:ln>
                          <a:solidFill>
                            <a:srgbClr val="FF0000"/>
                          </a:solidFill>
                          <a:effectLst/>
                          <a:latin typeface="Arial" charset="0"/>
                          <a:ea typeface="宋体" charset="-122"/>
                        </a:rPr>
                        <a:t>du -h</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显示指定的文件（目录）已使用的磁盘空间的总量</a:t>
                      </a:r>
                    </a:p>
                  </a:txBody>
                  <a:tcPr horzOverflow="overflow"/>
                </a:tc>
                <a:extLst>
                  <a:ext uri="{0D108BD9-81ED-4DB2-BD59-A6C34878D82A}">
                    <a16:rowId xmlns:a16="http://schemas.microsoft.com/office/drawing/2014/main" val="10003"/>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rgbClr val="FF0000"/>
                          </a:solidFill>
                          <a:effectLst/>
                          <a:latin typeface="Arial" charset="0"/>
                          <a:ea typeface="宋体" charset="-122"/>
                        </a:rPr>
                        <a:t>df</a:t>
                      </a:r>
                      <a:r>
                        <a:rPr kumimoji="0" lang="en-US" altLang="zh-CN" sz="2000" b="0" i="0" u="none" strike="noStrike" cap="none" normalizeH="0" baseline="0" dirty="0">
                          <a:ln>
                            <a:noFill/>
                          </a:ln>
                          <a:solidFill>
                            <a:srgbClr val="FF0000"/>
                          </a:solidFill>
                          <a:effectLst/>
                          <a:latin typeface="Arial" charset="0"/>
                          <a:ea typeface="宋体" charset="-122"/>
                        </a:rPr>
                        <a:t> -h</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显示文件系统磁盘空间的使用情况</a:t>
                      </a:r>
                    </a:p>
                  </a:txBody>
                  <a:tcPr horzOverflow="overflow"/>
                </a:tc>
                <a:extLst>
                  <a:ext uri="{0D108BD9-81ED-4DB2-BD59-A6C34878D82A}">
                    <a16:rowId xmlns:a16="http://schemas.microsoft.com/office/drawing/2014/main" val="10004"/>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uptime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显示系统运行时间、用户数、负载</a:t>
                      </a:r>
                    </a:p>
                  </a:txBody>
                  <a:tcPr horzOverflow="overflow"/>
                </a:tc>
                <a:extLst>
                  <a:ext uri="{0D108BD9-81ED-4DB2-BD59-A6C34878D82A}">
                    <a16:rowId xmlns:a16="http://schemas.microsoft.com/office/drawing/2014/main" val="10005"/>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err="1">
                          <a:ln>
                            <a:noFill/>
                          </a:ln>
                          <a:solidFill>
                            <a:srgbClr val="FF0000"/>
                          </a:solidFill>
                          <a:effectLst/>
                          <a:latin typeface="Arial" charset="0"/>
                          <a:ea typeface="宋体" charset="-122"/>
                        </a:rPr>
                        <a:t>fdisk</a:t>
                      </a:r>
                      <a:r>
                        <a:rPr kumimoji="0" lang="en-US" altLang="zh-CN" sz="2000" b="0" i="0" u="none" strike="noStrike" cap="none" normalizeH="0" baseline="0" dirty="0">
                          <a:ln>
                            <a:noFill/>
                          </a:ln>
                          <a:solidFill>
                            <a:srgbClr val="FF0000"/>
                          </a:solidFill>
                          <a:effectLst/>
                          <a:latin typeface="Arial" charset="0"/>
                          <a:ea typeface="宋体" charset="-122"/>
                        </a:rPr>
                        <a:t> -l</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查看所有分区</a:t>
                      </a:r>
                    </a:p>
                  </a:txBody>
                  <a:tcPr horzOverflow="overflow"/>
                </a:tc>
                <a:extLst>
                  <a:ext uri="{0D108BD9-81ED-4DB2-BD59-A6C34878D82A}">
                    <a16:rowId xmlns:a16="http://schemas.microsoft.com/office/drawing/2014/main" val="10006"/>
                  </a:ext>
                </a:extLst>
              </a:tr>
              <a:tr h="19812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mount</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查看已经挂装的分区</a:t>
                      </a:r>
                    </a:p>
                  </a:txBody>
                  <a:tcPr horzOverflow="overflow"/>
                </a:tc>
                <a:extLst>
                  <a:ext uri="{0D108BD9-81ED-4DB2-BD59-A6C34878D82A}">
                    <a16:rowId xmlns:a16="http://schemas.microsoft.com/office/drawing/2014/main" val="10007"/>
                  </a:ext>
                </a:extLst>
              </a:tr>
              <a:tr h="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swapon</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 -s</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查看所有交换分区</a:t>
                      </a:r>
                    </a:p>
                  </a:txBody>
                  <a:tcPr horzOverflow="overflow"/>
                </a:tc>
                <a:extLst>
                  <a:ext uri="{0D108BD9-81ED-4DB2-BD59-A6C34878D82A}">
                    <a16:rowId xmlns:a16="http://schemas.microsoft.com/office/drawing/2014/main" val="10008"/>
                  </a:ext>
                </a:extLst>
              </a:tr>
              <a:tr h="29718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rgbClr val="FF0000"/>
                          </a:solidFill>
                          <a:effectLst/>
                          <a:latin typeface="Arial" charset="0"/>
                          <a:ea typeface="宋体" charset="-122"/>
                        </a:rPr>
                        <a:t>ps</a:t>
                      </a:r>
                      <a:r>
                        <a:rPr kumimoji="0" lang="en-US" altLang="zh-CN" sz="2000" b="0" i="0" u="none" strike="noStrike" cap="none" normalizeH="0" baseline="0" dirty="0">
                          <a:ln>
                            <a:noFill/>
                          </a:ln>
                          <a:solidFill>
                            <a:srgbClr val="FF0000"/>
                          </a:solidFill>
                          <a:effectLst/>
                          <a:latin typeface="Arial" charset="0"/>
                          <a:ea typeface="宋体" charset="-122"/>
                        </a:rPr>
                        <a:t> </a:t>
                      </a:r>
                      <a:r>
                        <a:rPr kumimoji="0" lang="en-US" altLang="zh-CN" sz="2000" b="0" i="0" u="none" strike="noStrike" cap="none" normalizeH="0" baseline="0" dirty="0" smtClean="0">
                          <a:ln>
                            <a:noFill/>
                          </a:ln>
                          <a:solidFill>
                            <a:srgbClr val="FF0000"/>
                          </a:solidFill>
                          <a:effectLst/>
                          <a:latin typeface="Arial" charset="0"/>
                          <a:ea typeface="宋体" charset="-122"/>
                        </a:rPr>
                        <a:t>-</a:t>
                      </a:r>
                      <a:r>
                        <a:rPr kumimoji="0" lang="en-US" altLang="zh-CN" sz="2000" b="0" i="0" u="none" strike="noStrike" cap="none" normalizeH="0" baseline="0" dirty="0" err="1" smtClean="0">
                          <a:ln>
                            <a:noFill/>
                          </a:ln>
                          <a:solidFill>
                            <a:srgbClr val="FF0000"/>
                          </a:solidFill>
                          <a:effectLst/>
                          <a:latin typeface="Arial" charset="0"/>
                          <a:ea typeface="宋体" charset="-122"/>
                        </a:rPr>
                        <a:t>ef</a:t>
                      </a:r>
                      <a:r>
                        <a:rPr kumimoji="0" lang="en-US" altLang="zh-CN" sz="2000" b="0" i="0" u="none" strike="noStrike" cap="none" normalizeH="0" baseline="0" dirty="0" smtClean="0">
                          <a:ln>
                            <a:noFill/>
                          </a:ln>
                          <a:solidFill>
                            <a:srgbClr val="FF0000"/>
                          </a:solidFill>
                          <a:effectLst/>
                          <a:latin typeface="Arial" charset="0"/>
                          <a:ea typeface="宋体" charset="-122"/>
                        </a:rPr>
                        <a:t> </a:t>
                      </a:r>
                      <a:endParaRPr kumimoji="0" lang="en-US" altLang="zh-CN" sz="20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查看所有</a:t>
                      </a:r>
                      <a:r>
                        <a:rPr kumimoji="0" lang="zh-CN" altLang="en-US" sz="2000" b="0" i="0" u="none" strike="noStrike" cap="none" normalizeH="0" baseline="0" dirty="0" smtClean="0">
                          <a:ln>
                            <a:noFill/>
                          </a:ln>
                          <a:solidFill>
                            <a:srgbClr val="FF0000"/>
                          </a:solidFill>
                          <a:effectLst/>
                          <a:latin typeface="Arial" charset="0"/>
                          <a:ea typeface="宋体" charset="-122"/>
                        </a:rPr>
                        <a:t>进程，同 </a:t>
                      </a:r>
                      <a:r>
                        <a:rPr kumimoji="0" lang="en-US" altLang="zh-CN" sz="2000" b="0" i="0" u="none" strike="noStrike" cap="none" normalizeH="0" baseline="0" dirty="0" err="1" smtClean="0">
                          <a:ln>
                            <a:noFill/>
                          </a:ln>
                          <a:solidFill>
                            <a:srgbClr val="FF0000"/>
                          </a:solidFill>
                          <a:effectLst/>
                          <a:latin typeface="Arial" charset="0"/>
                          <a:ea typeface="宋体" charset="-122"/>
                        </a:rPr>
                        <a:t>ps</a:t>
                      </a:r>
                      <a:r>
                        <a:rPr kumimoji="0" lang="en-US" altLang="zh-CN" sz="2000" b="0" i="0" u="none" strike="noStrike" cap="none" normalizeH="0" baseline="0" dirty="0" smtClean="0">
                          <a:ln>
                            <a:noFill/>
                          </a:ln>
                          <a:solidFill>
                            <a:srgbClr val="FF0000"/>
                          </a:solidFill>
                          <a:effectLst/>
                          <a:latin typeface="Arial" charset="0"/>
                          <a:ea typeface="宋体" charset="-122"/>
                        </a:rPr>
                        <a:t> aux</a:t>
                      </a:r>
                      <a:endParaRPr kumimoji="0" lang="zh-CN" altLang="en-US" sz="2000" b="0" i="0" u="none" strike="noStrike" cap="none" normalizeH="0" baseline="0" dirty="0">
                        <a:ln>
                          <a:noFill/>
                        </a:ln>
                        <a:solidFill>
                          <a:srgbClr val="FF0000"/>
                        </a:solidFill>
                        <a:effectLst/>
                        <a:latin typeface="Arial" charset="0"/>
                        <a:ea typeface="宋体" charset="-122"/>
                      </a:endParaRPr>
                    </a:p>
                  </a:txBody>
                  <a:tcPr horzOverflow="overflow"/>
                </a:tc>
                <a:extLst>
                  <a:ext uri="{0D108BD9-81ED-4DB2-BD59-A6C34878D82A}">
                    <a16:rowId xmlns:a16="http://schemas.microsoft.com/office/drawing/2014/main" val="10009"/>
                  </a:ext>
                </a:extLst>
              </a:tr>
              <a:tr h="19812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pstree</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显示进程树</a:t>
                      </a:r>
                    </a:p>
                  </a:txBody>
                  <a:tcPr horzOverflow="overflow"/>
                </a:tc>
                <a:extLst>
                  <a:ext uri="{0D108BD9-81ED-4DB2-BD59-A6C34878D82A}">
                    <a16:rowId xmlns:a16="http://schemas.microsoft.com/office/drawing/2014/main" val="10010"/>
                  </a:ext>
                </a:extLst>
              </a:tr>
              <a:tr h="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chkconfig</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 --list</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列出所有系统服务</a:t>
                      </a:r>
                    </a:p>
                  </a:txBody>
                  <a:tcPr horzOverflow="overflow"/>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04843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常用的用户相关显示命令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206066283"/>
              </p:ext>
            </p:extLst>
          </p:nvPr>
        </p:nvGraphicFramePr>
        <p:xfrm>
          <a:off x="1154113" y="1844824"/>
          <a:ext cx="7211144" cy="3657600"/>
        </p:xfrm>
        <a:graphic>
          <a:graphicData uri="http://schemas.openxmlformats.org/drawingml/2006/table">
            <a:tbl>
              <a:tblPr>
                <a:tableStyleId>{35758FB7-9AC5-4552-8A53-C91805E547FA}</a:tableStyleId>
              </a:tblPr>
              <a:tblGrid>
                <a:gridCol w="2040260">
                  <a:extLst>
                    <a:ext uri="{9D8B030D-6E8A-4147-A177-3AD203B41FA5}">
                      <a16:colId xmlns:a16="http://schemas.microsoft.com/office/drawing/2014/main" val="20000"/>
                    </a:ext>
                  </a:extLst>
                </a:gridCol>
                <a:gridCol w="5170884">
                  <a:extLst>
                    <a:ext uri="{9D8B030D-6E8A-4147-A177-3AD203B41FA5}">
                      <a16:colId xmlns:a16="http://schemas.microsoft.com/office/drawing/2014/main" val="20001"/>
                    </a:ext>
                  </a:extLst>
                </a:gridCol>
              </a:tblGrid>
              <a:tr h="350804">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400" u="none" strike="noStrike" cap="none" normalizeH="0" baseline="0" dirty="0">
                          <a:ln>
                            <a:noFill/>
                          </a:ln>
                          <a:effectLst/>
                        </a:rPr>
                        <a:t>命令 </a:t>
                      </a:r>
                      <a:endParaRPr kumimoji="0" lang="zh-CN" altLang="en-US" sz="2400" b="0" i="0" u="none" strike="noStrike" cap="none" normalizeH="0" baseline="0" dirty="0">
                        <a:ln>
                          <a:noFill/>
                        </a:ln>
                        <a:solidFill>
                          <a:schemeClr val="tx1"/>
                        </a:solidFill>
                        <a:effectLst/>
                        <a:latin typeface="Arial" charset="0"/>
                        <a:ea typeface="宋体" charset="-122"/>
                      </a:endParaRPr>
                    </a:p>
                  </a:txBody>
                  <a:tcPr horzOverflow="overflow"/>
                </a:tc>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400" u="none" strike="noStrike" cap="none" normalizeH="0" baseline="0" dirty="0">
                          <a:ln>
                            <a:noFill/>
                          </a:ln>
                          <a:effectLst/>
                        </a:rPr>
                        <a:t>功能</a:t>
                      </a:r>
                      <a:endParaRPr kumimoji="0" lang="zh-CN" altLang="en-US" sz="24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0"/>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accent6">
                              <a:lumMod val="75000"/>
                            </a:schemeClr>
                          </a:solidFill>
                          <a:effectLst/>
                          <a:latin typeface="Arial" charset="0"/>
                          <a:ea typeface="宋体" charset="-122"/>
                        </a:rPr>
                        <a:t>who</a:t>
                      </a:r>
                      <a:r>
                        <a:rPr kumimoji="0" lang="zh-CN" altLang="en-US" sz="24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400" b="0" i="0" u="none" strike="noStrike" cap="none" normalizeH="0" baseline="0" dirty="0">
                          <a:ln>
                            <a:noFill/>
                          </a:ln>
                          <a:solidFill>
                            <a:schemeClr val="accent6">
                              <a:lumMod val="75000"/>
                            </a:schemeClr>
                          </a:solidFill>
                          <a:effectLst/>
                          <a:latin typeface="Arial" charset="0"/>
                          <a:ea typeface="宋体" charset="-122"/>
                        </a:rPr>
                        <a:t>w</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400" b="0" i="0" u="none" strike="noStrike" cap="none" normalizeH="0" baseline="0" dirty="0">
                          <a:ln>
                            <a:noFill/>
                          </a:ln>
                          <a:solidFill>
                            <a:schemeClr val="tx1"/>
                          </a:solidFill>
                          <a:effectLst/>
                          <a:latin typeface="Arial" charset="0"/>
                          <a:ea typeface="宋体" charset="-122"/>
                        </a:rPr>
                        <a:t>显示在线登录用户</a:t>
                      </a:r>
                    </a:p>
                  </a:txBody>
                  <a:tcPr horzOverflow="overflow"/>
                </a:tc>
                <a:extLst>
                  <a:ext uri="{0D108BD9-81ED-4DB2-BD59-A6C34878D82A}">
                    <a16:rowId xmlns:a16="http://schemas.microsoft.com/office/drawing/2014/main" val="10001"/>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whoami</a:t>
                      </a:r>
                      <a:endParaRPr kumimoji="0" lang="en-US" altLang="zh-CN" sz="24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显示用户自己的身份</a:t>
                      </a:r>
                    </a:p>
                  </a:txBody>
                  <a:tcPr horzOverflow="overflow"/>
                </a:tc>
                <a:extLst>
                  <a:ext uri="{0D108BD9-81ED-4DB2-BD59-A6C34878D82A}">
                    <a16:rowId xmlns:a16="http://schemas.microsoft.com/office/drawing/2014/main" val="10002"/>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tty</a:t>
                      </a:r>
                      <a:endParaRPr kumimoji="0" lang="en-US" altLang="zh-CN" sz="24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显示用户当前使用的终端</a:t>
                      </a:r>
                    </a:p>
                  </a:txBody>
                  <a:tcPr horzOverflow="overflow"/>
                </a:tc>
                <a:extLst>
                  <a:ext uri="{0D108BD9-81ED-4DB2-BD59-A6C34878D82A}">
                    <a16:rowId xmlns:a16="http://schemas.microsoft.com/office/drawing/2014/main" val="10003"/>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accent6">
                              <a:lumMod val="75000"/>
                            </a:schemeClr>
                          </a:solidFill>
                          <a:effectLst/>
                          <a:latin typeface="Arial" charset="0"/>
                          <a:ea typeface="宋体" charset="-122"/>
                        </a:rPr>
                        <a:t>id</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显示当前用户的</a:t>
                      </a:r>
                      <a:r>
                        <a:rPr kumimoji="0" lang="en-US" altLang="zh-CN" sz="2400" b="0" i="0" u="none" strike="noStrike" cap="none" normalizeH="0" baseline="0" dirty="0">
                          <a:ln>
                            <a:noFill/>
                          </a:ln>
                          <a:solidFill>
                            <a:schemeClr val="tx1"/>
                          </a:solidFill>
                          <a:effectLst/>
                          <a:latin typeface="Arial" charset="0"/>
                          <a:ea typeface="宋体" charset="-122"/>
                        </a:rPr>
                        <a:t>id</a:t>
                      </a:r>
                      <a:r>
                        <a:rPr kumimoji="0" lang="zh-CN" altLang="en-US" sz="2400" b="0" i="0" u="none" strike="noStrike" cap="none" normalizeH="0" baseline="0" dirty="0">
                          <a:ln>
                            <a:noFill/>
                          </a:ln>
                          <a:solidFill>
                            <a:schemeClr val="tx1"/>
                          </a:solidFill>
                          <a:effectLst/>
                          <a:latin typeface="Arial" charset="0"/>
                          <a:ea typeface="宋体" charset="-122"/>
                        </a:rPr>
                        <a:t>信息</a:t>
                      </a:r>
                    </a:p>
                  </a:txBody>
                  <a:tcPr horzOverflow="overflow"/>
                </a:tc>
                <a:extLst>
                  <a:ext uri="{0D108BD9-81ED-4DB2-BD59-A6C34878D82A}">
                    <a16:rowId xmlns:a16="http://schemas.microsoft.com/office/drawing/2014/main" val="10004"/>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accent6">
                              <a:lumMod val="75000"/>
                            </a:schemeClr>
                          </a:solidFill>
                          <a:effectLst/>
                          <a:latin typeface="Arial" charset="0"/>
                          <a:ea typeface="宋体" charset="-122"/>
                        </a:rPr>
                        <a:t>groups</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显示当前用户属于哪些组</a:t>
                      </a:r>
                    </a:p>
                  </a:txBody>
                  <a:tcPr horzOverflow="overflow"/>
                </a:tc>
                <a:extLst>
                  <a:ext uri="{0D108BD9-81ED-4DB2-BD59-A6C34878D82A}">
                    <a16:rowId xmlns:a16="http://schemas.microsoft.com/office/drawing/2014/main" val="10005"/>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400" b="0" i="0" u="none" strike="noStrike" cap="none" normalizeH="0" baseline="0" dirty="0">
                          <a:ln>
                            <a:noFill/>
                          </a:ln>
                          <a:solidFill>
                            <a:schemeClr val="accent6">
                              <a:lumMod val="75000"/>
                            </a:schemeClr>
                          </a:solidFill>
                          <a:effectLst/>
                          <a:latin typeface="Arial" charset="0"/>
                          <a:ea typeface="宋体" charset="-122"/>
                        </a:rPr>
                        <a:t>last</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查看用户登录日志</a:t>
                      </a:r>
                    </a:p>
                  </a:txBody>
                  <a:tcPr horzOverflow="overflow"/>
                </a:tc>
                <a:extLst>
                  <a:ext uri="{0D108BD9-81ED-4DB2-BD59-A6C34878D82A}">
                    <a16:rowId xmlns:a16="http://schemas.microsoft.com/office/drawing/2014/main" val="10006"/>
                  </a:ext>
                </a:extLst>
              </a:tr>
              <a:tr h="19812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crontab</a:t>
                      </a:r>
                      <a:r>
                        <a:rPr kumimoji="0" lang="en-US" altLang="zh-CN" sz="2400" b="0" i="0" u="none" strike="noStrike" cap="none" normalizeH="0" baseline="0" dirty="0">
                          <a:ln>
                            <a:noFill/>
                          </a:ln>
                          <a:solidFill>
                            <a:schemeClr val="accent6">
                              <a:lumMod val="75000"/>
                            </a:schemeClr>
                          </a:solidFill>
                          <a:effectLst/>
                          <a:latin typeface="Arial" charset="0"/>
                          <a:ea typeface="宋体" charset="-122"/>
                        </a:rPr>
                        <a:t> -l</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查看当前用户的计划任务</a:t>
                      </a:r>
                    </a:p>
                  </a:txBody>
                  <a:tcP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44373061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常用的网络信息显示命令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21305539"/>
              </p:ext>
            </p:extLst>
          </p:nvPr>
        </p:nvGraphicFramePr>
        <p:xfrm>
          <a:off x="635603" y="2060848"/>
          <a:ext cx="8291264" cy="3200400"/>
        </p:xfrm>
        <a:graphic>
          <a:graphicData uri="http://schemas.openxmlformats.org/drawingml/2006/table">
            <a:tbl>
              <a:tblPr>
                <a:tableStyleId>{35758FB7-9AC5-4552-8A53-C91805E547FA}</a:tableStyleId>
              </a:tblPr>
              <a:tblGrid>
                <a:gridCol w="3053646">
                  <a:extLst>
                    <a:ext uri="{9D8B030D-6E8A-4147-A177-3AD203B41FA5}">
                      <a16:colId xmlns:a16="http://schemas.microsoft.com/office/drawing/2014/main" val="20000"/>
                    </a:ext>
                  </a:extLst>
                </a:gridCol>
                <a:gridCol w="5237618">
                  <a:extLst>
                    <a:ext uri="{9D8B030D-6E8A-4147-A177-3AD203B41FA5}">
                      <a16:colId xmlns:a16="http://schemas.microsoft.com/office/drawing/2014/main" val="20001"/>
                    </a:ext>
                  </a:extLst>
                </a:gridCol>
              </a:tblGrid>
              <a:tr h="350804">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400" u="none" strike="noStrike" cap="none" normalizeH="0" baseline="0" dirty="0">
                          <a:ln>
                            <a:noFill/>
                          </a:ln>
                          <a:effectLst/>
                        </a:rPr>
                        <a:t>命令 </a:t>
                      </a:r>
                      <a:endParaRPr kumimoji="0" lang="zh-CN" altLang="en-US" sz="2400" b="0" i="0" u="none" strike="noStrike" cap="none" normalizeH="0" baseline="0" dirty="0">
                        <a:ln>
                          <a:noFill/>
                        </a:ln>
                        <a:solidFill>
                          <a:schemeClr val="tx1"/>
                        </a:solidFill>
                        <a:effectLst/>
                        <a:latin typeface="Arial" charset="0"/>
                        <a:ea typeface="宋体" charset="-122"/>
                      </a:endParaRPr>
                    </a:p>
                  </a:txBody>
                  <a:tcPr horzOverflow="overflow"/>
                </a:tc>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400" u="none" strike="noStrike" cap="none" normalizeH="0" baseline="0" dirty="0">
                          <a:ln>
                            <a:noFill/>
                          </a:ln>
                          <a:effectLst/>
                        </a:rPr>
                        <a:t>功能</a:t>
                      </a:r>
                      <a:endParaRPr kumimoji="0" lang="zh-CN" altLang="en-US" sz="24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0"/>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ifconfig</a:t>
                      </a:r>
                      <a:endParaRPr kumimoji="0" lang="en-US" altLang="zh-CN" sz="24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400" b="0" i="0" u="none" strike="noStrike" cap="none" normalizeH="0" baseline="0" dirty="0">
                          <a:ln>
                            <a:noFill/>
                          </a:ln>
                          <a:solidFill>
                            <a:schemeClr val="tx1"/>
                          </a:solidFill>
                          <a:effectLst/>
                          <a:latin typeface="Arial" charset="0"/>
                          <a:ea typeface="宋体" charset="-122"/>
                        </a:rPr>
                        <a:t>显示网络接口信息</a:t>
                      </a:r>
                    </a:p>
                  </a:txBody>
                  <a:tcPr horzOverflow="overflow"/>
                </a:tc>
                <a:extLst>
                  <a:ext uri="{0D108BD9-81ED-4DB2-BD59-A6C34878D82A}">
                    <a16:rowId xmlns:a16="http://schemas.microsoft.com/office/drawing/2014/main" val="10001"/>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400" b="0" i="0" u="none" strike="noStrike" cap="none" normalizeH="0" baseline="0" dirty="0">
                          <a:ln>
                            <a:noFill/>
                          </a:ln>
                          <a:solidFill>
                            <a:schemeClr val="accent6">
                              <a:lumMod val="75000"/>
                            </a:schemeClr>
                          </a:solidFill>
                          <a:effectLst/>
                          <a:latin typeface="Arial" charset="0"/>
                          <a:ea typeface="宋体" charset="-122"/>
                        </a:rPr>
                        <a:t>route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显示系统路由表</a:t>
                      </a:r>
                    </a:p>
                  </a:txBody>
                  <a:tcPr horzOverflow="overflow"/>
                </a:tc>
                <a:extLst>
                  <a:ext uri="{0D108BD9-81ED-4DB2-BD59-A6C34878D82A}">
                    <a16:rowId xmlns:a16="http://schemas.microsoft.com/office/drawing/2014/main" val="10002"/>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iptables</a:t>
                      </a:r>
                      <a:r>
                        <a:rPr kumimoji="0" lang="en-US" altLang="zh-CN" sz="2400" b="0" i="0" u="none" strike="noStrike" cap="none" normalizeH="0" baseline="0" dirty="0">
                          <a:ln>
                            <a:noFill/>
                          </a:ln>
                          <a:solidFill>
                            <a:schemeClr val="accent6">
                              <a:lumMod val="75000"/>
                            </a:schemeClr>
                          </a:solidFill>
                          <a:effectLst/>
                          <a:latin typeface="Arial" charset="0"/>
                          <a:ea typeface="宋体" charset="-122"/>
                        </a:rPr>
                        <a:t> -</a:t>
                      </a: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nL</a:t>
                      </a:r>
                      <a:endParaRPr kumimoji="0" lang="en-US" altLang="zh-CN" sz="24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显示包过滤防火墙的规则设置</a:t>
                      </a:r>
                    </a:p>
                  </a:txBody>
                  <a:tcPr horzOverflow="overflow"/>
                </a:tc>
                <a:extLst>
                  <a:ext uri="{0D108BD9-81ED-4DB2-BD59-A6C34878D82A}">
                    <a16:rowId xmlns:a16="http://schemas.microsoft.com/office/drawing/2014/main" val="10003"/>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netstat</a:t>
                      </a:r>
                      <a:endParaRPr kumimoji="0" lang="en-US" altLang="zh-CN" sz="24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显示网络状态信息</a:t>
                      </a:r>
                    </a:p>
                  </a:txBody>
                  <a:tcPr horzOverflow="overflow"/>
                </a:tc>
                <a:extLst>
                  <a:ext uri="{0D108BD9-81ED-4DB2-BD59-A6C34878D82A}">
                    <a16:rowId xmlns:a16="http://schemas.microsoft.com/office/drawing/2014/main" val="10004"/>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accent6">
                              <a:lumMod val="75000"/>
                            </a:schemeClr>
                          </a:solidFill>
                          <a:effectLst/>
                          <a:latin typeface="Arial" charset="0"/>
                          <a:ea typeface="宋体" charset="-122"/>
                        </a:rPr>
                        <a:t>cat /etc/</a:t>
                      </a: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resolv.conf</a:t>
                      </a:r>
                      <a:endParaRPr kumimoji="0" lang="en-US" altLang="zh-CN" sz="24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a:t>
                      </a:r>
                      <a:r>
                        <a:rPr kumimoji="0" lang="en-US" altLang="zh-CN" sz="2400" b="0" i="0" u="none" strike="noStrike" cap="none" normalizeH="0" baseline="0" dirty="0">
                          <a:ln>
                            <a:noFill/>
                          </a:ln>
                          <a:solidFill>
                            <a:schemeClr val="tx1"/>
                          </a:solidFill>
                          <a:effectLst/>
                          <a:latin typeface="Arial" charset="0"/>
                          <a:ea typeface="宋体" charset="-122"/>
                        </a:rPr>
                        <a:t>DNS</a:t>
                      </a:r>
                      <a:r>
                        <a:rPr kumimoji="0" lang="zh-CN" altLang="en-US" sz="2400" b="0" i="0" u="none" strike="noStrike" cap="none" normalizeH="0" baseline="0" dirty="0">
                          <a:ln>
                            <a:noFill/>
                          </a:ln>
                          <a:solidFill>
                            <a:schemeClr val="tx1"/>
                          </a:solidFill>
                          <a:effectLst/>
                          <a:latin typeface="Arial" charset="0"/>
                          <a:ea typeface="宋体" charset="-122"/>
                        </a:rPr>
                        <a:t>配置</a:t>
                      </a:r>
                    </a:p>
                  </a:txBody>
                  <a:tcPr horzOverflow="overflow"/>
                </a:tc>
                <a:extLst>
                  <a:ext uri="{0D108BD9-81ED-4DB2-BD59-A6C34878D82A}">
                    <a16:rowId xmlns:a16="http://schemas.microsoft.com/office/drawing/2014/main" val="10005"/>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400" b="0" i="0" u="none" strike="noStrike" cap="none" normalizeH="0" baseline="0" dirty="0">
                          <a:ln>
                            <a:noFill/>
                          </a:ln>
                          <a:solidFill>
                            <a:schemeClr val="accent6">
                              <a:lumMod val="75000"/>
                            </a:schemeClr>
                          </a:solidFill>
                          <a:effectLst/>
                          <a:latin typeface="Arial" charset="0"/>
                          <a:ea typeface="宋体" charset="-122"/>
                        </a:rPr>
                        <a:t>cat /etc/hosts</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显示静态主机解析表</a:t>
                      </a:r>
                    </a:p>
                  </a:txBody>
                  <a:tcPr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692796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graphicFrame>
        <p:nvGraphicFramePr>
          <p:cNvPr id="5" name="内容占位符 6"/>
          <p:cNvGraphicFramePr>
            <a:graphicFrameLocks/>
          </p:cNvGraphicFramePr>
          <p:nvPr>
            <p:extLst>
              <p:ext uri="{D42A27DB-BD31-4B8C-83A1-F6EECF244321}">
                <p14:modId xmlns:p14="http://schemas.microsoft.com/office/powerpoint/2010/main" val="3451870378"/>
              </p:ext>
            </p:extLst>
          </p:nvPr>
        </p:nvGraphicFramePr>
        <p:xfrm>
          <a:off x="424464" y="2078122"/>
          <a:ext cx="8164586" cy="4226848"/>
        </p:xfrm>
        <a:graphic>
          <a:graphicData uri="http://schemas.openxmlformats.org/drawingml/2006/table">
            <a:tbl>
              <a:tblPr>
                <a:tableStyleId>{35758FB7-9AC5-4552-8A53-C91805E547FA}</a:tableStyleId>
              </a:tblPr>
              <a:tblGrid>
                <a:gridCol w="2031231">
                  <a:extLst>
                    <a:ext uri="{9D8B030D-6E8A-4147-A177-3AD203B41FA5}">
                      <a16:colId xmlns:a16="http://schemas.microsoft.com/office/drawing/2014/main" val="20000"/>
                    </a:ext>
                  </a:extLst>
                </a:gridCol>
                <a:gridCol w="6133355">
                  <a:extLst>
                    <a:ext uri="{9D8B030D-6E8A-4147-A177-3AD203B41FA5}">
                      <a16:colId xmlns:a16="http://schemas.microsoft.com/office/drawing/2014/main" val="20001"/>
                    </a:ext>
                  </a:extLst>
                </a:gridCol>
              </a:tblGrid>
              <a:tr h="50787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命令 </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功能</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extLst>
                  <a:ext uri="{0D108BD9-81ED-4DB2-BD59-A6C34878D82A}">
                    <a16:rowId xmlns:a16="http://schemas.microsoft.com/office/drawing/2014/main" val="10000"/>
                  </a:ext>
                </a:extLst>
              </a:tr>
              <a:tr h="57193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cat</a:t>
                      </a:r>
                      <a:r>
                        <a:rPr kumimoji="0" lang="zh-CN" altLang="en-US" sz="28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tac</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滚屏显示文本文件内容</a:t>
                      </a:r>
                    </a:p>
                  </a:txBody>
                  <a:tcPr horzOverflow="overflow"/>
                </a:tc>
                <a:extLst>
                  <a:ext uri="{0D108BD9-81ED-4DB2-BD59-A6C34878D82A}">
                    <a16:rowId xmlns:a16="http://schemas.microsoft.com/office/drawing/2014/main" val="10001"/>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more</a:t>
                      </a:r>
                      <a:r>
                        <a:rPr kumimoji="0" lang="zh-CN" altLang="en-US" sz="28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800" b="0" i="0" u="none" strike="noStrike" cap="none" normalizeH="0" baseline="0" dirty="0">
                          <a:ln>
                            <a:noFill/>
                          </a:ln>
                          <a:solidFill>
                            <a:schemeClr val="accent6">
                              <a:lumMod val="75000"/>
                            </a:schemeClr>
                          </a:solidFill>
                          <a:effectLst/>
                          <a:latin typeface="Arial" charset="0"/>
                          <a:ea typeface="宋体" charset="-122"/>
                        </a:rPr>
                        <a:t>less</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分屏显示文本文件内容</a:t>
                      </a:r>
                    </a:p>
                  </a:txBody>
                  <a:tcPr horzOverflow="overflow"/>
                </a:tc>
                <a:extLst>
                  <a:ext uri="{0D108BD9-81ED-4DB2-BD59-A6C34878D82A}">
                    <a16:rowId xmlns:a16="http://schemas.microsoft.com/office/drawing/2014/main" val="10002"/>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head</a:t>
                      </a:r>
                      <a:r>
                        <a:rPr kumimoji="0" lang="zh-CN" altLang="en-US" sz="28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800" b="0" i="0" u="none" strike="noStrike" cap="none" normalizeH="0" baseline="0" dirty="0">
                          <a:ln>
                            <a:noFill/>
                          </a:ln>
                          <a:solidFill>
                            <a:schemeClr val="accent6">
                              <a:lumMod val="75000"/>
                            </a:schemeClr>
                          </a:solidFill>
                          <a:effectLst/>
                          <a:latin typeface="Arial" charset="0"/>
                          <a:ea typeface="宋体" charset="-122"/>
                        </a:rPr>
                        <a:t>tail</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显示文本文件的前或后若干行</a:t>
                      </a:r>
                      <a:endParaRPr kumimoji="0" lang="en-US" altLang="zh-CN" sz="2800" b="0" i="0" u="none" strike="noStrike" cap="none" normalizeH="0" baseline="0" dirty="0">
                        <a:ln>
                          <a:noFill/>
                        </a:ln>
                        <a:solidFill>
                          <a:schemeClr val="tx1"/>
                        </a:solidFill>
                        <a:effectLst/>
                        <a:latin typeface="Arial" charset="0"/>
                        <a:ea typeface="宋体" charset="-122"/>
                      </a:endParaRPr>
                    </a:p>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（横向截取文本文件内容）</a:t>
                      </a:r>
                    </a:p>
                  </a:txBody>
                  <a:tcPr horzOverflow="overflow"/>
                </a:tc>
                <a:extLst>
                  <a:ext uri="{0D108BD9-81ED-4DB2-BD59-A6C34878D82A}">
                    <a16:rowId xmlns:a16="http://schemas.microsoft.com/office/drawing/2014/main" val="10003"/>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smtClean="0">
                          <a:ln>
                            <a:noFill/>
                          </a:ln>
                          <a:solidFill>
                            <a:schemeClr val="accent6">
                              <a:lumMod val="75000"/>
                            </a:schemeClr>
                          </a:solidFill>
                          <a:effectLst/>
                          <a:latin typeface="Arial" charset="0"/>
                          <a:ea typeface="宋体" charset="-122"/>
                        </a:rPr>
                        <a:t>tr</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smtClean="0">
                          <a:ln>
                            <a:noFill/>
                          </a:ln>
                          <a:solidFill>
                            <a:schemeClr val="tx1"/>
                          </a:solidFill>
                          <a:effectLst/>
                          <a:latin typeface="Arial" charset="0"/>
                          <a:ea typeface="宋体" charset="-122"/>
                        </a:rPr>
                        <a:t>转换字符</a:t>
                      </a:r>
                      <a:endParaRPr kumimoji="0" lang="zh-CN" altLang="en-US" sz="28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4"/>
                  </a:ext>
                </a:extLst>
              </a:tr>
              <a:tr h="52259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smtClean="0">
                          <a:ln>
                            <a:noFill/>
                          </a:ln>
                          <a:solidFill>
                            <a:schemeClr val="accent6">
                              <a:lumMod val="75000"/>
                            </a:schemeClr>
                          </a:solidFill>
                          <a:effectLst/>
                          <a:latin typeface="Arial" charset="0"/>
                          <a:ea typeface="宋体" charset="-122"/>
                        </a:rPr>
                        <a:t>past</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smtClean="0">
                          <a:ln>
                            <a:noFill/>
                          </a:ln>
                          <a:solidFill>
                            <a:schemeClr val="tx1"/>
                          </a:solidFill>
                          <a:effectLst/>
                          <a:latin typeface="Arial" charset="0"/>
                          <a:ea typeface="宋体" charset="-122"/>
                        </a:rPr>
                        <a:t>纵向合并多个文本</a:t>
                      </a:r>
                      <a:endParaRPr kumimoji="0" lang="zh-CN" altLang="en-US" sz="28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5"/>
                  </a:ext>
                </a:extLst>
              </a:tr>
              <a:tr h="52259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smtClean="0">
                          <a:ln>
                            <a:noFill/>
                          </a:ln>
                          <a:solidFill>
                            <a:schemeClr val="accent6">
                              <a:lumMod val="75000"/>
                            </a:schemeClr>
                          </a:solidFill>
                          <a:effectLst/>
                          <a:latin typeface="Arial" charset="0"/>
                          <a:ea typeface="宋体" charset="-122"/>
                        </a:rPr>
                        <a:t>iconv</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smtClean="0">
                          <a:ln>
                            <a:noFill/>
                          </a:ln>
                          <a:solidFill>
                            <a:schemeClr val="tx1"/>
                          </a:solidFill>
                          <a:effectLst/>
                          <a:latin typeface="Arial" charset="0"/>
                          <a:ea typeface="宋体" charset="-122"/>
                        </a:rPr>
                        <a:t>将文本从一种编码转换成另一种</a:t>
                      </a:r>
                      <a:endParaRPr kumimoji="0" lang="zh-CN" altLang="en-US" sz="28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2425891664"/>
                  </a:ext>
                </a:extLst>
              </a:tr>
            </a:tbl>
          </a:graphicData>
        </a:graphic>
      </p:graphicFrame>
      <p:sp>
        <p:nvSpPr>
          <p:cNvPr id="2" name="矩形 1"/>
          <p:cNvSpPr/>
          <p:nvPr/>
        </p:nvSpPr>
        <p:spPr>
          <a:xfrm>
            <a:off x="424464" y="1451288"/>
            <a:ext cx="5947736" cy="523220"/>
          </a:xfrm>
          <a:prstGeom prst="rect">
            <a:avLst/>
          </a:prstGeom>
        </p:spPr>
        <p:txBody>
          <a:bodyPr wrap="square">
            <a:spAutoFit/>
          </a:bodyPr>
          <a:lstStyle/>
          <a:p>
            <a:r>
              <a:rPr lang="zh-CN" altLang="en-US" sz="2800" dirty="0">
                <a:solidFill>
                  <a:srgbClr val="0000FF"/>
                </a:solidFill>
              </a:rPr>
              <a:t>常用的文本文件提取命令</a:t>
            </a:r>
          </a:p>
        </p:txBody>
      </p:sp>
    </p:spTree>
    <p:extLst>
      <p:ext uri="{BB962C8B-B14F-4D97-AF65-F5344CB8AC3E}">
        <p14:creationId xmlns:p14="http://schemas.microsoft.com/office/powerpoint/2010/main" val="67258149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graphicFrame>
        <p:nvGraphicFramePr>
          <p:cNvPr id="5" name="内容占位符 6"/>
          <p:cNvGraphicFramePr>
            <a:graphicFrameLocks/>
          </p:cNvGraphicFramePr>
          <p:nvPr>
            <p:extLst>
              <p:ext uri="{D42A27DB-BD31-4B8C-83A1-F6EECF244321}">
                <p14:modId xmlns:p14="http://schemas.microsoft.com/office/powerpoint/2010/main" val="1211913511"/>
              </p:ext>
            </p:extLst>
          </p:nvPr>
        </p:nvGraphicFramePr>
        <p:xfrm>
          <a:off x="424464" y="2078122"/>
          <a:ext cx="8164586" cy="4127940"/>
        </p:xfrm>
        <a:graphic>
          <a:graphicData uri="http://schemas.openxmlformats.org/drawingml/2006/table">
            <a:tbl>
              <a:tblPr>
                <a:tableStyleId>{35758FB7-9AC5-4552-8A53-C91805E547FA}</a:tableStyleId>
              </a:tblPr>
              <a:tblGrid>
                <a:gridCol w="2031231">
                  <a:extLst>
                    <a:ext uri="{9D8B030D-6E8A-4147-A177-3AD203B41FA5}">
                      <a16:colId xmlns:a16="http://schemas.microsoft.com/office/drawing/2014/main" val="20000"/>
                    </a:ext>
                  </a:extLst>
                </a:gridCol>
                <a:gridCol w="6133355">
                  <a:extLst>
                    <a:ext uri="{9D8B030D-6E8A-4147-A177-3AD203B41FA5}">
                      <a16:colId xmlns:a16="http://schemas.microsoft.com/office/drawing/2014/main" val="20001"/>
                    </a:ext>
                  </a:extLst>
                </a:gridCol>
              </a:tblGrid>
              <a:tr h="50787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命令 </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功能</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extLst>
                  <a:ext uri="{0D108BD9-81ED-4DB2-BD59-A6C34878D82A}">
                    <a16:rowId xmlns:a16="http://schemas.microsoft.com/office/drawing/2014/main" val="10000"/>
                  </a:ext>
                </a:extLst>
              </a:tr>
              <a:tr h="57193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grep</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在文本文件中查找指定的字符串</a:t>
                      </a:r>
                      <a:endParaRPr kumimoji="0" lang="en-US" altLang="zh-CN" sz="2800" b="0" i="0" u="none" strike="noStrike" cap="none" normalizeH="0" baseline="0" dirty="0">
                        <a:ln>
                          <a:noFill/>
                        </a:ln>
                        <a:solidFill>
                          <a:schemeClr val="tx1"/>
                        </a:solidFill>
                        <a:effectLst/>
                        <a:latin typeface="Arial" charset="0"/>
                        <a:ea typeface="宋体" charset="-122"/>
                      </a:endParaRPr>
                    </a:p>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（按关键字</a:t>
                      </a:r>
                      <a:r>
                        <a:rPr lang="zh-CN" altLang="en-US" sz="2800" dirty="0"/>
                        <a:t>提</a:t>
                      </a:r>
                      <a:r>
                        <a:rPr kumimoji="0" lang="zh-CN" altLang="en-US" sz="2800" b="0" i="0" u="none" strike="noStrike" cap="none" normalizeH="0" baseline="0" dirty="0">
                          <a:ln>
                            <a:noFill/>
                          </a:ln>
                          <a:solidFill>
                            <a:schemeClr val="tx1"/>
                          </a:solidFill>
                          <a:effectLst/>
                          <a:latin typeface="Arial" charset="0"/>
                          <a:ea typeface="宋体" charset="-122"/>
                        </a:rPr>
                        <a:t>取文本文件中匹配的行）</a:t>
                      </a:r>
                    </a:p>
                  </a:txBody>
                  <a:tcPr horzOverflow="overflow"/>
                </a:tc>
                <a:extLst>
                  <a:ext uri="{0D108BD9-81ED-4DB2-BD59-A6C34878D82A}">
                    <a16:rowId xmlns:a16="http://schemas.microsoft.com/office/drawing/2014/main" val="10001"/>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err="1" smtClean="0">
                          <a:ln>
                            <a:noFill/>
                          </a:ln>
                          <a:solidFill>
                            <a:schemeClr val="accent6">
                              <a:lumMod val="75000"/>
                            </a:schemeClr>
                          </a:solidFill>
                          <a:effectLst/>
                          <a:latin typeface="Arial" charset="0"/>
                          <a:ea typeface="宋体" charset="-122"/>
                        </a:rPr>
                        <a:t>sed</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smtClean="0">
                          <a:ln>
                            <a:noFill/>
                          </a:ln>
                          <a:solidFill>
                            <a:schemeClr val="tx1"/>
                          </a:solidFill>
                          <a:effectLst/>
                          <a:latin typeface="Arial" charset="0"/>
                          <a:ea typeface="宋体" charset="-122"/>
                        </a:rPr>
                        <a:t>流编辑器，非交互式的字符串替换</a:t>
                      </a:r>
                      <a:endParaRPr kumimoji="0" lang="zh-CN" altLang="en-US" sz="28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78287314"/>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smtClean="0">
                          <a:ln>
                            <a:noFill/>
                          </a:ln>
                          <a:solidFill>
                            <a:schemeClr val="accent6">
                              <a:lumMod val="75000"/>
                            </a:schemeClr>
                          </a:solidFill>
                          <a:effectLst/>
                          <a:latin typeface="Arial" charset="0"/>
                          <a:ea typeface="宋体" charset="-122"/>
                        </a:rPr>
                        <a:t>cut</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smtClean="0">
                          <a:ln>
                            <a:noFill/>
                          </a:ln>
                          <a:solidFill>
                            <a:schemeClr val="tx1"/>
                          </a:solidFill>
                          <a:effectLst/>
                          <a:latin typeface="Arial" charset="0"/>
                          <a:ea typeface="宋体" charset="-122"/>
                        </a:rPr>
                        <a:t>纵向切割出文本指定的部分</a:t>
                      </a:r>
                      <a:endParaRPr kumimoji="0" lang="en-US" altLang="zh-CN" sz="2800" b="0" i="0" u="none" strike="noStrike" cap="none" normalizeH="0" baseline="0" dirty="0" smtClean="0">
                        <a:ln>
                          <a:noFill/>
                        </a:ln>
                        <a:solidFill>
                          <a:schemeClr val="tx1"/>
                        </a:solidFill>
                        <a:effectLst/>
                        <a:latin typeface="Arial" charset="0"/>
                        <a:ea typeface="宋体" charset="-122"/>
                      </a:endParaRPr>
                    </a:p>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smtClean="0">
                          <a:ln>
                            <a:noFill/>
                          </a:ln>
                          <a:solidFill>
                            <a:schemeClr val="tx1"/>
                          </a:solidFill>
                          <a:effectLst/>
                          <a:latin typeface="Arial" charset="0"/>
                          <a:ea typeface="宋体" charset="-122"/>
                        </a:rPr>
                        <a:t>（纵向截取文本文件内容）</a:t>
                      </a:r>
                      <a:endParaRPr kumimoji="0" lang="zh-CN" altLang="en-US" sz="28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2"/>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err="1" smtClean="0">
                          <a:ln>
                            <a:noFill/>
                          </a:ln>
                          <a:solidFill>
                            <a:schemeClr val="accent6">
                              <a:lumMod val="75000"/>
                            </a:schemeClr>
                          </a:solidFill>
                          <a:effectLst/>
                          <a:latin typeface="Arial" charset="0"/>
                          <a:ea typeface="宋体" charset="-122"/>
                        </a:rPr>
                        <a:t>awk</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smtClean="0">
                          <a:ln>
                            <a:noFill/>
                          </a:ln>
                          <a:solidFill>
                            <a:schemeClr val="tx1"/>
                          </a:solidFill>
                          <a:effectLst/>
                          <a:latin typeface="Arial" charset="0"/>
                          <a:ea typeface="宋体" charset="-122"/>
                        </a:rPr>
                        <a:t>文本处理工具，处理有格式的文本</a:t>
                      </a:r>
                      <a:endParaRPr kumimoji="0" lang="zh-CN" altLang="en-US" sz="28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3"/>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endParaRPr kumimoji="0" lang="zh-CN" altLang="en-US" sz="28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4"/>
                  </a:ext>
                </a:extLst>
              </a:tr>
            </a:tbl>
          </a:graphicData>
        </a:graphic>
      </p:graphicFrame>
      <p:sp>
        <p:nvSpPr>
          <p:cNvPr id="2" name="矩形 1"/>
          <p:cNvSpPr/>
          <p:nvPr/>
        </p:nvSpPr>
        <p:spPr>
          <a:xfrm>
            <a:off x="424464" y="1451288"/>
            <a:ext cx="5947736" cy="523220"/>
          </a:xfrm>
          <a:prstGeom prst="rect">
            <a:avLst/>
          </a:prstGeom>
        </p:spPr>
        <p:txBody>
          <a:bodyPr wrap="square">
            <a:spAutoFit/>
          </a:bodyPr>
          <a:lstStyle/>
          <a:p>
            <a:r>
              <a:rPr lang="zh-CN" altLang="en-US" sz="2800" dirty="0">
                <a:solidFill>
                  <a:srgbClr val="0000FF"/>
                </a:solidFill>
              </a:rPr>
              <a:t>常用的文本文件提取命令</a:t>
            </a:r>
          </a:p>
        </p:txBody>
      </p:sp>
    </p:spTree>
    <p:extLst>
      <p:ext uri="{BB962C8B-B14F-4D97-AF65-F5344CB8AC3E}">
        <p14:creationId xmlns:p14="http://schemas.microsoft.com/office/powerpoint/2010/main" val="3239021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71600" y="2009072"/>
            <a:ext cx="7772400" cy="4114800"/>
          </a:xfrm>
        </p:spPr>
        <p:txBody>
          <a:bodyPr/>
          <a:lstStyle/>
          <a:p>
            <a:pPr marL="468000" lvl="1">
              <a:lnSpc>
                <a:spcPct val="120000"/>
              </a:lnSpc>
              <a:spcBef>
                <a:spcPts val="600"/>
              </a:spcBef>
            </a:pPr>
            <a:r>
              <a:rPr lang="zh-CN" altLang="en-US" dirty="0"/>
              <a:t>包含</a:t>
            </a:r>
            <a:r>
              <a:rPr lang="zh-CN" altLang="en-US" dirty="0">
                <a:solidFill>
                  <a:srgbClr val="FF0000"/>
                </a:solidFill>
              </a:rPr>
              <a:t>各种长度的字符串</a:t>
            </a:r>
            <a:r>
              <a:rPr lang="en-US" altLang="zh-CN" dirty="0"/>
              <a:t>(</a:t>
            </a:r>
            <a:r>
              <a:rPr lang="zh-CN" altLang="en-US" dirty="0">
                <a:solidFill>
                  <a:srgbClr val="FF0000"/>
                </a:solidFill>
              </a:rPr>
              <a:t>字节序列</a:t>
            </a:r>
            <a:r>
              <a:rPr lang="en-US" altLang="zh-CN" dirty="0"/>
              <a:t>)</a:t>
            </a:r>
            <a:r>
              <a:rPr lang="zh-CN" altLang="en-US" dirty="0"/>
              <a:t>，</a:t>
            </a:r>
            <a:r>
              <a:rPr lang="en-US" altLang="zh-CN" dirty="0"/>
              <a:t>Linux </a:t>
            </a:r>
            <a:r>
              <a:rPr lang="zh-CN" altLang="en-US" dirty="0"/>
              <a:t>没有对其内容规定任何的结构</a:t>
            </a:r>
            <a:endParaRPr lang="en-US" altLang="zh-CN" dirty="0"/>
          </a:p>
          <a:p>
            <a:pPr marL="468000" lvl="1">
              <a:lnSpc>
                <a:spcPct val="120000"/>
              </a:lnSpc>
              <a:spcBef>
                <a:spcPts val="600"/>
              </a:spcBef>
              <a:spcAft>
                <a:spcPts val="600"/>
              </a:spcAft>
            </a:pPr>
            <a:r>
              <a:rPr lang="zh-CN" altLang="en-US" dirty="0"/>
              <a:t>只作为有序的字符序列交付给应用程序，由应用</a:t>
            </a:r>
            <a:r>
              <a:rPr lang="zh-CN" altLang="en-US" dirty="0">
                <a:solidFill>
                  <a:srgbClr val="FF0000"/>
                </a:solidFill>
              </a:rPr>
              <a:t>程序</a:t>
            </a:r>
            <a:r>
              <a:rPr lang="zh-CN" altLang="en-US" dirty="0"/>
              <a:t>对其</a:t>
            </a:r>
            <a:r>
              <a:rPr lang="zh-CN" altLang="en-US" dirty="0">
                <a:solidFill>
                  <a:srgbClr val="FF0000"/>
                </a:solidFill>
              </a:rPr>
              <a:t>组织</a:t>
            </a:r>
            <a:r>
              <a:rPr lang="zh-CN" altLang="en-US" dirty="0"/>
              <a:t>和</a:t>
            </a:r>
            <a:r>
              <a:rPr lang="zh-CN" altLang="en-US" dirty="0">
                <a:solidFill>
                  <a:srgbClr val="FF0000"/>
                </a:solidFill>
              </a:rPr>
              <a:t>解释</a:t>
            </a:r>
            <a:endParaRPr lang="en-US" altLang="zh-CN" dirty="0">
              <a:solidFill>
                <a:srgbClr val="FF0000"/>
              </a:solidFill>
            </a:endParaRPr>
          </a:p>
          <a:p>
            <a:pPr marL="685800" lvl="2" indent="-342900" eaLnBrk="1" hangingPunct="1">
              <a:lnSpc>
                <a:spcPct val="110000"/>
              </a:lnSpc>
              <a:spcBef>
                <a:spcPct val="0"/>
              </a:spcBef>
              <a:buClr>
                <a:srgbClr val="0000FF"/>
              </a:buClr>
              <a:defRPr/>
            </a:pPr>
            <a:r>
              <a:rPr lang="zh-CN" altLang="en-US" dirty="0">
                <a:solidFill>
                  <a:srgbClr val="FF0000"/>
                </a:solidFill>
                <a:ea typeface="楷体_GB2312" pitchFamily="49" charset="-122"/>
              </a:rPr>
              <a:t>文本文件</a:t>
            </a:r>
            <a:r>
              <a:rPr lang="zh-CN" altLang="en-US" dirty="0">
                <a:ea typeface="楷体_GB2312" pitchFamily="49" charset="-122"/>
              </a:rPr>
              <a:t>：由</a:t>
            </a:r>
            <a:r>
              <a:rPr lang="en-US" altLang="zh-CN" dirty="0">
                <a:solidFill>
                  <a:srgbClr val="FF0000"/>
                </a:solidFill>
                <a:ea typeface="楷体_GB2312" pitchFamily="49" charset="-122"/>
              </a:rPr>
              <a:t>ASCII</a:t>
            </a:r>
            <a:r>
              <a:rPr lang="zh-CN" altLang="en-US" dirty="0">
                <a:solidFill>
                  <a:srgbClr val="FF0000"/>
                </a:solidFill>
                <a:ea typeface="楷体_GB2312" pitchFamily="49" charset="-122"/>
              </a:rPr>
              <a:t>字符</a:t>
            </a:r>
            <a:r>
              <a:rPr lang="zh-CN" altLang="en-US" dirty="0">
                <a:ea typeface="楷体_GB2312" pitchFamily="49" charset="-122"/>
              </a:rPr>
              <a:t>构成，</a:t>
            </a:r>
            <a:r>
              <a:rPr lang="zh-CN" altLang="en-US" dirty="0">
                <a:solidFill>
                  <a:srgbClr val="FF0000"/>
                </a:solidFill>
                <a:ea typeface="楷体_GB2312" pitchFamily="49" charset="-122"/>
              </a:rPr>
              <a:t>可编辑</a:t>
            </a:r>
            <a:r>
              <a:rPr lang="zh-CN" altLang="en-US" dirty="0">
                <a:ea typeface="楷体_GB2312" pitchFamily="49" charset="-122"/>
              </a:rPr>
              <a:t>，</a:t>
            </a:r>
            <a:r>
              <a:rPr lang="zh-CN" altLang="en-US" dirty="0">
                <a:solidFill>
                  <a:srgbClr val="FF0000"/>
                </a:solidFill>
                <a:ea typeface="楷体_GB2312" pitchFamily="49" charset="-122"/>
              </a:rPr>
              <a:t>可修改</a:t>
            </a:r>
            <a:r>
              <a:rPr lang="zh-CN" altLang="en-US" dirty="0">
                <a:ea typeface="楷体_GB2312" pitchFamily="49" charset="-122"/>
              </a:rPr>
              <a:t>，如信件、报告</a:t>
            </a:r>
            <a:endParaRPr lang="en-US" altLang="zh-CN" dirty="0">
              <a:ea typeface="楷体_GB2312" pitchFamily="49" charset="-122"/>
            </a:endParaRPr>
          </a:p>
          <a:p>
            <a:pPr marL="685800" lvl="2" indent="-342900" eaLnBrk="1" hangingPunct="1">
              <a:lnSpc>
                <a:spcPct val="110000"/>
              </a:lnSpc>
              <a:spcBef>
                <a:spcPct val="0"/>
              </a:spcBef>
              <a:buClr>
                <a:srgbClr val="0000FF"/>
              </a:buClr>
              <a:defRPr/>
            </a:pPr>
            <a:r>
              <a:rPr lang="zh-CN" altLang="en-US" dirty="0">
                <a:solidFill>
                  <a:srgbClr val="FF0000"/>
                </a:solidFill>
                <a:ea typeface="楷体_GB2312" pitchFamily="49" charset="-122"/>
              </a:rPr>
              <a:t>数据文件</a:t>
            </a:r>
            <a:r>
              <a:rPr lang="zh-CN" altLang="en-US" dirty="0">
                <a:ea typeface="楷体_GB2312" pitchFamily="49" charset="-122"/>
              </a:rPr>
              <a:t>：由来自</a:t>
            </a:r>
            <a:r>
              <a:rPr lang="zh-CN" altLang="en-US" dirty="0">
                <a:solidFill>
                  <a:srgbClr val="FF0000"/>
                </a:solidFill>
                <a:ea typeface="楷体_GB2312" pitchFamily="49" charset="-122"/>
              </a:rPr>
              <a:t>应用程序</a:t>
            </a:r>
            <a:r>
              <a:rPr lang="zh-CN" altLang="en-US" dirty="0">
                <a:ea typeface="楷体_GB2312" pitchFamily="49" charset="-122"/>
              </a:rPr>
              <a:t>的</a:t>
            </a:r>
            <a:r>
              <a:rPr lang="zh-CN" altLang="en-US" dirty="0">
                <a:solidFill>
                  <a:srgbClr val="FF0000"/>
                </a:solidFill>
                <a:ea typeface="楷体_GB2312" pitchFamily="49" charset="-122"/>
              </a:rPr>
              <a:t>数字型和文本型数据</a:t>
            </a:r>
            <a:r>
              <a:rPr lang="zh-CN" altLang="en-US" dirty="0">
                <a:ea typeface="楷体_GB2312" pitchFamily="49" charset="-122"/>
              </a:rPr>
              <a:t>构成，如电子表格、数据库</a:t>
            </a:r>
            <a:endParaRPr lang="en-US" altLang="zh-CN" dirty="0">
              <a:ea typeface="楷体_GB2312" pitchFamily="49" charset="-122"/>
            </a:endParaRPr>
          </a:p>
          <a:p>
            <a:pPr marL="685800" lvl="2" indent="-342900" eaLnBrk="1" hangingPunct="1">
              <a:lnSpc>
                <a:spcPct val="110000"/>
              </a:lnSpc>
              <a:spcBef>
                <a:spcPct val="0"/>
              </a:spcBef>
              <a:buClr>
                <a:srgbClr val="0000FF"/>
              </a:buClr>
              <a:defRPr/>
            </a:pPr>
            <a:r>
              <a:rPr lang="zh-CN" altLang="en-US" dirty="0">
                <a:solidFill>
                  <a:srgbClr val="FF0000"/>
                </a:solidFill>
                <a:ea typeface="楷体_GB2312" pitchFamily="49" charset="-122"/>
              </a:rPr>
              <a:t>二进制文件</a:t>
            </a:r>
            <a:r>
              <a:rPr lang="zh-CN" altLang="en-US" dirty="0">
                <a:ea typeface="楷体_GB2312" pitchFamily="49" charset="-122"/>
              </a:rPr>
              <a:t>：由</a:t>
            </a:r>
            <a:r>
              <a:rPr lang="zh-CN" altLang="en-US" dirty="0">
                <a:solidFill>
                  <a:srgbClr val="FF0000"/>
                </a:solidFill>
                <a:ea typeface="楷体_GB2312" pitchFamily="49" charset="-122"/>
              </a:rPr>
              <a:t>机器命令</a:t>
            </a:r>
            <a:r>
              <a:rPr lang="zh-CN" altLang="en-US" dirty="0">
                <a:ea typeface="楷体_GB2312" pitchFamily="49" charset="-122"/>
              </a:rPr>
              <a:t>和</a:t>
            </a:r>
            <a:r>
              <a:rPr lang="zh-CN" altLang="en-US" dirty="0">
                <a:solidFill>
                  <a:srgbClr val="FF0000"/>
                </a:solidFill>
                <a:ea typeface="楷体_GB2312" pitchFamily="49" charset="-122"/>
              </a:rPr>
              <a:t>数据</a:t>
            </a:r>
            <a:r>
              <a:rPr lang="zh-CN" altLang="en-US" dirty="0">
                <a:ea typeface="楷体_GB2312" pitchFamily="49" charset="-122"/>
              </a:rPr>
              <a:t>构成，</a:t>
            </a:r>
            <a:r>
              <a:rPr lang="zh-CN" altLang="en-US" dirty="0">
                <a:solidFill>
                  <a:srgbClr val="FF0000"/>
                </a:solidFill>
                <a:ea typeface="楷体_GB2312" pitchFamily="49" charset="-122"/>
              </a:rPr>
              <a:t>不可查看与修改</a:t>
            </a:r>
            <a:r>
              <a:rPr lang="zh-CN" altLang="en-US" dirty="0">
                <a:ea typeface="楷体_GB2312" pitchFamily="49" charset="-122"/>
              </a:rPr>
              <a:t>，如系统命令</a:t>
            </a:r>
            <a:endParaRPr lang="en-US" altLang="zh-CN" dirty="0">
              <a:ea typeface="楷体_GB2312" pitchFamily="49" charset="-122"/>
            </a:endParaRPr>
          </a:p>
        </p:txBody>
      </p:sp>
      <p:sp>
        <p:nvSpPr>
          <p:cNvPr id="4" name="标题 1">
            <a:extLst>
              <a:ext uri="{FF2B5EF4-FFF2-40B4-BE49-F238E27FC236}">
                <a16:creationId xmlns:a16="http://schemas.microsoft.com/office/drawing/2014/main" id="{C32D0E0E-A77B-4143-B1F3-6740BF3EA2D1}"/>
              </a:ext>
            </a:extLst>
          </p:cNvPr>
          <p:cNvSpPr txBox="1">
            <a:spLocks/>
          </p:cNvSpPr>
          <p:nvPr/>
        </p:nvSpPr>
        <p:spPr bwMode="auto">
          <a:xfrm>
            <a:off x="1130301" y="260648"/>
            <a:ext cx="7793037" cy="911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a:t>七 文件与目录</a:t>
            </a:r>
          </a:p>
        </p:txBody>
      </p:sp>
      <p:sp>
        <p:nvSpPr>
          <p:cNvPr id="5" name="内容占位符 2">
            <a:extLst>
              <a:ext uri="{FF2B5EF4-FFF2-40B4-BE49-F238E27FC236}">
                <a16:creationId xmlns:a16="http://schemas.microsoft.com/office/drawing/2014/main" id="{8CA99856-3D20-4698-A3E8-230EDF8C06F0}"/>
              </a:ext>
            </a:extLst>
          </p:cNvPr>
          <p:cNvSpPr txBox="1">
            <a:spLocks/>
          </p:cNvSpPr>
          <p:nvPr/>
        </p:nvSpPr>
        <p:spPr bwMode="auto">
          <a:xfrm>
            <a:off x="971600" y="1472580"/>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dirty="0">
                <a:solidFill>
                  <a:srgbClr val="0000FF"/>
                </a:solidFill>
              </a:rPr>
              <a:t>普通文件：</a:t>
            </a:r>
            <a:r>
              <a:rPr lang="en-US" altLang="zh-CN" dirty="0">
                <a:solidFill>
                  <a:srgbClr val="0000FF"/>
                </a:solidFill>
              </a:rPr>
              <a:t>-</a:t>
            </a:r>
            <a:r>
              <a:rPr lang="zh-CN" altLang="en-US" sz="3200" dirty="0">
                <a:solidFill>
                  <a:srgbClr val="0000FF"/>
                </a:solidFill>
              </a:rPr>
              <a:t> </a:t>
            </a:r>
            <a:endParaRPr lang="zh-CN" altLang="en-US" dirty="0">
              <a:solidFill>
                <a:srgbClr val="0000FF"/>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sp>
        <p:nvSpPr>
          <p:cNvPr id="6" name="标题 1"/>
          <p:cNvSpPr txBox="1">
            <a:spLocks/>
          </p:cNvSpPr>
          <p:nvPr/>
        </p:nvSpPr>
        <p:spPr bwMode="auto">
          <a:xfrm>
            <a:off x="827584" y="1052920"/>
            <a:ext cx="7793037"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sz="2800" dirty="0" smtClean="0"/>
              <a:t>常用的文本文件分析命令</a:t>
            </a:r>
            <a:endParaRPr lang="zh-CN" altLang="en-US" sz="2800" dirty="0"/>
          </a:p>
        </p:txBody>
      </p:sp>
      <p:graphicFrame>
        <p:nvGraphicFramePr>
          <p:cNvPr id="7" name="内容占位符 6"/>
          <p:cNvGraphicFramePr>
            <a:graphicFrameLocks/>
          </p:cNvGraphicFramePr>
          <p:nvPr>
            <p:extLst>
              <p:ext uri="{D42A27DB-BD31-4B8C-83A1-F6EECF244321}">
                <p14:modId xmlns:p14="http://schemas.microsoft.com/office/powerpoint/2010/main" val="451974438"/>
              </p:ext>
            </p:extLst>
          </p:nvPr>
        </p:nvGraphicFramePr>
        <p:xfrm>
          <a:off x="717079" y="2222242"/>
          <a:ext cx="7560840" cy="4364596"/>
        </p:xfrm>
        <a:graphic>
          <a:graphicData uri="http://schemas.openxmlformats.org/drawingml/2006/table">
            <a:tbl>
              <a:tblPr>
                <a:tableStyleId>{35758FB7-9AC5-4552-8A53-C91805E547FA}</a:tableStyleId>
              </a:tblPr>
              <a:tblGrid>
                <a:gridCol w="1443433">
                  <a:extLst>
                    <a:ext uri="{9D8B030D-6E8A-4147-A177-3AD203B41FA5}">
                      <a16:colId xmlns:a16="http://schemas.microsoft.com/office/drawing/2014/main" val="20000"/>
                    </a:ext>
                  </a:extLst>
                </a:gridCol>
                <a:gridCol w="6117407">
                  <a:extLst>
                    <a:ext uri="{9D8B030D-6E8A-4147-A177-3AD203B41FA5}">
                      <a16:colId xmlns:a16="http://schemas.microsoft.com/office/drawing/2014/main" val="20001"/>
                    </a:ext>
                  </a:extLst>
                </a:gridCol>
              </a:tblGrid>
              <a:tr h="50787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命令 </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功能</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extLst>
                  <a:ext uri="{0D108BD9-81ED-4DB2-BD59-A6C34878D82A}">
                    <a16:rowId xmlns:a16="http://schemas.microsoft.com/office/drawing/2014/main" val="10000"/>
                  </a:ext>
                </a:extLst>
              </a:tr>
              <a:tr h="57193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rgbClr val="FF0000"/>
                          </a:solidFill>
                          <a:effectLst/>
                          <a:latin typeface="Arial" charset="0"/>
                          <a:ea typeface="宋体" charset="-122"/>
                        </a:rPr>
                        <a:t>wc</a:t>
                      </a:r>
                      <a:endParaRPr kumimoji="0" lang="en-US" altLang="zh-CN" sz="28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rgbClr val="FF0000"/>
                          </a:solidFill>
                          <a:effectLst/>
                          <a:latin typeface="Arial" charset="0"/>
                          <a:ea typeface="宋体" charset="-122"/>
                        </a:rPr>
                        <a:t>统计</a:t>
                      </a:r>
                      <a:r>
                        <a:rPr kumimoji="0" lang="zh-CN" altLang="en-US" sz="2800" b="0" i="0" u="none" strike="noStrike" cap="none" normalizeH="0" baseline="0" dirty="0" smtClean="0">
                          <a:ln>
                            <a:noFill/>
                          </a:ln>
                          <a:solidFill>
                            <a:srgbClr val="FF0000"/>
                          </a:solidFill>
                          <a:effectLst/>
                          <a:latin typeface="Arial" charset="0"/>
                          <a:ea typeface="宋体" charset="-122"/>
                        </a:rPr>
                        <a:t>文本的行数、字数、字符数</a:t>
                      </a:r>
                      <a:endParaRPr kumimoji="0" lang="zh-CN" altLang="en-US" sz="2800" b="0" i="0" u="none" strike="noStrike" cap="none" normalizeH="0" baseline="0" dirty="0">
                        <a:ln>
                          <a:noFill/>
                        </a:ln>
                        <a:solidFill>
                          <a:srgbClr val="FF0000"/>
                        </a:solidFill>
                        <a:effectLst/>
                        <a:latin typeface="Arial" charset="0"/>
                        <a:ea typeface="宋体" charset="-122"/>
                      </a:endParaRPr>
                    </a:p>
                  </a:txBody>
                  <a:tcPr horzOverflow="overflow"/>
                </a:tc>
                <a:extLst>
                  <a:ext uri="{0D108BD9-81ED-4DB2-BD59-A6C34878D82A}">
                    <a16:rowId xmlns:a16="http://schemas.microsoft.com/office/drawing/2014/main" val="10001"/>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sort</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以</a:t>
                      </a:r>
                      <a:r>
                        <a:rPr kumimoji="0" lang="zh-CN" altLang="en-US" sz="2800" b="0" i="0" u="none" strike="noStrike" cap="none" normalizeH="0" baseline="0" dirty="0">
                          <a:ln>
                            <a:noFill/>
                          </a:ln>
                          <a:solidFill>
                            <a:srgbClr val="C00000"/>
                          </a:solidFill>
                          <a:effectLst/>
                          <a:latin typeface="Arial" charset="0"/>
                          <a:ea typeface="宋体" charset="-122"/>
                        </a:rPr>
                        <a:t>行为单位</a:t>
                      </a:r>
                      <a:r>
                        <a:rPr kumimoji="0" lang="zh-CN" altLang="en-US" sz="2800" b="0" i="0" u="none" strike="noStrike" cap="none" normalizeH="0" baseline="0" dirty="0">
                          <a:ln>
                            <a:noFill/>
                          </a:ln>
                          <a:solidFill>
                            <a:schemeClr val="tx1"/>
                          </a:solidFill>
                          <a:effectLst/>
                          <a:latin typeface="Arial" charset="0"/>
                          <a:ea typeface="宋体" charset="-122"/>
                        </a:rPr>
                        <a:t>对文本文件排序</a:t>
                      </a:r>
                    </a:p>
                  </a:txBody>
                  <a:tcPr horzOverflow="overflow"/>
                </a:tc>
                <a:extLst>
                  <a:ext uri="{0D108BD9-81ED-4DB2-BD59-A6C34878D82A}">
                    <a16:rowId xmlns:a16="http://schemas.microsoft.com/office/drawing/2014/main" val="10002"/>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err="1">
                          <a:ln>
                            <a:noFill/>
                          </a:ln>
                          <a:solidFill>
                            <a:srgbClr val="FF0000"/>
                          </a:solidFill>
                          <a:effectLst/>
                          <a:latin typeface="Arial" charset="0"/>
                          <a:ea typeface="宋体" charset="-122"/>
                        </a:rPr>
                        <a:t>uniq</a:t>
                      </a:r>
                      <a:endParaRPr kumimoji="0" lang="en-US" altLang="zh-CN" sz="28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rgbClr val="FF0000"/>
                          </a:solidFill>
                          <a:effectLst/>
                          <a:latin typeface="Arial" charset="0"/>
                          <a:ea typeface="宋体" charset="-122"/>
                        </a:rPr>
                        <a:t>删除文本文件中连续的重复的行</a:t>
                      </a:r>
                    </a:p>
                  </a:txBody>
                  <a:tcPr horzOverflow="overflow"/>
                </a:tc>
                <a:extLst>
                  <a:ext uri="{0D108BD9-81ED-4DB2-BD59-A6C34878D82A}">
                    <a16:rowId xmlns:a16="http://schemas.microsoft.com/office/drawing/2014/main" val="10003"/>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diff</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比较两个文本文件的差异</a:t>
                      </a:r>
                    </a:p>
                  </a:txBody>
                  <a:tcPr horzOverflow="overflow"/>
                </a:tc>
                <a:extLst>
                  <a:ext uri="{0D108BD9-81ED-4DB2-BD59-A6C34878D82A}">
                    <a16:rowId xmlns:a16="http://schemas.microsoft.com/office/drawing/2014/main" val="10004"/>
                  </a:ext>
                </a:extLst>
              </a:tr>
              <a:tr h="261298">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diff3</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比较三个文本文件的差异</a:t>
                      </a:r>
                    </a:p>
                  </a:txBody>
                  <a:tcPr horzOverflow="overflow"/>
                </a:tc>
                <a:extLst>
                  <a:ext uri="{0D108BD9-81ED-4DB2-BD59-A6C34878D82A}">
                    <a16:rowId xmlns:a16="http://schemas.microsoft.com/office/drawing/2014/main" val="10005"/>
                  </a:ext>
                </a:extLst>
              </a:tr>
              <a:tr h="25908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patch</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为文本文件打补丁</a:t>
                      </a:r>
                    </a:p>
                  </a:txBody>
                  <a:tcPr horzOverflow="overflow"/>
                </a:tc>
                <a:extLst>
                  <a:ext uri="{0D108BD9-81ED-4DB2-BD59-A6C34878D82A}">
                    <a16:rowId xmlns:a16="http://schemas.microsoft.com/office/drawing/2014/main" val="10006"/>
                  </a:ext>
                </a:extLst>
              </a:tr>
              <a:tr h="25908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aspell</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为文本文件做拼写检查（西文）</a:t>
                      </a:r>
                    </a:p>
                  </a:txBody>
                  <a:tcP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10862679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sp>
        <p:nvSpPr>
          <p:cNvPr id="6" name="标题 1"/>
          <p:cNvSpPr txBox="1">
            <a:spLocks/>
          </p:cNvSpPr>
          <p:nvPr/>
        </p:nvSpPr>
        <p:spPr bwMode="auto">
          <a:xfrm>
            <a:off x="827584" y="1052920"/>
            <a:ext cx="7793037"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sz="2800" dirty="0" smtClean="0"/>
              <a:t>文件打包和压缩</a:t>
            </a:r>
            <a:endParaRPr lang="zh-CN" altLang="en-US" sz="2800" dirty="0"/>
          </a:p>
        </p:txBody>
      </p:sp>
      <p:graphicFrame>
        <p:nvGraphicFramePr>
          <p:cNvPr id="9" name="内容占位符 6"/>
          <p:cNvGraphicFramePr>
            <a:graphicFrameLocks/>
          </p:cNvGraphicFramePr>
          <p:nvPr>
            <p:extLst>
              <p:ext uri="{D42A27DB-BD31-4B8C-83A1-F6EECF244321}">
                <p14:modId xmlns:p14="http://schemas.microsoft.com/office/powerpoint/2010/main" val="4201079997"/>
              </p:ext>
            </p:extLst>
          </p:nvPr>
        </p:nvGraphicFramePr>
        <p:xfrm>
          <a:off x="468907" y="2105433"/>
          <a:ext cx="7985383" cy="4373468"/>
        </p:xfrm>
        <a:graphic>
          <a:graphicData uri="http://schemas.openxmlformats.org/drawingml/2006/table">
            <a:tbl>
              <a:tblPr>
                <a:tableStyleId>{35758FB7-9AC5-4552-8A53-C91805E547FA}</a:tableStyleId>
              </a:tblPr>
              <a:tblGrid>
                <a:gridCol w="1686944">
                  <a:extLst>
                    <a:ext uri="{9D8B030D-6E8A-4147-A177-3AD203B41FA5}">
                      <a16:colId xmlns:a16="http://schemas.microsoft.com/office/drawing/2014/main" val="20000"/>
                    </a:ext>
                  </a:extLst>
                </a:gridCol>
                <a:gridCol w="6298439">
                  <a:extLst>
                    <a:ext uri="{9D8B030D-6E8A-4147-A177-3AD203B41FA5}">
                      <a16:colId xmlns:a16="http://schemas.microsoft.com/office/drawing/2014/main" val="20001"/>
                    </a:ext>
                  </a:extLst>
                </a:gridCol>
              </a:tblGrid>
              <a:tr h="50787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命令 </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功能</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193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xz</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使用</a:t>
                      </a:r>
                      <a:r>
                        <a:rPr kumimoji="0" lang="en-US" altLang="zh-CN" sz="2800" b="0" i="0" u="none" strike="noStrike" cap="none" normalizeH="0" baseline="0" dirty="0">
                          <a:ln>
                            <a:noFill/>
                          </a:ln>
                          <a:solidFill>
                            <a:schemeClr val="tx1"/>
                          </a:solidFill>
                          <a:effectLst/>
                          <a:latin typeface="Arial" charset="0"/>
                          <a:ea typeface="宋体" charset="-122"/>
                        </a:rPr>
                        <a:t>LZMA </a:t>
                      </a:r>
                      <a:r>
                        <a:rPr kumimoji="0" lang="zh-CN" altLang="en-US" sz="2800" b="0" i="0" u="none" strike="noStrike" cap="none" normalizeH="0" baseline="0" dirty="0">
                          <a:ln>
                            <a:noFill/>
                          </a:ln>
                          <a:solidFill>
                            <a:schemeClr val="tx1"/>
                          </a:solidFill>
                          <a:effectLst/>
                          <a:latin typeface="Arial" charset="0"/>
                          <a:ea typeface="宋体" charset="-122"/>
                        </a:rPr>
                        <a:t>算法的高性能压缩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gzip</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流行的 </a:t>
                      </a:r>
                      <a:r>
                        <a:rPr kumimoji="0" lang="en-US" altLang="zh-CN" sz="2800" b="0" i="0" u="none" strike="noStrike" cap="none" normalizeH="0" baseline="0" dirty="0">
                          <a:ln>
                            <a:noFill/>
                          </a:ln>
                          <a:solidFill>
                            <a:schemeClr val="tx1"/>
                          </a:solidFill>
                          <a:effectLst/>
                          <a:latin typeface="Arial" charset="0"/>
                          <a:ea typeface="宋体" charset="-122"/>
                        </a:rPr>
                        <a:t>GNU </a:t>
                      </a:r>
                      <a:r>
                        <a:rPr kumimoji="0" lang="en-US" altLang="zh-CN" sz="2800" b="0" i="0" u="none" strike="noStrike" cap="none" normalizeH="0" baseline="0" dirty="0" err="1">
                          <a:ln>
                            <a:noFill/>
                          </a:ln>
                          <a:solidFill>
                            <a:schemeClr val="tx1"/>
                          </a:solidFill>
                          <a:effectLst/>
                          <a:latin typeface="Arial" charset="0"/>
                          <a:ea typeface="宋体" charset="-122"/>
                        </a:rPr>
                        <a:t>gzip</a:t>
                      </a:r>
                      <a:r>
                        <a:rPr kumimoji="0" lang="en-US" altLang="zh-CN" sz="2800" b="0" i="0" u="none" strike="noStrike" cap="none" normalizeH="0" baseline="0" dirty="0">
                          <a:ln>
                            <a:noFill/>
                          </a:ln>
                          <a:solidFill>
                            <a:schemeClr val="tx1"/>
                          </a:solidFill>
                          <a:effectLst/>
                          <a:latin typeface="Arial" charset="0"/>
                          <a:ea typeface="宋体" charset="-122"/>
                        </a:rPr>
                        <a:t> </a:t>
                      </a:r>
                      <a:r>
                        <a:rPr kumimoji="0" lang="zh-CN" altLang="en-US" sz="2800" b="0" i="0" u="none" strike="noStrike" cap="none" normalizeH="0" baseline="0" dirty="0">
                          <a:ln>
                            <a:noFill/>
                          </a:ln>
                          <a:solidFill>
                            <a:schemeClr val="tx1"/>
                          </a:solidFill>
                          <a:effectLst/>
                          <a:latin typeface="Arial" charset="0"/>
                          <a:ea typeface="宋体" charset="-122"/>
                        </a:rPr>
                        <a:t>数据压缩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解压程序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bzip2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免费的，无专利的高性能数据压缩工具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zip/unzip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与</a:t>
                      </a:r>
                      <a:r>
                        <a:rPr kumimoji="0" lang="en-US" altLang="zh-CN" sz="2800" b="0" i="0" u="none" strike="noStrike" cap="none" normalizeH="0" baseline="0" dirty="0" err="1">
                          <a:ln>
                            <a:noFill/>
                          </a:ln>
                          <a:solidFill>
                            <a:schemeClr val="tx1"/>
                          </a:solidFill>
                          <a:effectLst/>
                          <a:latin typeface="Arial" charset="0"/>
                          <a:ea typeface="宋体" charset="-122"/>
                        </a:rPr>
                        <a:t>WinZIP</a:t>
                      </a:r>
                      <a:r>
                        <a:rPr kumimoji="0" lang="zh-CN" altLang="en-US" sz="2800" b="0" i="0" u="none" strike="noStrike" cap="none" normalizeH="0" baseline="0" dirty="0">
                          <a:ln>
                            <a:noFill/>
                          </a:ln>
                          <a:solidFill>
                            <a:schemeClr val="tx1"/>
                          </a:solidFill>
                          <a:effectLst/>
                          <a:latin typeface="Arial" charset="0"/>
                          <a:ea typeface="宋体" charset="-122"/>
                        </a:rPr>
                        <a:t>兼容的压缩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2259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rar</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与</a:t>
                      </a:r>
                      <a:r>
                        <a:rPr kumimoji="0" lang="en-US" altLang="zh-CN" sz="2800" b="0" i="0" u="none" strike="noStrike" cap="none" normalizeH="0" baseline="0" dirty="0" err="1">
                          <a:ln>
                            <a:noFill/>
                          </a:ln>
                          <a:solidFill>
                            <a:schemeClr val="tx1"/>
                          </a:solidFill>
                          <a:effectLst/>
                          <a:latin typeface="Arial" charset="0"/>
                          <a:ea typeface="宋体" charset="-122"/>
                        </a:rPr>
                        <a:t>WinRAR</a:t>
                      </a:r>
                      <a:r>
                        <a:rPr kumimoji="0" lang="zh-CN" altLang="en-US" sz="2800" b="0" i="0" u="none" strike="noStrike" cap="none" normalizeH="0" baseline="0" dirty="0">
                          <a:ln>
                            <a:noFill/>
                          </a:ln>
                          <a:solidFill>
                            <a:schemeClr val="tx1"/>
                          </a:solidFill>
                          <a:effectLst/>
                          <a:latin typeface="Arial" charset="0"/>
                          <a:ea typeface="宋体" charset="-122"/>
                        </a:rPr>
                        <a:t>兼容的压缩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2259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7za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使用</a:t>
                      </a:r>
                      <a:r>
                        <a:rPr kumimoji="0" lang="en-US" altLang="zh-CN" sz="2800" b="0" i="0" u="none" strike="noStrike" cap="none" normalizeH="0" baseline="0" dirty="0">
                          <a:ln>
                            <a:noFill/>
                          </a:ln>
                          <a:solidFill>
                            <a:schemeClr val="tx1"/>
                          </a:solidFill>
                          <a:effectLst/>
                          <a:latin typeface="Arial" charset="0"/>
                          <a:ea typeface="宋体" charset="-122"/>
                        </a:rPr>
                        <a:t>LZMA </a:t>
                      </a:r>
                      <a:r>
                        <a:rPr kumimoji="0" lang="zh-CN" altLang="en-US" sz="2800" b="0" i="0" u="none" strike="noStrike" cap="none" normalizeH="0" baseline="0" dirty="0">
                          <a:ln>
                            <a:noFill/>
                          </a:ln>
                          <a:solidFill>
                            <a:schemeClr val="tx1"/>
                          </a:solidFill>
                          <a:effectLst/>
                          <a:latin typeface="Arial" charset="0"/>
                          <a:ea typeface="宋体" charset="-122"/>
                        </a:rPr>
                        <a:t>算法的高性能压缩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61298">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rgbClr val="FF0000"/>
                          </a:solidFill>
                          <a:effectLst/>
                          <a:latin typeface="Arial" charset="0"/>
                          <a:ea typeface="宋体" charset="-122"/>
                        </a:rPr>
                        <a:t>tar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rgbClr val="FF0000"/>
                          </a:solidFill>
                          <a:effectLst/>
                          <a:latin typeface="Arial" charset="0"/>
                          <a:ea typeface="宋体" charset="-122"/>
                        </a:rPr>
                        <a:t>文件打包、归档工具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2877748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历史回顾</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8932129"/>
              </p:ext>
            </p:extLst>
          </p:nvPr>
        </p:nvGraphicFramePr>
        <p:xfrm>
          <a:off x="354359" y="2008444"/>
          <a:ext cx="8592791" cy="4754880"/>
        </p:xfrm>
        <a:graphic>
          <a:graphicData uri="http://schemas.openxmlformats.org/drawingml/2006/table">
            <a:tbl>
              <a:tblPr>
                <a:tableStyleId>{35758FB7-9AC5-4552-8A53-C91805E547FA}</a:tableStyleId>
              </a:tblPr>
              <a:tblGrid>
                <a:gridCol w="3227514">
                  <a:extLst>
                    <a:ext uri="{9D8B030D-6E8A-4147-A177-3AD203B41FA5}">
                      <a16:colId xmlns:a16="http://schemas.microsoft.com/office/drawing/2014/main" val="20000"/>
                    </a:ext>
                  </a:extLst>
                </a:gridCol>
                <a:gridCol w="5365277">
                  <a:extLst>
                    <a:ext uri="{9D8B030D-6E8A-4147-A177-3AD203B41FA5}">
                      <a16:colId xmlns:a16="http://schemas.microsoft.com/office/drawing/2014/main" val="20001"/>
                    </a:ext>
                  </a:extLst>
                </a:gridCol>
              </a:tblGrid>
              <a:tr h="350804">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u="none" strike="noStrike" cap="none" normalizeH="0" baseline="0" dirty="0">
                          <a:ln>
                            <a:noFill/>
                          </a:ln>
                          <a:effectLst/>
                        </a:rPr>
                        <a:t>命令 </a:t>
                      </a:r>
                      <a:endParaRPr kumimoji="0" lang="zh-CN" altLang="en-US" sz="2000" b="0" i="0" u="none" strike="noStrike" cap="none" normalizeH="0" baseline="0" dirty="0">
                        <a:ln>
                          <a:noFill/>
                        </a:ln>
                        <a:solidFill>
                          <a:schemeClr val="tx1"/>
                        </a:solidFill>
                        <a:effectLst/>
                        <a:latin typeface="Arial" charset="0"/>
                        <a:ea typeface="宋体" charset="-122"/>
                      </a:endParaRPr>
                    </a:p>
                  </a:txBody>
                  <a:tcPr horzOverflow="overflow"/>
                </a:tc>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u="none" strike="noStrike" cap="none" normalizeH="0" baseline="0" dirty="0">
                          <a:ln>
                            <a:noFill/>
                          </a:ln>
                          <a:effectLst/>
                        </a:rPr>
                        <a:t>功能</a:t>
                      </a:r>
                      <a:endParaRPr kumimoji="0" lang="zh-CN" altLang="en-US" sz="20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0"/>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rgbClr val="FF0000"/>
                          </a:solidFill>
                          <a:effectLst/>
                          <a:latin typeface="Arial" charset="0"/>
                          <a:ea typeface="宋体" charset="-122"/>
                        </a:rPr>
                        <a:t>hostname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rgbClr val="FF0000"/>
                          </a:solidFill>
                          <a:effectLst/>
                          <a:latin typeface="Arial" charset="0"/>
                          <a:ea typeface="宋体" charset="-122"/>
                        </a:rPr>
                        <a:t>显示主机名称</a:t>
                      </a:r>
                    </a:p>
                  </a:txBody>
                  <a:tcPr horzOverflow="overflow"/>
                </a:tc>
                <a:extLst>
                  <a:ext uri="{0D108BD9-81ED-4DB2-BD59-A6C34878D82A}">
                    <a16:rowId xmlns:a16="http://schemas.microsoft.com/office/drawing/2014/main" val="10001"/>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err="1">
                          <a:ln>
                            <a:noFill/>
                          </a:ln>
                          <a:solidFill>
                            <a:srgbClr val="FF0000"/>
                          </a:solidFill>
                          <a:effectLst/>
                          <a:latin typeface="Arial" charset="0"/>
                          <a:ea typeface="宋体" charset="-122"/>
                        </a:rPr>
                        <a:t>uname</a:t>
                      </a:r>
                      <a:endParaRPr kumimoji="0" lang="en-US" altLang="zh-CN" sz="20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显示操作系统信息</a:t>
                      </a:r>
                    </a:p>
                  </a:txBody>
                  <a:tcPr horzOverflow="overflow"/>
                </a:tc>
                <a:extLst>
                  <a:ext uri="{0D108BD9-81ED-4DB2-BD59-A6C34878D82A}">
                    <a16:rowId xmlns:a16="http://schemas.microsoft.com/office/drawing/2014/main" val="10002"/>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dmesg</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显示系统启动信息</a:t>
                      </a:r>
                    </a:p>
                  </a:txBody>
                  <a:tcPr horzOverflow="overflow"/>
                </a:tc>
                <a:extLst>
                  <a:ext uri="{0D108BD9-81ED-4DB2-BD59-A6C34878D82A}">
                    <a16:rowId xmlns:a16="http://schemas.microsoft.com/office/drawing/2014/main" val="10003"/>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lsmod</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Arial" charset="0"/>
                          <a:ea typeface="宋体" charset="-122"/>
                        </a:rPr>
                        <a:t>显示系统加载的内核模块</a:t>
                      </a:r>
                    </a:p>
                  </a:txBody>
                  <a:tcPr horzOverflow="overflow"/>
                </a:tc>
                <a:extLst>
                  <a:ext uri="{0D108BD9-81ED-4DB2-BD59-A6C34878D82A}">
                    <a16:rowId xmlns:a16="http://schemas.microsoft.com/office/drawing/2014/main" val="10004"/>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rgbClr val="FF0000"/>
                          </a:solidFill>
                          <a:effectLst/>
                          <a:latin typeface="Arial" charset="0"/>
                          <a:ea typeface="宋体" charset="-122"/>
                        </a:rPr>
                        <a:t>date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显示系统时间（</a:t>
                      </a:r>
                      <a:r>
                        <a:rPr kumimoji="0" lang="en-US" altLang="zh-CN" sz="2000" b="0" i="0" u="none" strike="noStrike" cap="none" normalizeH="0" baseline="0" dirty="0">
                          <a:ln>
                            <a:noFill/>
                          </a:ln>
                          <a:solidFill>
                            <a:srgbClr val="FF0000"/>
                          </a:solidFill>
                          <a:effectLst/>
                          <a:latin typeface="Arial" charset="0"/>
                          <a:ea typeface="宋体" charset="-122"/>
                        </a:rPr>
                        <a:t>cal </a:t>
                      </a:r>
                      <a:r>
                        <a:rPr kumimoji="0" lang="zh-CN" altLang="en-US" sz="2000" b="0" i="0" u="none" strike="noStrike" cap="none" normalizeH="0" baseline="0" dirty="0">
                          <a:ln>
                            <a:noFill/>
                          </a:ln>
                          <a:solidFill>
                            <a:srgbClr val="FF0000"/>
                          </a:solidFill>
                          <a:effectLst/>
                          <a:latin typeface="Arial" charset="0"/>
                          <a:ea typeface="宋体" charset="-122"/>
                        </a:rPr>
                        <a:t>可以显示系统时间的日历）</a:t>
                      </a:r>
                    </a:p>
                  </a:txBody>
                  <a:tcPr horzOverflow="overflow"/>
                </a:tc>
                <a:extLst>
                  <a:ext uri="{0D108BD9-81ED-4DB2-BD59-A6C34878D82A}">
                    <a16:rowId xmlns:a16="http://schemas.microsoft.com/office/drawing/2014/main" val="10005"/>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env</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显示系统环境变量</a:t>
                      </a:r>
                    </a:p>
                  </a:txBody>
                  <a:tcPr horzOverflow="overflow"/>
                </a:tc>
                <a:extLst>
                  <a:ext uri="{0D108BD9-81ED-4DB2-BD59-A6C34878D82A}">
                    <a16:rowId xmlns:a16="http://schemas.microsoft.com/office/drawing/2014/main" val="10006"/>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rgbClr val="FF0000"/>
                          </a:solidFill>
                          <a:effectLst/>
                          <a:latin typeface="Arial" charset="0"/>
                          <a:ea typeface="宋体" charset="-122"/>
                        </a:rPr>
                        <a:t>locale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显示当前语言环境（</a:t>
                      </a:r>
                      <a:r>
                        <a:rPr kumimoji="0" lang="en-US" altLang="zh-CN" sz="2000" b="0" i="0" u="none" strike="noStrike" cap="none" normalizeH="0" baseline="0" dirty="0">
                          <a:ln>
                            <a:noFill/>
                          </a:ln>
                          <a:solidFill>
                            <a:srgbClr val="FF0000"/>
                          </a:solidFill>
                          <a:effectLst/>
                          <a:latin typeface="Arial" charset="0"/>
                          <a:ea typeface="宋体" charset="-122"/>
                        </a:rPr>
                        <a:t>cat /etc/</a:t>
                      </a:r>
                      <a:r>
                        <a:rPr kumimoji="0" lang="en-US" altLang="zh-CN" sz="2000" b="0" i="0" u="none" strike="noStrike" cap="none" normalizeH="0" baseline="0" dirty="0" err="1">
                          <a:ln>
                            <a:noFill/>
                          </a:ln>
                          <a:solidFill>
                            <a:srgbClr val="FF0000"/>
                          </a:solidFill>
                          <a:effectLst/>
                          <a:latin typeface="Arial" charset="0"/>
                          <a:ea typeface="宋体" charset="-122"/>
                        </a:rPr>
                        <a:t>sysconfig</a:t>
                      </a:r>
                      <a:r>
                        <a:rPr kumimoji="0" lang="en-US" altLang="zh-CN" sz="2000" b="0" i="0" u="none" strike="noStrike" cap="none" normalizeH="0" baseline="0" dirty="0">
                          <a:ln>
                            <a:noFill/>
                          </a:ln>
                          <a:solidFill>
                            <a:srgbClr val="FF0000"/>
                          </a:solidFill>
                          <a:effectLst/>
                          <a:latin typeface="Arial" charset="0"/>
                          <a:ea typeface="宋体" charset="-122"/>
                        </a:rPr>
                        <a:t>/i18n</a:t>
                      </a:r>
                      <a:r>
                        <a:rPr kumimoji="0" lang="zh-CN" altLang="en-US" sz="2000" b="0" i="0" u="none" strike="noStrike" cap="none" normalizeH="0" baseline="0" dirty="0">
                          <a:ln>
                            <a:noFill/>
                          </a:ln>
                          <a:solidFill>
                            <a:srgbClr val="FF0000"/>
                          </a:solidFill>
                          <a:effectLst/>
                          <a:latin typeface="Arial" charset="0"/>
                          <a:ea typeface="宋体" charset="-122"/>
                        </a:rPr>
                        <a:t>）</a:t>
                      </a:r>
                    </a:p>
                  </a:txBody>
                  <a:tcPr horzOverflow="overflow"/>
                </a:tc>
                <a:extLst>
                  <a:ext uri="{0D108BD9-81ED-4DB2-BD59-A6C34878D82A}">
                    <a16:rowId xmlns:a16="http://schemas.microsoft.com/office/drawing/2014/main" val="10007"/>
                  </a:ext>
                </a:extLst>
              </a:tr>
              <a:tr h="21445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cat /etc/</a:t>
                      </a: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redhat</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-release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显示操作系统版本（</a:t>
                      </a:r>
                      <a:r>
                        <a:rPr kumimoji="0" lang="en-US" altLang="zh-CN" sz="2000" b="0" i="0" u="none" strike="noStrike" cap="none" normalizeH="0" baseline="0" dirty="0">
                          <a:ln>
                            <a:noFill/>
                          </a:ln>
                          <a:solidFill>
                            <a:schemeClr val="tx1"/>
                          </a:solidFill>
                          <a:effectLst/>
                          <a:latin typeface="Arial" charset="0"/>
                          <a:ea typeface="宋体" charset="-122"/>
                        </a:rPr>
                        <a:t>head -1 /etc/issue</a:t>
                      </a:r>
                      <a:r>
                        <a:rPr kumimoji="0" lang="zh-CN" altLang="en-US" sz="2000" b="0" i="0" u="none" strike="noStrike" cap="none" normalizeH="0" baseline="0" dirty="0">
                          <a:ln>
                            <a:noFill/>
                          </a:ln>
                          <a:solidFill>
                            <a:schemeClr val="tx1"/>
                          </a:solidFill>
                          <a:effectLst/>
                          <a:latin typeface="Arial" charset="0"/>
                          <a:ea typeface="宋体" charset="-122"/>
                        </a:rPr>
                        <a:t>）</a:t>
                      </a:r>
                    </a:p>
                  </a:txBody>
                  <a:tcPr horzOverflow="overflow"/>
                </a:tc>
                <a:extLst>
                  <a:ext uri="{0D108BD9-81ED-4DB2-BD59-A6C34878D82A}">
                    <a16:rowId xmlns:a16="http://schemas.microsoft.com/office/drawing/2014/main" val="10008"/>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a:ln>
                            <a:noFill/>
                          </a:ln>
                          <a:solidFill>
                            <a:srgbClr val="FF0000"/>
                          </a:solidFill>
                          <a:effectLst/>
                          <a:latin typeface="Arial" charset="0"/>
                          <a:ea typeface="宋体" charset="-122"/>
                        </a:rPr>
                        <a:t>cat /proc/</a:t>
                      </a:r>
                      <a:r>
                        <a:rPr kumimoji="0" lang="en-US" altLang="zh-CN" sz="2000" b="0" i="0" u="none" strike="noStrike" cap="none" normalizeH="0" baseline="0" dirty="0" err="1">
                          <a:ln>
                            <a:noFill/>
                          </a:ln>
                          <a:solidFill>
                            <a:srgbClr val="FF0000"/>
                          </a:solidFill>
                          <a:effectLst/>
                          <a:latin typeface="Arial" charset="0"/>
                          <a:ea typeface="宋体" charset="-122"/>
                        </a:rPr>
                        <a:t>cpuinfo</a:t>
                      </a:r>
                      <a:endParaRPr kumimoji="0" lang="en-US" altLang="zh-CN" sz="20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a:t>
                      </a:r>
                      <a:r>
                        <a:rPr kumimoji="0" lang="en-US" altLang="zh-CN" sz="2000" b="0" i="0" u="none" strike="noStrike" cap="none" normalizeH="0" baseline="0" dirty="0">
                          <a:ln>
                            <a:noFill/>
                          </a:ln>
                          <a:solidFill>
                            <a:srgbClr val="FF0000"/>
                          </a:solidFill>
                          <a:effectLst/>
                          <a:latin typeface="Arial" charset="0"/>
                          <a:ea typeface="宋体" charset="-122"/>
                        </a:rPr>
                        <a:t>CPU</a:t>
                      </a:r>
                      <a:r>
                        <a:rPr kumimoji="0" lang="zh-CN" altLang="en-US" sz="2000" b="0" i="0" u="none" strike="noStrike" cap="none" normalizeH="0" baseline="0" dirty="0">
                          <a:ln>
                            <a:noFill/>
                          </a:ln>
                          <a:solidFill>
                            <a:srgbClr val="FF0000"/>
                          </a:solidFill>
                          <a:effectLst/>
                          <a:latin typeface="Arial" charset="0"/>
                          <a:ea typeface="宋体" charset="-122"/>
                        </a:rPr>
                        <a:t>信息</a:t>
                      </a:r>
                    </a:p>
                  </a:txBody>
                  <a:tcPr horzOverflow="overflow"/>
                </a:tc>
                <a:extLst>
                  <a:ext uri="{0D108BD9-81ED-4DB2-BD59-A6C34878D82A}">
                    <a16:rowId xmlns:a16="http://schemas.microsoft.com/office/drawing/2014/main" val="10009"/>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lspci</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lsusb</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a:t>
                      </a:r>
                      <a:r>
                        <a:rPr kumimoji="0" lang="en-US" altLang="zh-CN" sz="2000" b="0" i="0" u="none" strike="noStrike" cap="none" normalizeH="0" baseline="0" dirty="0">
                          <a:ln>
                            <a:noFill/>
                          </a:ln>
                          <a:solidFill>
                            <a:schemeClr val="tx1"/>
                          </a:solidFill>
                          <a:effectLst/>
                          <a:latin typeface="Arial" charset="0"/>
                          <a:ea typeface="宋体" charset="-122"/>
                        </a:rPr>
                        <a:t>PCI/USB</a:t>
                      </a:r>
                      <a:r>
                        <a:rPr kumimoji="0" lang="zh-CN" altLang="en-US" sz="2000" b="0" i="0" u="none" strike="noStrike" cap="none" normalizeH="0" baseline="0" dirty="0">
                          <a:ln>
                            <a:noFill/>
                          </a:ln>
                          <a:solidFill>
                            <a:schemeClr val="tx1"/>
                          </a:solidFill>
                          <a:effectLst/>
                          <a:latin typeface="Arial" charset="0"/>
                          <a:ea typeface="宋体" charset="-122"/>
                        </a:rPr>
                        <a:t>接口信息</a:t>
                      </a:r>
                    </a:p>
                  </a:txBody>
                  <a:tcPr horzOverflow="overflow"/>
                </a:tc>
                <a:extLst>
                  <a:ext uri="{0D108BD9-81ED-4DB2-BD59-A6C34878D82A}">
                    <a16:rowId xmlns:a16="http://schemas.microsoft.com/office/drawing/2014/main" val="10010"/>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rgbClr val="FF0000"/>
                          </a:solidFill>
                          <a:effectLst/>
                          <a:latin typeface="Arial" charset="0"/>
                          <a:ea typeface="宋体" charset="-122"/>
                        </a:rPr>
                        <a:t>rpm -</a:t>
                      </a:r>
                      <a:r>
                        <a:rPr kumimoji="0" lang="en-US" altLang="zh-CN" sz="2000" b="0" i="0" u="none" strike="noStrike" cap="none" normalizeH="0" baseline="0" dirty="0" err="1">
                          <a:ln>
                            <a:noFill/>
                          </a:ln>
                          <a:solidFill>
                            <a:srgbClr val="FF0000"/>
                          </a:solidFill>
                          <a:effectLst/>
                          <a:latin typeface="Arial" charset="0"/>
                          <a:ea typeface="宋体" charset="-122"/>
                        </a:rPr>
                        <a:t>qa</a:t>
                      </a:r>
                      <a:endParaRPr kumimoji="0" lang="en-US" altLang="zh-CN" sz="20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显示系统已安装的所有软件包</a:t>
                      </a:r>
                    </a:p>
                  </a:txBody>
                  <a:tcPr horzOverflow="overflow"/>
                </a:tc>
                <a:extLst>
                  <a:ext uri="{0D108BD9-81ED-4DB2-BD59-A6C34878D82A}">
                    <a16:rowId xmlns:a16="http://schemas.microsoft.com/office/drawing/2014/main" val="10011"/>
                  </a:ext>
                </a:extLst>
              </a:tr>
            </a:tbl>
          </a:graphicData>
        </a:graphic>
      </p:graphicFrame>
      <p:sp>
        <p:nvSpPr>
          <p:cNvPr id="3" name="矩形 2"/>
          <p:cNvSpPr/>
          <p:nvPr/>
        </p:nvSpPr>
        <p:spPr>
          <a:xfrm>
            <a:off x="354359" y="1485224"/>
            <a:ext cx="5578127" cy="523220"/>
          </a:xfrm>
          <a:prstGeom prst="rect">
            <a:avLst/>
          </a:prstGeom>
        </p:spPr>
        <p:txBody>
          <a:bodyPr wrap="square">
            <a:spAutoFit/>
          </a:bodyPr>
          <a:lstStyle/>
          <a:p>
            <a:r>
              <a:rPr lang="zh-CN" altLang="en-US" sz="2800" dirty="0">
                <a:solidFill>
                  <a:srgbClr val="0000FF"/>
                </a:solidFill>
              </a:rPr>
              <a:t>常用的系统信息显示命令</a:t>
            </a:r>
          </a:p>
        </p:txBody>
      </p:sp>
    </p:spTree>
    <p:extLst>
      <p:ext uri="{BB962C8B-B14F-4D97-AF65-F5344CB8AC3E}">
        <p14:creationId xmlns:p14="http://schemas.microsoft.com/office/powerpoint/2010/main" val="3424026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历史回顾</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918841552"/>
              </p:ext>
            </p:extLst>
          </p:nvPr>
        </p:nvGraphicFramePr>
        <p:xfrm>
          <a:off x="251520" y="1988840"/>
          <a:ext cx="8695630" cy="4754880"/>
        </p:xfrm>
        <a:graphic>
          <a:graphicData uri="http://schemas.openxmlformats.org/drawingml/2006/table">
            <a:tbl>
              <a:tblPr>
                <a:tableStyleId>{35758FB7-9AC5-4552-8A53-C91805E547FA}</a:tableStyleId>
              </a:tblPr>
              <a:tblGrid>
                <a:gridCol w="2301144">
                  <a:extLst>
                    <a:ext uri="{9D8B030D-6E8A-4147-A177-3AD203B41FA5}">
                      <a16:colId xmlns:a16="http://schemas.microsoft.com/office/drawing/2014/main" val="20000"/>
                    </a:ext>
                  </a:extLst>
                </a:gridCol>
                <a:gridCol w="6394486">
                  <a:extLst>
                    <a:ext uri="{9D8B030D-6E8A-4147-A177-3AD203B41FA5}">
                      <a16:colId xmlns:a16="http://schemas.microsoft.com/office/drawing/2014/main" val="20001"/>
                    </a:ext>
                  </a:extLst>
                </a:gridCol>
              </a:tblGrid>
              <a:tr h="350804">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u="none" strike="noStrike" cap="none" normalizeH="0" baseline="0" dirty="0">
                          <a:ln>
                            <a:noFill/>
                          </a:ln>
                          <a:effectLst/>
                        </a:rPr>
                        <a:t>命令 </a:t>
                      </a:r>
                      <a:endParaRPr kumimoji="0" lang="zh-CN" altLang="en-US" sz="2000" b="0" i="0" u="none" strike="noStrike" cap="none" normalizeH="0" baseline="0" dirty="0">
                        <a:ln>
                          <a:noFill/>
                        </a:ln>
                        <a:solidFill>
                          <a:schemeClr val="tx1"/>
                        </a:solidFill>
                        <a:effectLst/>
                        <a:latin typeface="Arial" charset="0"/>
                        <a:ea typeface="宋体" charset="-122"/>
                      </a:endParaRPr>
                    </a:p>
                  </a:txBody>
                  <a:tcPr horzOverflow="overflow"/>
                </a:tc>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u="none" strike="noStrike" cap="none" normalizeH="0" baseline="0" dirty="0">
                          <a:ln>
                            <a:noFill/>
                          </a:ln>
                          <a:effectLst/>
                        </a:rPr>
                        <a:t>功能</a:t>
                      </a:r>
                      <a:endParaRPr kumimoji="0" lang="zh-CN" altLang="en-US" sz="20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0"/>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top</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Arial" charset="0"/>
                          <a:ea typeface="宋体" charset="-122"/>
                        </a:rPr>
                        <a:t>显示当前系统中耗费资源最多的进程</a:t>
                      </a:r>
                    </a:p>
                  </a:txBody>
                  <a:tcPr horzOverflow="overflow"/>
                </a:tc>
                <a:extLst>
                  <a:ext uri="{0D108BD9-81ED-4DB2-BD59-A6C34878D82A}">
                    <a16:rowId xmlns:a16="http://schemas.microsoft.com/office/drawing/2014/main" val="10001"/>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a:ln>
                            <a:noFill/>
                          </a:ln>
                          <a:solidFill>
                            <a:srgbClr val="FF0000"/>
                          </a:solidFill>
                          <a:effectLst/>
                          <a:latin typeface="Arial" charset="0"/>
                          <a:ea typeface="宋体" charset="-122"/>
                        </a:rPr>
                        <a:t>free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显示当前内存的使用情况（</a:t>
                      </a:r>
                      <a:r>
                        <a:rPr kumimoji="0" lang="en-US" altLang="zh-CN" sz="2000" b="0" i="0" u="none" strike="noStrike" cap="none" normalizeH="0" baseline="0" dirty="0">
                          <a:ln>
                            <a:noFill/>
                          </a:ln>
                          <a:solidFill>
                            <a:srgbClr val="FF0000"/>
                          </a:solidFill>
                          <a:effectLst/>
                          <a:latin typeface="Arial" charset="0"/>
                          <a:ea typeface="宋体" charset="-122"/>
                        </a:rPr>
                        <a:t>cat /proc/</a:t>
                      </a:r>
                      <a:r>
                        <a:rPr kumimoji="0" lang="en-US" altLang="zh-CN" sz="2000" b="0" i="0" u="none" strike="noStrike" cap="none" normalizeH="0" baseline="0" dirty="0" err="1">
                          <a:ln>
                            <a:noFill/>
                          </a:ln>
                          <a:solidFill>
                            <a:srgbClr val="FF0000"/>
                          </a:solidFill>
                          <a:effectLst/>
                          <a:latin typeface="Arial" charset="0"/>
                          <a:ea typeface="宋体" charset="-122"/>
                        </a:rPr>
                        <a:t>meminfo</a:t>
                      </a:r>
                      <a:r>
                        <a:rPr kumimoji="0" lang="zh-CN" altLang="en-US" sz="2000" b="0" i="0" u="none" strike="noStrike" cap="none" normalizeH="0" baseline="0" dirty="0">
                          <a:ln>
                            <a:noFill/>
                          </a:ln>
                          <a:solidFill>
                            <a:srgbClr val="FF0000"/>
                          </a:solidFill>
                          <a:effectLst/>
                          <a:latin typeface="Arial" charset="0"/>
                          <a:ea typeface="宋体" charset="-122"/>
                        </a:rPr>
                        <a:t>）</a:t>
                      </a:r>
                    </a:p>
                  </a:txBody>
                  <a:tcPr horzOverflow="overflow"/>
                </a:tc>
                <a:extLst>
                  <a:ext uri="{0D108BD9-81ED-4DB2-BD59-A6C34878D82A}">
                    <a16:rowId xmlns:a16="http://schemas.microsoft.com/office/drawing/2014/main" val="10002"/>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a:ln>
                            <a:noFill/>
                          </a:ln>
                          <a:solidFill>
                            <a:srgbClr val="FF0000"/>
                          </a:solidFill>
                          <a:effectLst/>
                          <a:latin typeface="Arial" charset="0"/>
                          <a:ea typeface="宋体" charset="-122"/>
                        </a:rPr>
                        <a:t>du -h</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显示指定的文件（目录）已使用的磁盘空间的总量</a:t>
                      </a:r>
                    </a:p>
                  </a:txBody>
                  <a:tcPr horzOverflow="overflow"/>
                </a:tc>
                <a:extLst>
                  <a:ext uri="{0D108BD9-81ED-4DB2-BD59-A6C34878D82A}">
                    <a16:rowId xmlns:a16="http://schemas.microsoft.com/office/drawing/2014/main" val="10003"/>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rgbClr val="FF0000"/>
                          </a:solidFill>
                          <a:effectLst/>
                          <a:latin typeface="Arial" charset="0"/>
                          <a:ea typeface="宋体" charset="-122"/>
                        </a:rPr>
                        <a:t>df</a:t>
                      </a:r>
                      <a:r>
                        <a:rPr kumimoji="0" lang="en-US" altLang="zh-CN" sz="2000" b="0" i="0" u="none" strike="noStrike" cap="none" normalizeH="0" baseline="0" dirty="0">
                          <a:ln>
                            <a:noFill/>
                          </a:ln>
                          <a:solidFill>
                            <a:srgbClr val="FF0000"/>
                          </a:solidFill>
                          <a:effectLst/>
                          <a:latin typeface="Arial" charset="0"/>
                          <a:ea typeface="宋体" charset="-122"/>
                        </a:rPr>
                        <a:t> -h</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显示文件系统磁盘空间的使用情况</a:t>
                      </a:r>
                    </a:p>
                  </a:txBody>
                  <a:tcPr horzOverflow="overflow"/>
                </a:tc>
                <a:extLst>
                  <a:ext uri="{0D108BD9-81ED-4DB2-BD59-A6C34878D82A}">
                    <a16:rowId xmlns:a16="http://schemas.microsoft.com/office/drawing/2014/main" val="10004"/>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uptime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显示系统运行时间、用户数、负载</a:t>
                      </a:r>
                    </a:p>
                  </a:txBody>
                  <a:tcPr horzOverflow="overflow"/>
                </a:tc>
                <a:extLst>
                  <a:ext uri="{0D108BD9-81ED-4DB2-BD59-A6C34878D82A}">
                    <a16:rowId xmlns:a16="http://schemas.microsoft.com/office/drawing/2014/main" val="10005"/>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err="1">
                          <a:ln>
                            <a:noFill/>
                          </a:ln>
                          <a:solidFill>
                            <a:srgbClr val="FF0000"/>
                          </a:solidFill>
                          <a:effectLst/>
                          <a:latin typeface="Arial" charset="0"/>
                          <a:ea typeface="宋体" charset="-122"/>
                        </a:rPr>
                        <a:t>fdisk</a:t>
                      </a:r>
                      <a:r>
                        <a:rPr kumimoji="0" lang="en-US" altLang="zh-CN" sz="2000" b="0" i="0" u="none" strike="noStrike" cap="none" normalizeH="0" baseline="0" dirty="0">
                          <a:ln>
                            <a:noFill/>
                          </a:ln>
                          <a:solidFill>
                            <a:srgbClr val="FF0000"/>
                          </a:solidFill>
                          <a:effectLst/>
                          <a:latin typeface="Arial" charset="0"/>
                          <a:ea typeface="宋体" charset="-122"/>
                        </a:rPr>
                        <a:t> -l</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查看所有分区</a:t>
                      </a:r>
                    </a:p>
                  </a:txBody>
                  <a:tcPr horzOverflow="overflow"/>
                </a:tc>
                <a:extLst>
                  <a:ext uri="{0D108BD9-81ED-4DB2-BD59-A6C34878D82A}">
                    <a16:rowId xmlns:a16="http://schemas.microsoft.com/office/drawing/2014/main" val="10006"/>
                  </a:ext>
                </a:extLst>
              </a:tr>
              <a:tr h="19812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mount</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查看已经挂装的分区</a:t>
                      </a:r>
                    </a:p>
                  </a:txBody>
                  <a:tcPr horzOverflow="overflow"/>
                </a:tc>
                <a:extLst>
                  <a:ext uri="{0D108BD9-81ED-4DB2-BD59-A6C34878D82A}">
                    <a16:rowId xmlns:a16="http://schemas.microsoft.com/office/drawing/2014/main" val="10007"/>
                  </a:ext>
                </a:extLst>
              </a:tr>
              <a:tr h="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swapon</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 -s</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查看所有交换分区</a:t>
                      </a:r>
                    </a:p>
                  </a:txBody>
                  <a:tcPr horzOverflow="overflow"/>
                </a:tc>
                <a:extLst>
                  <a:ext uri="{0D108BD9-81ED-4DB2-BD59-A6C34878D82A}">
                    <a16:rowId xmlns:a16="http://schemas.microsoft.com/office/drawing/2014/main" val="10008"/>
                  </a:ext>
                </a:extLst>
              </a:tr>
              <a:tr h="29718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rgbClr val="FF0000"/>
                          </a:solidFill>
                          <a:effectLst/>
                          <a:latin typeface="Arial" charset="0"/>
                          <a:ea typeface="宋体" charset="-122"/>
                        </a:rPr>
                        <a:t>ps</a:t>
                      </a:r>
                      <a:r>
                        <a:rPr kumimoji="0" lang="en-US" altLang="zh-CN" sz="2000" b="0" i="0" u="none" strike="noStrike" cap="none" normalizeH="0" baseline="0" dirty="0">
                          <a:ln>
                            <a:noFill/>
                          </a:ln>
                          <a:solidFill>
                            <a:srgbClr val="FF0000"/>
                          </a:solidFill>
                          <a:effectLst/>
                          <a:latin typeface="Arial" charset="0"/>
                          <a:ea typeface="宋体" charset="-122"/>
                        </a:rPr>
                        <a:t> </a:t>
                      </a:r>
                      <a:r>
                        <a:rPr kumimoji="0" lang="en-US" altLang="zh-CN" sz="2000" b="0" i="0" u="none" strike="noStrike" cap="none" normalizeH="0" baseline="0" dirty="0" smtClean="0">
                          <a:ln>
                            <a:noFill/>
                          </a:ln>
                          <a:solidFill>
                            <a:srgbClr val="FF0000"/>
                          </a:solidFill>
                          <a:effectLst/>
                          <a:latin typeface="Arial" charset="0"/>
                          <a:ea typeface="宋体" charset="-122"/>
                        </a:rPr>
                        <a:t>-</a:t>
                      </a:r>
                      <a:r>
                        <a:rPr kumimoji="0" lang="en-US" altLang="zh-CN" sz="2000" b="0" i="0" u="none" strike="noStrike" cap="none" normalizeH="0" baseline="0" dirty="0" err="1" smtClean="0">
                          <a:ln>
                            <a:noFill/>
                          </a:ln>
                          <a:solidFill>
                            <a:srgbClr val="FF0000"/>
                          </a:solidFill>
                          <a:effectLst/>
                          <a:latin typeface="Arial" charset="0"/>
                          <a:ea typeface="宋体" charset="-122"/>
                        </a:rPr>
                        <a:t>ef</a:t>
                      </a:r>
                      <a:r>
                        <a:rPr kumimoji="0" lang="en-US" altLang="zh-CN" sz="2000" b="0" i="0" u="none" strike="noStrike" cap="none" normalizeH="0" baseline="0" dirty="0" smtClean="0">
                          <a:ln>
                            <a:noFill/>
                          </a:ln>
                          <a:solidFill>
                            <a:srgbClr val="FF0000"/>
                          </a:solidFill>
                          <a:effectLst/>
                          <a:latin typeface="Arial" charset="0"/>
                          <a:ea typeface="宋体" charset="-122"/>
                        </a:rPr>
                        <a:t> </a:t>
                      </a:r>
                      <a:endParaRPr kumimoji="0" lang="en-US" altLang="zh-CN" sz="20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查看所有</a:t>
                      </a:r>
                      <a:r>
                        <a:rPr kumimoji="0" lang="zh-CN" altLang="en-US" sz="2000" b="0" i="0" u="none" strike="noStrike" cap="none" normalizeH="0" baseline="0" dirty="0" smtClean="0">
                          <a:ln>
                            <a:noFill/>
                          </a:ln>
                          <a:solidFill>
                            <a:srgbClr val="FF0000"/>
                          </a:solidFill>
                          <a:effectLst/>
                          <a:latin typeface="Arial" charset="0"/>
                          <a:ea typeface="宋体" charset="-122"/>
                        </a:rPr>
                        <a:t>进程，同 </a:t>
                      </a:r>
                      <a:r>
                        <a:rPr kumimoji="0" lang="en-US" altLang="zh-CN" sz="2000" b="0" i="0" u="none" strike="noStrike" cap="none" normalizeH="0" baseline="0" dirty="0" err="1" smtClean="0">
                          <a:ln>
                            <a:noFill/>
                          </a:ln>
                          <a:solidFill>
                            <a:srgbClr val="FF0000"/>
                          </a:solidFill>
                          <a:effectLst/>
                          <a:latin typeface="Arial" charset="0"/>
                          <a:ea typeface="宋体" charset="-122"/>
                        </a:rPr>
                        <a:t>ps</a:t>
                      </a:r>
                      <a:r>
                        <a:rPr kumimoji="0" lang="en-US" altLang="zh-CN" sz="2000" b="0" i="0" u="none" strike="noStrike" cap="none" normalizeH="0" baseline="0" dirty="0" smtClean="0">
                          <a:ln>
                            <a:noFill/>
                          </a:ln>
                          <a:solidFill>
                            <a:srgbClr val="FF0000"/>
                          </a:solidFill>
                          <a:effectLst/>
                          <a:latin typeface="Arial" charset="0"/>
                          <a:ea typeface="宋体" charset="-122"/>
                        </a:rPr>
                        <a:t> aux</a:t>
                      </a:r>
                      <a:endParaRPr kumimoji="0" lang="zh-CN" altLang="en-US" sz="2000" b="0" i="0" u="none" strike="noStrike" cap="none" normalizeH="0" baseline="0" dirty="0">
                        <a:ln>
                          <a:noFill/>
                        </a:ln>
                        <a:solidFill>
                          <a:srgbClr val="FF0000"/>
                        </a:solidFill>
                        <a:effectLst/>
                        <a:latin typeface="Arial" charset="0"/>
                        <a:ea typeface="宋体" charset="-122"/>
                      </a:endParaRPr>
                    </a:p>
                  </a:txBody>
                  <a:tcPr horzOverflow="overflow"/>
                </a:tc>
                <a:extLst>
                  <a:ext uri="{0D108BD9-81ED-4DB2-BD59-A6C34878D82A}">
                    <a16:rowId xmlns:a16="http://schemas.microsoft.com/office/drawing/2014/main" val="10009"/>
                  </a:ext>
                </a:extLst>
              </a:tr>
              <a:tr h="19812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pstree</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显示进程树</a:t>
                      </a:r>
                    </a:p>
                  </a:txBody>
                  <a:tcPr horzOverflow="overflow"/>
                </a:tc>
                <a:extLst>
                  <a:ext uri="{0D108BD9-81ED-4DB2-BD59-A6C34878D82A}">
                    <a16:rowId xmlns:a16="http://schemas.microsoft.com/office/drawing/2014/main" val="10010"/>
                  </a:ext>
                </a:extLst>
              </a:tr>
              <a:tr h="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chkconfig</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 --list</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列出所有系统服务</a:t>
                      </a:r>
                    </a:p>
                  </a:txBody>
                  <a:tcPr horzOverflow="overflow"/>
                </a:tc>
                <a:extLst>
                  <a:ext uri="{0D108BD9-81ED-4DB2-BD59-A6C34878D82A}">
                    <a16:rowId xmlns:a16="http://schemas.microsoft.com/office/drawing/2014/main" val="10011"/>
                  </a:ext>
                </a:extLst>
              </a:tr>
            </a:tbl>
          </a:graphicData>
        </a:graphic>
      </p:graphicFrame>
      <p:sp>
        <p:nvSpPr>
          <p:cNvPr id="4" name="矩形 3"/>
          <p:cNvSpPr/>
          <p:nvPr/>
        </p:nvSpPr>
        <p:spPr>
          <a:xfrm>
            <a:off x="354359" y="1485224"/>
            <a:ext cx="5578127" cy="523220"/>
          </a:xfrm>
          <a:prstGeom prst="rect">
            <a:avLst/>
          </a:prstGeom>
        </p:spPr>
        <p:txBody>
          <a:bodyPr wrap="square">
            <a:spAutoFit/>
          </a:bodyPr>
          <a:lstStyle/>
          <a:p>
            <a:r>
              <a:rPr lang="zh-CN" altLang="en-US" sz="2800" dirty="0">
                <a:solidFill>
                  <a:srgbClr val="0000FF"/>
                </a:solidFill>
              </a:rPr>
              <a:t>常用的系统信息显示命令</a:t>
            </a:r>
          </a:p>
        </p:txBody>
      </p:sp>
    </p:spTree>
    <p:extLst>
      <p:ext uri="{BB962C8B-B14F-4D97-AF65-F5344CB8AC3E}">
        <p14:creationId xmlns:p14="http://schemas.microsoft.com/office/powerpoint/2010/main" val="37704641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历史回顾</a:t>
            </a:r>
            <a:endParaRPr lang="zh-CN" altLang="en-US" dirty="0"/>
          </a:p>
        </p:txBody>
      </p:sp>
      <p:sp>
        <p:nvSpPr>
          <p:cNvPr id="4" name="矩形 3"/>
          <p:cNvSpPr/>
          <p:nvPr/>
        </p:nvSpPr>
        <p:spPr>
          <a:xfrm>
            <a:off x="354359" y="1485224"/>
            <a:ext cx="8682137" cy="523220"/>
          </a:xfrm>
          <a:prstGeom prst="rect">
            <a:avLst/>
          </a:prstGeom>
        </p:spPr>
        <p:txBody>
          <a:bodyPr wrap="square">
            <a:spAutoFit/>
          </a:bodyPr>
          <a:lstStyle/>
          <a:p>
            <a:r>
              <a:rPr lang="en-US" altLang="zh-CN" sz="2800" dirty="0" smtClean="0">
                <a:solidFill>
                  <a:srgbClr val="0000FF"/>
                </a:solidFill>
              </a:rPr>
              <a:t>Vim</a:t>
            </a:r>
            <a:r>
              <a:rPr lang="zh-CN" altLang="en-US" sz="2800" dirty="0" smtClean="0">
                <a:solidFill>
                  <a:srgbClr val="0000FF"/>
                </a:solidFill>
              </a:rPr>
              <a:t>文本编辑器 基本用法 （</a:t>
            </a:r>
            <a:r>
              <a:rPr lang="en-US" altLang="zh-CN" sz="2800" dirty="0" err="1" smtClean="0">
                <a:solidFill>
                  <a:srgbClr val="0000FF"/>
                </a:solidFill>
              </a:rPr>
              <a:t>vimtutor</a:t>
            </a:r>
            <a:r>
              <a:rPr lang="zh-CN" altLang="en-US" sz="2800" dirty="0" smtClean="0">
                <a:solidFill>
                  <a:srgbClr val="0000FF"/>
                </a:solidFill>
              </a:rPr>
              <a:t>官方训练教程文件）</a:t>
            </a:r>
            <a:endParaRPr lang="zh-CN" altLang="en-US" sz="2800" dirty="0">
              <a:solidFill>
                <a:srgbClr val="0000FF"/>
              </a:solidFill>
            </a:endParaRPr>
          </a:p>
        </p:txBody>
      </p:sp>
      <p:sp>
        <p:nvSpPr>
          <p:cNvPr id="5" name="矩形 4"/>
          <p:cNvSpPr/>
          <p:nvPr/>
        </p:nvSpPr>
        <p:spPr>
          <a:xfrm>
            <a:off x="354359" y="2249440"/>
            <a:ext cx="8682137" cy="4154984"/>
          </a:xfrm>
          <a:prstGeom prst="rect">
            <a:avLst/>
          </a:prstGeom>
        </p:spPr>
        <p:txBody>
          <a:bodyPr wrap="square">
            <a:spAutoFit/>
          </a:bodyPr>
          <a:lstStyle/>
          <a:p>
            <a:pPr marL="342900" indent="-342900">
              <a:buFont typeface="Arial" panose="020B0604020202020204" pitchFamily="34" charset="0"/>
              <a:buChar char="•"/>
            </a:pPr>
            <a:r>
              <a:rPr lang="zh-CN" altLang="en-US" sz="2400" dirty="0"/>
              <a:t>进入</a:t>
            </a:r>
            <a:r>
              <a:rPr lang="en-US" altLang="zh-CN" sz="2400" dirty="0" smtClean="0"/>
              <a:t>Vi</a:t>
            </a:r>
            <a:r>
              <a:rPr lang="zh-CN" altLang="en-US" sz="2400" dirty="0" smtClean="0"/>
              <a:t>： </a:t>
            </a:r>
            <a:r>
              <a:rPr lang="en-US" altLang="zh-CN" sz="2400" dirty="0" smtClean="0"/>
              <a:t>vim </a:t>
            </a:r>
            <a:r>
              <a:rPr lang="zh-CN" altLang="en-US" sz="2400" dirty="0" smtClean="0"/>
              <a:t>文件名</a:t>
            </a:r>
            <a:endParaRPr lang="en-US" altLang="zh-CN" sz="2400" dirty="0" smtClean="0"/>
          </a:p>
          <a:p>
            <a:pPr marL="342900" indent="-342900">
              <a:buFont typeface="Arial" panose="020B0604020202020204" pitchFamily="34" charset="0"/>
              <a:buChar char="•"/>
            </a:pPr>
            <a:r>
              <a:rPr lang="zh-CN" altLang="en-US" sz="2400" dirty="0"/>
              <a:t>普通</a:t>
            </a:r>
            <a:r>
              <a:rPr lang="en-US" altLang="zh-CN" sz="2400" dirty="0"/>
              <a:t>(normal)/</a:t>
            </a:r>
            <a:r>
              <a:rPr lang="zh-CN" altLang="en-US" sz="2400" dirty="0"/>
              <a:t>命令模式</a:t>
            </a:r>
            <a:r>
              <a:rPr lang="en-US" altLang="zh-CN" sz="2400" dirty="0"/>
              <a:t>—</a:t>
            </a:r>
            <a:r>
              <a:rPr lang="zh-CN" altLang="en-US" sz="2400" dirty="0"/>
              <a:t>默认</a:t>
            </a:r>
            <a:r>
              <a:rPr lang="zh-CN" altLang="en-US" sz="2400" dirty="0" smtClean="0"/>
              <a:t>模式 、插入</a:t>
            </a:r>
            <a:r>
              <a:rPr lang="en-US" altLang="zh-CN" sz="2400" dirty="0"/>
              <a:t>(insert)/</a:t>
            </a:r>
            <a:r>
              <a:rPr lang="zh-CN" altLang="en-US" sz="2400" dirty="0"/>
              <a:t>编辑</a:t>
            </a:r>
            <a:r>
              <a:rPr lang="zh-CN" altLang="en-US" sz="2400" dirty="0" smtClean="0"/>
              <a:t>模式、命令行</a:t>
            </a:r>
            <a:r>
              <a:rPr lang="en-US" altLang="zh-CN" sz="2400" dirty="0"/>
              <a:t>(</a:t>
            </a:r>
            <a:r>
              <a:rPr lang="en-US" altLang="zh-CN" sz="2400" dirty="0" err="1"/>
              <a:t>Cmdline</a:t>
            </a:r>
            <a:r>
              <a:rPr lang="en-US" altLang="zh-CN" sz="2400" dirty="0"/>
              <a:t>)</a:t>
            </a:r>
            <a:r>
              <a:rPr lang="zh-CN" altLang="en-US" sz="2400" dirty="0" smtClean="0"/>
              <a:t>模式。</a:t>
            </a:r>
            <a:endParaRPr lang="en-US" altLang="zh-CN" sz="2400" dirty="0" smtClean="0"/>
          </a:p>
          <a:p>
            <a:pPr marL="342900" indent="-342900">
              <a:buFont typeface="Arial" panose="020B0604020202020204" pitchFamily="34" charset="0"/>
              <a:buChar char="•"/>
            </a:pPr>
            <a:r>
              <a:rPr kumimoji="1" lang="zh-CN" altLang="en-US" sz="2400" dirty="0"/>
              <a:t>在 </a:t>
            </a:r>
            <a:r>
              <a:rPr kumimoji="1" lang="en-US" altLang="zh-CN" sz="2400" b="1" dirty="0"/>
              <a:t>Normal</a:t>
            </a:r>
            <a:r>
              <a:rPr kumimoji="1" lang="en-US" altLang="zh-CN" sz="2400" dirty="0"/>
              <a:t> </a:t>
            </a:r>
            <a:r>
              <a:rPr kumimoji="1" lang="zh-CN" altLang="en-US" sz="2400" dirty="0"/>
              <a:t>模式下输入插入命令 </a:t>
            </a:r>
            <a:r>
              <a:rPr kumimoji="1" lang="en-US" altLang="zh-CN" sz="2400" b="1" dirty="0" err="1">
                <a:solidFill>
                  <a:srgbClr val="FF3300"/>
                </a:solidFill>
              </a:rPr>
              <a:t>i</a:t>
            </a:r>
            <a:r>
              <a:rPr kumimoji="1" lang="zh-CN" altLang="en-US" sz="2400" dirty="0"/>
              <a:t>、附加命令 </a:t>
            </a:r>
            <a:r>
              <a:rPr kumimoji="1" lang="en-US" altLang="zh-CN" sz="2400" b="1" dirty="0">
                <a:solidFill>
                  <a:srgbClr val="FF3300"/>
                </a:solidFill>
              </a:rPr>
              <a:t>a</a:t>
            </a:r>
            <a:r>
              <a:rPr kumimoji="1" lang="en-US" altLang="zh-CN" sz="2400" dirty="0"/>
              <a:t> </a:t>
            </a:r>
            <a:r>
              <a:rPr kumimoji="1" lang="zh-CN" altLang="en-US" sz="2400" dirty="0"/>
              <a:t>、打开命令 </a:t>
            </a:r>
            <a:r>
              <a:rPr kumimoji="1" lang="en-US" altLang="zh-CN" sz="2400" b="1" dirty="0">
                <a:solidFill>
                  <a:srgbClr val="FF3300"/>
                </a:solidFill>
              </a:rPr>
              <a:t>o</a:t>
            </a:r>
            <a:r>
              <a:rPr kumimoji="1" lang="zh-CN" altLang="en-US" sz="2400" dirty="0"/>
              <a:t>、修改命令 </a:t>
            </a:r>
            <a:r>
              <a:rPr kumimoji="1" lang="en-US" altLang="zh-CN" sz="2400" b="1" dirty="0">
                <a:solidFill>
                  <a:srgbClr val="FF3300"/>
                </a:solidFill>
              </a:rPr>
              <a:t>c</a:t>
            </a:r>
            <a:r>
              <a:rPr kumimoji="1" lang="zh-CN" altLang="en-US" sz="2400" dirty="0"/>
              <a:t>、取代命令 </a:t>
            </a:r>
            <a:r>
              <a:rPr kumimoji="1" lang="en-US" altLang="zh-CN" sz="2400" b="1" dirty="0">
                <a:solidFill>
                  <a:srgbClr val="FF3300"/>
                </a:solidFill>
              </a:rPr>
              <a:t>r</a:t>
            </a:r>
            <a:r>
              <a:rPr kumimoji="1" lang="en-US" altLang="zh-CN" sz="2400" dirty="0"/>
              <a:t> </a:t>
            </a:r>
            <a:r>
              <a:rPr kumimoji="1" lang="zh-CN" altLang="en-US" sz="2400" dirty="0"/>
              <a:t>或替换命令 </a:t>
            </a:r>
            <a:r>
              <a:rPr kumimoji="1" lang="en-US" altLang="zh-CN" sz="2400" b="1" dirty="0">
                <a:solidFill>
                  <a:srgbClr val="FF3300"/>
                </a:solidFill>
              </a:rPr>
              <a:t>s</a:t>
            </a:r>
            <a:r>
              <a:rPr kumimoji="1" lang="en-US" altLang="zh-CN" sz="2400" dirty="0"/>
              <a:t> </a:t>
            </a:r>
            <a:r>
              <a:rPr kumimoji="1" lang="zh-CN" altLang="en-US" sz="2400" dirty="0"/>
              <a:t>等都可以进入 </a:t>
            </a:r>
            <a:r>
              <a:rPr kumimoji="1" lang="en-US" altLang="zh-CN" sz="2400" dirty="0"/>
              <a:t>Insert </a:t>
            </a:r>
            <a:r>
              <a:rPr kumimoji="1" lang="zh-CN" altLang="en-US" sz="2400" dirty="0"/>
              <a:t>模式，</a:t>
            </a:r>
            <a:r>
              <a:rPr kumimoji="1" lang="zh-CN" altLang="en-US" sz="2400" dirty="0">
                <a:solidFill>
                  <a:srgbClr val="FF0000"/>
                </a:solidFill>
              </a:rPr>
              <a:t>编辑文件内容</a:t>
            </a:r>
            <a:r>
              <a:rPr kumimoji="1" lang="zh-CN" altLang="en-US" sz="2400" dirty="0" smtClean="0"/>
              <a:t>。</a:t>
            </a:r>
            <a:endParaRPr kumimoji="1" lang="en-US" altLang="zh-CN" sz="2400" dirty="0" smtClean="0"/>
          </a:p>
          <a:p>
            <a:pPr marL="342900" indent="-342900">
              <a:buFont typeface="Arial" panose="020B0604020202020204" pitchFamily="34" charset="0"/>
              <a:buChar char="•"/>
            </a:pPr>
            <a:r>
              <a:rPr kumimoji="1" lang="en-US" altLang="zh-CN" sz="2400" dirty="0">
                <a:solidFill>
                  <a:srgbClr val="FF0000"/>
                </a:solidFill>
              </a:rPr>
              <a:t>Normal </a:t>
            </a:r>
            <a:r>
              <a:rPr kumimoji="1" lang="zh-CN" altLang="en-US" sz="2400" dirty="0">
                <a:solidFill>
                  <a:srgbClr val="FF0000"/>
                </a:solidFill>
              </a:rPr>
              <a:t>模式下</a:t>
            </a:r>
            <a:r>
              <a:rPr kumimoji="1" lang="zh-CN" altLang="en-US" sz="2400" dirty="0"/>
              <a:t>，用户按</a:t>
            </a:r>
            <a:r>
              <a:rPr kumimoji="1" lang="en-US" altLang="zh-CN" sz="2400" dirty="0">
                <a:solidFill>
                  <a:srgbClr val="FF0000"/>
                </a:solidFill>
              </a:rPr>
              <a:t>[: / ?]</a:t>
            </a:r>
            <a:r>
              <a:rPr kumimoji="1" lang="zh-CN" altLang="en-US" sz="2400" dirty="0"/>
              <a:t>之一即可进入 </a:t>
            </a:r>
            <a:r>
              <a:rPr kumimoji="1" lang="en-US" altLang="zh-CN" sz="2400" dirty="0" err="1"/>
              <a:t>Cmdline</a:t>
            </a:r>
            <a:r>
              <a:rPr kumimoji="1" lang="en-US" altLang="zh-CN" sz="2400" dirty="0"/>
              <a:t> </a:t>
            </a:r>
            <a:r>
              <a:rPr kumimoji="1" lang="zh-CN" altLang="en-US" sz="2400" dirty="0"/>
              <a:t>模式，此时光标会移动到屏幕的最后一行，等待输入命令</a:t>
            </a:r>
            <a:r>
              <a:rPr kumimoji="1" lang="zh-CN" altLang="en-US" sz="2400" dirty="0" smtClean="0"/>
              <a:t>。</a:t>
            </a:r>
            <a:endParaRPr kumimoji="1" lang="en-US" altLang="zh-CN" sz="2400" dirty="0" smtClean="0"/>
          </a:p>
          <a:p>
            <a:pPr marL="342900" indent="-342900">
              <a:buFont typeface="Arial" panose="020B0604020202020204" pitchFamily="34" charset="0"/>
              <a:buChar char="•"/>
            </a:pPr>
            <a:r>
              <a:rPr kumimoji="1" lang="en-US" altLang="zh-CN" sz="2400" dirty="0">
                <a:solidFill>
                  <a:srgbClr val="FF0000"/>
                </a:solidFill>
              </a:rPr>
              <a:t>Normal </a:t>
            </a:r>
            <a:r>
              <a:rPr kumimoji="1" lang="zh-CN" altLang="en-US" sz="2400" dirty="0">
                <a:solidFill>
                  <a:srgbClr val="FF0000"/>
                </a:solidFill>
              </a:rPr>
              <a:t>模式下</a:t>
            </a:r>
            <a:r>
              <a:rPr kumimoji="1" lang="zh-CN" altLang="en-US" sz="2400" dirty="0"/>
              <a:t>，按</a:t>
            </a:r>
            <a:r>
              <a:rPr kumimoji="1" lang="en-US" altLang="zh-CN" sz="2400" dirty="0"/>
              <a:t>”</a:t>
            </a:r>
            <a:r>
              <a:rPr kumimoji="1" lang="zh-CN" altLang="en-US" sz="2400" dirty="0"/>
              <a:t> </a:t>
            </a:r>
            <a:r>
              <a:rPr kumimoji="1" lang="en-US" altLang="zh-CN" sz="2400" dirty="0">
                <a:solidFill>
                  <a:srgbClr val="FF0000"/>
                </a:solidFill>
              </a:rPr>
              <a:t>v</a:t>
            </a:r>
            <a:r>
              <a:rPr kumimoji="1" lang="en-US" altLang="zh-CN" sz="2400" dirty="0"/>
              <a:t> ”</a:t>
            </a:r>
            <a:r>
              <a:rPr kumimoji="1" lang="zh-CN" altLang="en-US" sz="2400" dirty="0"/>
              <a:t>（小写），进入按字符选择模式，移动光标选择要进行复制的字符。选择完成后按“ </a:t>
            </a:r>
            <a:r>
              <a:rPr kumimoji="1" lang="en-US" altLang="zh-CN" sz="2400" dirty="0">
                <a:solidFill>
                  <a:srgbClr val="FF0000"/>
                </a:solidFill>
              </a:rPr>
              <a:t>y</a:t>
            </a:r>
            <a:r>
              <a:rPr kumimoji="1" lang="en-US" altLang="zh-CN" sz="2400" dirty="0"/>
              <a:t> ”</a:t>
            </a:r>
            <a:r>
              <a:rPr kumimoji="1" lang="zh-CN" altLang="en-US" sz="2400" dirty="0"/>
              <a:t>进行复制，按“ </a:t>
            </a:r>
            <a:r>
              <a:rPr kumimoji="1" lang="en-US" altLang="zh-CN" sz="2400" dirty="0">
                <a:solidFill>
                  <a:srgbClr val="FF0000"/>
                </a:solidFill>
              </a:rPr>
              <a:t>p</a:t>
            </a:r>
            <a:r>
              <a:rPr kumimoji="1" lang="en-US" altLang="zh-CN" sz="2400" dirty="0"/>
              <a:t> ”</a:t>
            </a:r>
            <a:r>
              <a:rPr kumimoji="1" lang="zh-CN" altLang="en-US" sz="2400" dirty="0"/>
              <a:t>进行粘贴</a:t>
            </a:r>
            <a:r>
              <a:rPr kumimoji="1" lang="zh-CN" altLang="en-US" sz="2400" dirty="0" smtClean="0"/>
              <a:t>。</a:t>
            </a:r>
            <a:endParaRPr kumimoji="1" lang="zh-CN" altLang="en-US" sz="2400" dirty="0"/>
          </a:p>
        </p:txBody>
      </p:sp>
    </p:spTree>
    <p:extLst>
      <p:ext uri="{BB962C8B-B14F-4D97-AF65-F5344CB8AC3E}">
        <p14:creationId xmlns:p14="http://schemas.microsoft.com/office/powerpoint/2010/main" val="39055667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历史回顾</a:t>
            </a:r>
            <a:endParaRPr lang="zh-CN" altLang="en-US" dirty="0"/>
          </a:p>
        </p:txBody>
      </p:sp>
      <p:sp>
        <p:nvSpPr>
          <p:cNvPr id="6" name="内容占位符 2"/>
          <p:cNvSpPr>
            <a:spLocks noGrp="1"/>
          </p:cNvSpPr>
          <p:nvPr>
            <p:ph idx="1"/>
          </p:nvPr>
        </p:nvSpPr>
        <p:spPr>
          <a:xfrm>
            <a:off x="467544" y="1371600"/>
            <a:ext cx="8676456" cy="5486400"/>
          </a:xfrm>
        </p:spPr>
        <p:txBody>
          <a:bodyPr/>
          <a:lstStyle/>
          <a:p>
            <a:pPr>
              <a:lnSpc>
                <a:spcPct val="80000"/>
              </a:lnSpc>
            </a:pPr>
            <a:r>
              <a:rPr lang="en-US" altLang="zh-CN" sz="2800" dirty="0">
                <a:solidFill>
                  <a:srgbClr val="FF0000"/>
                </a:solidFill>
              </a:rPr>
              <a:t>0</a:t>
            </a:r>
            <a:r>
              <a:rPr lang="zh-CN" altLang="en-US" sz="2800" dirty="0"/>
              <a:t> 移动到</a:t>
            </a:r>
            <a:r>
              <a:rPr lang="zh-CN" altLang="en-US" sz="2800" dirty="0">
                <a:solidFill>
                  <a:srgbClr val="FF0000"/>
                </a:solidFill>
              </a:rPr>
              <a:t>光标所在行</a:t>
            </a:r>
            <a:r>
              <a:rPr lang="zh-CN" altLang="en-US" sz="2800" dirty="0"/>
              <a:t>的</a:t>
            </a:r>
            <a:r>
              <a:rPr lang="zh-CN" altLang="en-US" sz="2800" dirty="0">
                <a:solidFill>
                  <a:srgbClr val="FF0000"/>
                </a:solidFill>
              </a:rPr>
              <a:t>行首 </a:t>
            </a:r>
            <a:r>
              <a:rPr lang="zh-CN" altLang="en-US" sz="2800" dirty="0"/>
              <a:t>（数字</a:t>
            </a:r>
            <a:r>
              <a:rPr lang="en-US" altLang="zh-CN" sz="2800" dirty="0"/>
              <a:t>0</a:t>
            </a:r>
            <a:r>
              <a:rPr lang="zh-CN" altLang="en-US" sz="2800" dirty="0"/>
              <a:t>）</a:t>
            </a:r>
            <a:endParaRPr lang="en-US" altLang="zh-CN" sz="2800" dirty="0"/>
          </a:p>
          <a:p>
            <a:pPr>
              <a:lnSpc>
                <a:spcPct val="80000"/>
              </a:lnSpc>
            </a:pPr>
            <a:r>
              <a:rPr lang="en-US" altLang="zh-CN" sz="2800" dirty="0">
                <a:solidFill>
                  <a:srgbClr val="FF0000"/>
                </a:solidFill>
              </a:rPr>
              <a:t>$</a:t>
            </a:r>
            <a:r>
              <a:rPr lang="zh-CN" altLang="en-US" sz="2800" dirty="0"/>
              <a:t> 移动到</a:t>
            </a:r>
            <a:r>
              <a:rPr lang="zh-CN" altLang="en-US" sz="2800" dirty="0">
                <a:solidFill>
                  <a:srgbClr val="FF0000"/>
                </a:solidFill>
              </a:rPr>
              <a:t>光标所在行</a:t>
            </a:r>
            <a:r>
              <a:rPr lang="zh-CN" altLang="en-US" sz="2800" dirty="0"/>
              <a:t>的</a:t>
            </a:r>
            <a:r>
              <a:rPr lang="zh-CN" altLang="en-US" sz="2800" dirty="0">
                <a:solidFill>
                  <a:srgbClr val="FF0000"/>
                </a:solidFill>
              </a:rPr>
              <a:t>行尾</a:t>
            </a:r>
            <a:endParaRPr lang="en-US" altLang="zh-CN" sz="2800" dirty="0">
              <a:solidFill>
                <a:srgbClr val="FF0000"/>
              </a:solidFill>
            </a:endParaRPr>
          </a:p>
          <a:p>
            <a:pPr>
              <a:lnSpc>
                <a:spcPct val="80000"/>
              </a:lnSpc>
            </a:pPr>
            <a:r>
              <a:rPr lang="en-US" altLang="zh-CN" sz="2800" dirty="0">
                <a:solidFill>
                  <a:srgbClr val="FF0000"/>
                </a:solidFill>
              </a:rPr>
              <a:t>G</a:t>
            </a:r>
            <a:r>
              <a:rPr lang="en-US" altLang="zh-CN" sz="2800" dirty="0"/>
              <a:t> </a:t>
            </a:r>
            <a:r>
              <a:rPr lang="zh-CN" altLang="en-US" sz="2800" dirty="0"/>
              <a:t>用于直接</a:t>
            </a:r>
            <a:r>
              <a:rPr lang="zh-CN" altLang="en-US" sz="2800" dirty="0">
                <a:solidFill>
                  <a:srgbClr val="FF0000"/>
                </a:solidFill>
              </a:rPr>
              <a:t>跳转到文件尾</a:t>
            </a:r>
          </a:p>
          <a:p>
            <a:pPr>
              <a:lnSpc>
                <a:spcPct val="80000"/>
              </a:lnSpc>
            </a:pPr>
            <a:r>
              <a:rPr lang="en-US" altLang="zh-CN" sz="2800" dirty="0">
                <a:solidFill>
                  <a:srgbClr val="FF0000"/>
                </a:solidFill>
              </a:rPr>
              <a:t>x</a:t>
            </a:r>
            <a:r>
              <a:rPr lang="en-US" altLang="zh-CN" sz="2800" dirty="0"/>
              <a:t>/</a:t>
            </a:r>
            <a:r>
              <a:rPr lang="en-US" altLang="zh-CN" sz="2800" dirty="0">
                <a:solidFill>
                  <a:srgbClr val="0000FF"/>
                </a:solidFill>
              </a:rPr>
              <a:t>X </a:t>
            </a:r>
            <a:r>
              <a:rPr lang="zh-CN" altLang="en-US" sz="2800" dirty="0">
                <a:solidFill>
                  <a:srgbClr val="FF0000"/>
                </a:solidFill>
              </a:rPr>
              <a:t>删除光标所在的字符</a:t>
            </a:r>
            <a:r>
              <a:rPr lang="en-US" altLang="zh-CN" sz="2800" dirty="0"/>
              <a:t>/</a:t>
            </a:r>
            <a:r>
              <a:rPr lang="zh-CN" altLang="en-US" sz="2800" dirty="0">
                <a:solidFill>
                  <a:srgbClr val="0000FF"/>
                </a:solidFill>
              </a:rPr>
              <a:t>向前删除一个字符</a:t>
            </a:r>
          </a:p>
          <a:p>
            <a:pPr>
              <a:lnSpc>
                <a:spcPct val="80000"/>
              </a:lnSpc>
            </a:pPr>
            <a:r>
              <a:rPr lang="en-US" altLang="zh-CN" sz="2800" dirty="0">
                <a:solidFill>
                  <a:srgbClr val="FF0000"/>
                </a:solidFill>
              </a:rPr>
              <a:t>r</a:t>
            </a:r>
            <a:r>
              <a:rPr lang="en-US" altLang="zh-CN" sz="2800" dirty="0"/>
              <a:t> </a:t>
            </a:r>
            <a:r>
              <a:rPr lang="zh-CN" altLang="en-US" sz="2800" dirty="0"/>
              <a:t>替换光标所在的字符</a:t>
            </a:r>
          </a:p>
          <a:p>
            <a:pPr>
              <a:lnSpc>
                <a:spcPct val="80000"/>
              </a:lnSpc>
            </a:pPr>
            <a:r>
              <a:rPr lang="en-US" altLang="zh-CN" sz="2800" dirty="0">
                <a:solidFill>
                  <a:srgbClr val="FF0000"/>
                </a:solidFill>
              </a:rPr>
              <a:t>/</a:t>
            </a:r>
            <a:r>
              <a:rPr lang="zh-CN" altLang="en-US" sz="2800" dirty="0"/>
              <a:t>和</a:t>
            </a:r>
            <a:r>
              <a:rPr lang="zh-CN" altLang="en-US" sz="2800" dirty="0">
                <a:solidFill>
                  <a:srgbClr val="0000FF"/>
                </a:solidFill>
              </a:rPr>
              <a:t>？</a:t>
            </a:r>
            <a:r>
              <a:rPr lang="en-US" altLang="zh-CN" sz="2800" dirty="0">
                <a:solidFill>
                  <a:srgbClr val="0000FF"/>
                </a:solidFill>
              </a:rPr>
              <a:t>+</a:t>
            </a:r>
            <a:r>
              <a:rPr lang="zh-CN" altLang="en-US" sz="2800" dirty="0">
                <a:solidFill>
                  <a:srgbClr val="0000FF"/>
                </a:solidFill>
              </a:rPr>
              <a:t>字符串 </a:t>
            </a:r>
            <a:r>
              <a:rPr lang="zh-CN" altLang="en-US" sz="2800" dirty="0"/>
              <a:t>分别用于向</a:t>
            </a:r>
            <a:r>
              <a:rPr lang="zh-CN" altLang="en-US" sz="2800" dirty="0">
                <a:solidFill>
                  <a:srgbClr val="FF0000"/>
                </a:solidFill>
              </a:rPr>
              <a:t>光标之下</a:t>
            </a:r>
            <a:r>
              <a:rPr lang="zh-CN" altLang="en-US" sz="2800" dirty="0"/>
              <a:t>和</a:t>
            </a:r>
            <a:r>
              <a:rPr lang="zh-CN" altLang="en-US" sz="2800" dirty="0">
                <a:solidFill>
                  <a:srgbClr val="0000FF"/>
                </a:solidFill>
              </a:rPr>
              <a:t>光标之上</a:t>
            </a:r>
            <a:r>
              <a:rPr lang="zh-CN" altLang="en-US" sz="2800" dirty="0">
                <a:solidFill>
                  <a:srgbClr val="FF0000"/>
                </a:solidFill>
              </a:rPr>
              <a:t>查找字符串</a:t>
            </a:r>
          </a:p>
          <a:p>
            <a:pPr>
              <a:lnSpc>
                <a:spcPct val="80000"/>
              </a:lnSpc>
            </a:pPr>
            <a:r>
              <a:rPr lang="en-US" altLang="zh-CN" sz="2800" dirty="0">
                <a:solidFill>
                  <a:srgbClr val="FF0000"/>
                </a:solidFill>
              </a:rPr>
              <a:t>dd</a:t>
            </a:r>
            <a:r>
              <a:rPr lang="en-US" altLang="zh-CN" sz="2800" dirty="0"/>
              <a:t>/</a:t>
            </a:r>
            <a:r>
              <a:rPr lang="en-US" altLang="zh-CN" sz="2800" dirty="0">
                <a:solidFill>
                  <a:srgbClr val="0000FF"/>
                </a:solidFill>
              </a:rPr>
              <a:t>YY </a:t>
            </a:r>
            <a:r>
              <a:rPr lang="zh-CN" altLang="en-US" sz="2800" dirty="0"/>
              <a:t>分别用于</a:t>
            </a:r>
            <a:r>
              <a:rPr lang="zh-CN" altLang="en-US" sz="2800" dirty="0">
                <a:solidFill>
                  <a:srgbClr val="FF0000"/>
                </a:solidFill>
              </a:rPr>
              <a:t>剪切</a:t>
            </a:r>
            <a:r>
              <a:rPr lang="zh-CN" altLang="en-US" sz="2800" dirty="0"/>
              <a:t>、</a:t>
            </a:r>
            <a:r>
              <a:rPr lang="zh-CN" altLang="en-US" sz="2800" dirty="0">
                <a:solidFill>
                  <a:srgbClr val="0000FF"/>
                </a:solidFill>
              </a:rPr>
              <a:t>复制</a:t>
            </a:r>
            <a:r>
              <a:rPr lang="zh-CN" altLang="en-US" sz="2800" dirty="0"/>
              <a:t>光标</a:t>
            </a:r>
            <a:r>
              <a:rPr lang="zh-CN" altLang="en-US" sz="2800" dirty="0">
                <a:solidFill>
                  <a:srgbClr val="FF0000"/>
                </a:solidFill>
              </a:rPr>
              <a:t>所在行</a:t>
            </a:r>
            <a:r>
              <a:rPr lang="zh-CN" altLang="en-US" sz="2800" dirty="0"/>
              <a:t>的</a:t>
            </a:r>
            <a:r>
              <a:rPr lang="zh-CN" altLang="en-US" sz="2800" dirty="0">
                <a:solidFill>
                  <a:srgbClr val="FF0000"/>
                </a:solidFill>
              </a:rPr>
              <a:t>文字</a:t>
            </a:r>
            <a:endParaRPr lang="en-US" altLang="zh-CN" sz="2800" dirty="0">
              <a:solidFill>
                <a:srgbClr val="FF0000"/>
              </a:solidFill>
            </a:endParaRPr>
          </a:p>
          <a:p>
            <a:pPr>
              <a:lnSpc>
                <a:spcPct val="80000"/>
              </a:lnSpc>
            </a:pPr>
            <a:r>
              <a:rPr lang="en-US" altLang="zh-CN" sz="2800" dirty="0">
                <a:solidFill>
                  <a:srgbClr val="FF0000"/>
                </a:solidFill>
              </a:rPr>
              <a:t>p</a:t>
            </a:r>
            <a:r>
              <a:rPr lang="en-US" altLang="zh-CN" sz="2800" dirty="0"/>
              <a:t>/</a:t>
            </a:r>
            <a:r>
              <a:rPr lang="en-US" altLang="zh-CN" sz="2800" dirty="0">
                <a:solidFill>
                  <a:srgbClr val="0000FF"/>
                </a:solidFill>
              </a:rPr>
              <a:t>P</a:t>
            </a:r>
            <a:r>
              <a:rPr lang="zh-CN" altLang="en-US" sz="2800" dirty="0">
                <a:solidFill>
                  <a:srgbClr val="0000FF"/>
                </a:solidFill>
              </a:rPr>
              <a:t> </a:t>
            </a:r>
            <a:r>
              <a:rPr lang="zh-CN" altLang="en-US" sz="2800" dirty="0"/>
              <a:t>将已复制数据粘贴在</a:t>
            </a:r>
            <a:r>
              <a:rPr lang="zh-CN" altLang="en-US" sz="2800" dirty="0">
                <a:solidFill>
                  <a:srgbClr val="FF0000"/>
                </a:solidFill>
              </a:rPr>
              <a:t>光标下一行</a:t>
            </a:r>
            <a:r>
              <a:rPr lang="en-US" altLang="zh-CN" sz="2800" dirty="0"/>
              <a:t>/</a:t>
            </a:r>
            <a:r>
              <a:rPr lang="zh-CN" altLang="en-US" sz="2800" dirty="0">
                <a:solidFill>
                  <a:srgbClr val="0000FF"/>
                </a:solidFill>
              </a:rPr>
              <a:t>所在行</a:t>
            </a:r>
          </a:p>
          <a:p>
            <a:pPr>
              <a:lnSpc>
                <a:spcPct val="80000"/>
              </a:lnSpc>
            </a:pPr>
            <a:r>
              <a:rPr lang="en-US" altLang="zh-CN" sz="2800" dirty="0">
                <a:solidFill>
                  <a:srgbClr val="FF0000"/>
                </a:solidFill>
              </a:rPr>
              <a:t>u </a:t>
            </a:r>
            <a:r>
              <a:rPr lang="zh-CN" altLang="en-US" sz="2800" dirty="0"/>
              <a:t>取消上一次编辑操作（</a:t>
            </a:r>
            <a:r>
              <a:rPr lang="en-US" altLang="zh-CN" sz="2800" dirty="0"/>
              <a:t>undo</a:t>
            </a:r>
            <a:r>
              <a:rPr lang="zh-CN" altLang="en-US" sz="2800" dirty="0"/>
              <a:t>）</a:t>
            </a:r>
          </a:p>
          <a:p>
            <a:pPr>
              <a:lnSpc>
                <a:spcPct val="80000"/>
              </a:lnSpc>
            </a:pPr>
            <a:r>
              <a:rPr lang="en-US" altLang="zh-CN" sz="2800" dirty="0">
                <a:solidFill>
                  <a:srgbClr val="FF0000"/>
                </a:solidFill>
              </a:rPr>
              <a:t>.</a:t>
            </a:r>
            <a:r>
              <a:rPr lang="en-US" altLang="zh-CN" sz="2800" dirty="0"/>
              <a:t> </a:t>
            </a:r>
            <a:r>
              <a:rPr lang="zh-CN" altLang="en-US" sz="2800" dirty="0"/>
              <a:t>重复上一次编辑操作（</a:t>
            </a:r>
            <a:r>
              <a:rPr lang="en-US" altLang="zh-CN" sz="2800" dirty="0"/>
              <a:t>redo</a:t>
            </a:r>
            <a:r>
              <a:rPr lang="zh-CN" altLang="en-US" sz="2800" dirty="0"/>
              <a:t>）</a:t>
            </a:r>
          </a:p>
          <a:p>
            <a:pPr>
              <a:lnSpc>
                <a:spcPct val="80000"/>
              </a:lnSpc>
            </a:pPr>
            <a:r>
              <a:rPr lang="en-US" altLang="zh-CN" sz="2800" dirty="0">
                <a:solidFill>
                  <a:srgbClr val="FF0000"/>
                </a:solidFill>
              </a:rPr>
              <a:t>ZZ</a:t>
            </a:r>
            <a:r>
              <a:rPr lang="en-US" altLang="zh-CN" sz="2800" dirty="0"/>
              <a:t>/</a:t>
            </a:r>
            <a:r>
              <a:rPr lang="en-US" altLang="zh-CN" sz="2800" dirty="0">
                <a:solidFill>
                  <a:srgbClr val="0000FF"/>
                </a:solidFill>
              </a:rPr>
              <a:t>ZQ</a:t>
            </a:r>
            <a:r>
              <a:rPr lang="en-US" altLang="zh-CN" sz="2800" dirty="0"/>
              <a:t> </a:t>
            </a:r>
            <a:r>
              <a:rPr lang="zh-CN" altLang="en-US" sz="2800" dirty="0"/>
              <a:t>用于</a:t>
            </a:r>
            <a:r>
              <a:rPr lang="zh-CN" altLang="en-US" sz="2800" dirty="0">
                <a:solidFill>
                  <a:srgbClr val="FF0000"/>
                </a:solidFill>
              </a:rPr>
              <a:t>存盘</a:t>
            </a:r>
            <a:r>
              <a:rPr lang="en-US" altLang="zh-CN" sz="2800" dirty="0"/>
              <a:t>/</a:t>
            </a:r>
            <a:r>
              <a:rPr lang="zh-CN" altLang="en-US" sz="2800" dirty="0">
                <a:solidFill>
                  <a:srgbClr val="0000FF"/>
                </a:solidFill>
              </a:rPr>
              <a:t>不存盘</a:t>
            </a:r>
            <a:r>
              <a:rPr lang="zh-CN" altLang="en-US" sz="2800" dirty="0">
                <a:solidFill>
                  <a:srgbClr val="FF0000"/>
                </a:solidFill>
              </a:rPr>
              <a:t>退出</a:t>
            </a:r>
            <a:r>
              <a:rPr lang="en-US" altLang="zh-CN" sz="2800" dirty="0"/>
              <a:t>Vi</a:t>
            </a:r>
          </a:p>
          <a:p>
            <a:pPr>
              <a:lnSpc>
                <a:spcPct val="80000"/>
              </a:lnSpc>
            </a:pPr>
            <a:r>
              <a:rPr lang="en-US" altLang="zh-CN" sz="2800" dirty="0">
                <a:solidFill>
                  <a:srgbClr val="FF0000"/>
                </a:solidFill>
              </a:rPr>
              <a:t>n+</a:t>
            </a:r>
            <a:r>
              <a:rPr lang="en-US" altLang="zh-CN" sz="2800" dirty="0"/>
              <a:t>/</a:t>
            </a:r>
            <a:r>
              <a:rPr lang="en-US" altLang="zh-CN" sz="2800" dirty="0">
                <a:solidFill>
                  <a:srgbClr val="0000FF"/>
                </a:solidFill>
              </a:rPr>
              <a:t>n-</a:t>
            </a:r>
            <a:r>
              <a:rPr lang="en-US" altLang="zh-CN" sz="2800" dirty="0">
                <a:solidFill>
                  <a:srgbClr val="FF0000"/>
                </a:solidFill>
              </a:rPr>
              <a:t> </a:t>
            </a:r>
            <a:r>
              <a:rPr lang="zh-CN" altLang="en-US" sz="2800" dirty="0"/>
              <a:t>光标</a:t>
            </a:r>
            <a:r>
              <a:rPr lang="zh-CN" altLang="en-US" sz="2800" dirty="0">
                <a:solidFill>
                  <a:srgbClr val="FF0000"/>
                </a:solidFill>
              </a:rPr>
              <a:t>向下</a:t>
            </a:r>
            <a:r>
              <a:rPr lang="en-US" altLang="zh-CN" sz="2800" dirty="0"/>
              <a:t>/</a:t>
            </a:r>
            <a:r>
              <a:rPr lang="zh-CN" altLang="en-US" sz="2800" dirty="0">
                <a:solidFill>
                  <a:srgbClr val="0000FF"/>
                </a:solidFill>
              </a:rPr>
              <a:t>向上</a:t>
            </a:r>
            <a:r>
              <a:rPr lang="zh-CN" altLang="en-US" sz="2800" dirty="0">
                <a:solidFill>
                  <a:srgbClr val="FF0000"/>
                </a:solidFill>
              </a:rPr>
              <a:t>移</a:t>
            </a:r>
            <a:r>
              <a:rPr lang="en-US" altLang="zh-CN" sz="2800" dirty="0">
                <a:solidFill>
                  <a:srgbClr val="FF0000"/>
                </a:solidFill>
              </a:rPr>
              <a:t>n</a:t>
            </a:r>
            <a:r>
              <a:rPr lang="zh-CN" altLang="en-US" sz="2800" dirty="0">
                <a:solidFill>
                  <a:srgbClr val="FF0000"/>
                </a:solidFill>
              </a:rPr>
              <a:t>行</a:t>
            </a:r>
            <a:endParaRPr lang="en-US" altLang="zh-CN" sz="2800" dirty="0">
              <a:solidFill>
                <a:srgbClr val="FF0000"/>
              </a:solidFill>
            </a:endParaRPr>
          </a:p>
        </p:txBody>
      </p:sp>
      <p:sp>
        <p:nvSpPr>
          <p:cNvPr id="3" name="矩形 2"/>
          <p:cNvSpPr/>
          <p:nvPr/>
        </p:nvSpPr>
        <p:spPr>
          <a:xfrm>
            <a:off x="5062007" y="717971"/>
            <a:ext cx="3725700" cy="461665"/>
          </a:xfrm>
          <a:prstGeom prst="rect">
            <a:avLst/>
          </a:prstGeom>
        </p:spPr>
        <p:txBody>
          <a:bodyPr wrap="none">
            <a:spAutoFit/>
          </a:bodyPr>
          <a:lstStyle/>
          <a:p>
            <a:r>
              <a:rPr kumimoji="1" lang="en-US" altLang="zh-CN" sz="2400" dirty="0"/>
              <a:t>Normal </a:t>
            </a:r>
            <a:r>
              <a:rPr kumimoji="1" lang="zh-CN" altLang="en-US" sz="2400" dirty="0"/>
              <a:t>模式</a:t>
            </a:r>
            <a:r>
              <a:rPr kumimoji="1" lang="zh-CN" altLang="en-US" sz="2400" dirty="0" smtClean="0"/>
              <a:t>下的基本操作</a:t>
            </a:r>
            <a:endParaRPr lang="zh-CN" altLang="en-US" sz="2400" dirty="0"/>
          </a:p>
        </p:txBody>
      </p:sp>
    </p:spTree>
    <p:extLst>
      <p:ext uri="{BB962C8B-B14F-4D97-AF65-F5344CB8AC3E}">
        <p14:creationId xmlns:p14="http://schemas.microsoft.com/office/powerpoint/2010/main" val="32777932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历史回顾</a:t>
            </a:r>
            <a:endParaRPr lang="zh-CN" altLang="en-US" dirty="0"/>
          </a:p>
        </p:txBody>
      </p:sp>
      <p:sp>
        <p:nvSpPr>
          <p:cNvPr id="6" name="内容占位符 2"/>
          <p:cNvSpPr>
            <a:spLocks noGrp="1"/>
          </p:cNvSpPr>
          <p:nvPr>
            <p:ph idx="1"/>
          </p:nvPr>
        </p:nvSpPr>
        <p:spPr>
          <a:xfrm>
            <a:off x="295078" y="1641298"/>
            <a:ext cx="8676456" cy="4721696"/>
          </a:xfrm>
        </p:spPr>
        <p:txBody>
          <a:bodyPr/>
          <a:lstStyle/>
          <a:p>
            <a:pPr>
              <a:lnSpc>
                <a:spcPct val="80000"/>
              </a:lnSpc>
            </a:pPr>
            <a:r>
              <a:rPr lang="zh-CN" altLang="en-US" sz="2800" dirty="0" smtClean="0">
                <a:solidFill>
                  <a:srgbClr val="FF0000"/>
                </a:solidFill>
              </a:rPr>
              <a:t>创建一个文件夹</a:t>
            </a:r>
            <a:r>
              <a:rPr lang="en-US" altLang="zh-CN" sz="2800" dirty="0" err="1" smtClean="0">
                <a:solidFill>
                  <a:srgbClr val="FF0000"/>
                </a:solidFill>
              </a:rPr>
              <a:t>mydir</a:t>
            </a:r>
            <a:endParaRPr lang="en-US" altLang="zh-CN" sz="2800" dirty="0" smtClean="0">
              <a:solidFill>
                <a:srgbClr val="FF0000"/>
              </a:solidFill>
            </a:endParaRPr>
          </a:p>
          <a:p>
            <a:pPr>
              <a:lnSpc>
                <a:spcPct val="80000"/>
              </a:lnSpc>
            </a:pPr>
            <a:r>
              <a:rPr lang="zh-CN" altLang="en-US" sz="2800" dirty="0" smtClean="0">
                <a:solidFill>
                  <a:srgbClr val="FF0000"/>
                </a:solidFill>
              </a:rPr>
              <a:t>文件夹里创建一个空文件，名为</a:t>
            </a:r>
            <a:r>
              <a:rPr lang="en-US" altLang="zh-CN" sz="2800" dirty="0" err="1" smtClean="0">
                <a:solidFill>
                  <a:srgbClr val="FF0000"/>
                </a:solidFill>
              </a:rPr>
              <a:t>myfile</a:t>
            </a:r>
            <a:endParaRPr lang="en-US" altLang="zh-CN" sz="2800" dirty="0" smtClean="0">
              <a:solidFill>
                <a:srgbClr val="FF0000"/>
              </a:solidFill>
            </a:endParaRPr>
          </a:p>
          <a:p>
            <a:pPr>
              <a:lnSpc>
                <a:spcPct val="80000"/>
              </a:lnSpc>
            </a:pPr>
            <a:r>
              <a:rPr lang="zh-CN" altLang="en-US" sz="2800" dirty="0" smtClean="0">
                <a:solidFill>
                  <a:srgbClr val="FF0000"/>
                </a:solidFill>
              </a:rPr>
              <a:t>将</a:t>
            </a:r>
            <a:r>
              <a:rPr lang="en-US" altLang="zh-CN" sz="2800" dirty="0" smtClean="0">
                <a:solidFill>
                  <a:srgbClr val="FF0000"/>
                </a:solidFill>
              </a:rPr>
              <a:t>/</a:t>
            </a:r>
            <a:r>
              <a:rPr lang="en-US" altLang="zh-CN" sz="2800" dirty="0" err="1" smtClean="0">
                <a:solidFill>
                  <a:srgbClr val="FF0000"/>
                </a:solidFill>
              </a:rPr>
              <a:t>etc</a:t>
            </a:r>
            <a:r>
              <a:rPr lang="en-US" altLang="zh-CN" sz="2800" dirty="0" smtClean="0">
                <a:solidFill>
                  <a:srgbClr val="FF0000"/>
                </a:solidFill>
              </a:rPr>
              <a:t>/</a:t>
            </a:r>
            <a:r>
              <a:rPr lang="en-US" altLang="zh-CN" sz="2800" dirty="0" err="1" smtClean="0">
                <a:solidFill>
                  <a:srgbClr val="FF0000"/>
                </a:solidFill>
              </a:rPr>
              <a:t>passwd</a:t>
            </a:r>
            <a:r>
              <a:rPr lang="zh-CN" altLang="en-US" sz="2800" dirty="0" smtClean="0">
                <a:solidFill>
                  <a:srgbClr val="FF0000"/>
                </a:solidFill>
              </a:rPr>
              <a:t>中</a:t>
            </a:r>
            <a:r>
              <a:rPr lang="en-US" altLang="zh-CN" sz="2800" dirty="0" smtClean="0">
                <a:solidFill>
                  <a:srgbClr val="FF0000"/>
                </a:solidFill>
              </a:rPr>
              <a:t>root</a:t>
            </a:r>
            <a:r>
              <a:rPr lang="zh-CN" altLang="en-US" sz="2800" dirty="0" smtClean="0">
                <a:solidFill>
                  <a:srgbClr val="FF0000"/>
                </a:solidFill>
              </a:rPr>
              <a:t>用户的那一行信息，写入</a:t>
            </a:r>
            <a:r>
              <a:rPr lang="en-US" altLang="zh-CN" sz="2800" dirty="0" err="1" smtClean="0">
                <a:solidFill>
                  <a:srgbClr val="FF0000"/>
                </a:solidFill>
              </a:rPr>
              <a:t>myfile</a:t>
            </a:r>
            <a:endParaRPr lang="en-US" altLang="zh-CN" sz="2800" dirty="0" smtClean="0">
              <a:solidFill>
                <a:srgbClr val="FF0000"/>
              </a:solidFill>
            </a:endParaRPr>
          </a:p>
          <a:p>
            <a:pPr>
              <a:lnSpc>
                <a:spcPct val="80000"/>
              </a:lnSpc>
            </a:pPr>
            <a:r>
              <a:rPr lang="zh-CN" altLang="en-US" sz="2800" dirty="0" smtClean="0">
                <a:solidFill>
                  <a:srgbClr val="FF0000"/>
                </a:solidFill>
              </a:rPr>
              <a:t>查看</a:t>
            </a:r>
            <a:r>
              <a:rPr lang="en-US" altLang="zh-CN" sz="2800" dirty="0" err="1" smtClean="0">
                <a:solidFill>
                  <a:srgbClr val="FF0000"/>
                </a:solidFill>
              </a:rPr>
              <a:t>myfile</a:t>
            </a:r>
            <a:r>
              <a:rPr lang="zh-CN" altLang="en-US" sz="2800" dirty="0" smtClean="0">
                <a:solidFill>
                  <a:srgbClr val="FF0000"/>
                </a:solidFill>
              </a:rPr>
              <a:t>中的内容</a:t>
            </a:r>
            <a:endParaRPr lang="en-US" altLang="zh-CN" sz="2800" dirty="0" smtClean="0">
              <a:solidFill>
                <a:srgbClr val="FF0000"/>
              </a:solidFill>
            </a:endParaRPr>
          </a:p>
          <a:p>
            <a:pPr>
              <a:lnSpc>
                <a:spcPct val="80000"/>
              </a:lnSpc>
            </a:pPr>
            <a:r>
              <a:rPr lang="zh-CN" altLang="en-US" sz="2800" dirty="0" smtClean="0">
                <a:solidFill>
                  <a:srgbClr val="FF0000"/>
                </a:solidFill>
              </a:rPr>
              <a:t>将</a:t>
            </a:r>
            <a:r>
              <a:rPr lang="en-US" altLang="zh-CN" sz="2800" dirty="0" err="1" smtClean="0">
                <a:solidFill>
                  <a:srgbClr val="FF0000"/>
                </a:solidFill>
              </a:rPr>
              <a:t>mydir</a:t>
            </a:r>
            <a:r>
              <a:rPr lang="zh-CN" altLang="en-US" sz="2800" dirty="0" smtClean="0">
                <a:solidFill>
                  <a:srgbClr val="FF0000"/>
                </a:solidFill>
              </a:rPr>
              <a:t>打包并使用</a:t>
            </a:r>
            <a:r>
              <a:rPr lang="en-US" altLang="zh-CN" sz="2800" dirty="0" err="1" smtClean="0">
                <a:solidFill>
                  <a:srgbClr val="FF0000"/>
                </a:solidFill>
              </a:rPr>
              <a:t>gzip</a:t>
            </a:r>
            <a:r>
              <a:rPr lang="zh-CN" altLang="en-US" sz="2800" dirty="0" smtClean="0">
                <a:solidFill>
                  <a:srgbClr val="FF0000"/>
                </a:solidFill>
              </a:rPr>
              <a:t>压缩，命名为</a:t>
            </a:r>
            <a:r>
              <a:rPr lang="en-US" altLang="zh-CN" sz="2800" dirty="0" smtClean="0">
                <a:solidFill>
                  <a:srgbClr val="FF0000"/>
                </a:solidFill>
              </a:rPr>
              <a:t>mydir.gz</a:t>
            </a:r>
          </a:p>
          <a:p>
            <a:pPr>
              <a:lnSpc>
                <a:spcPct val="80000"/>
              </a:lnSpc>
            </a:pPr>
            <a:r>
              <a:rPr lang="zh-CN" altLang="en-US" sz="2800" dirty="0" smtClean="0">
                <a:solidFill>
                  <a:srgbClr val="FF0000"/>
                </a:solidFill>
              </a:rPr>
              <a:t>删除目录中的</a:t>
            </a:r>
            <a:r>
              <a:rPr lang="en-US" altLang="zh-CN" sz="2800" dirty="0" err="1" smtClean="0">
                <a:solidFill>
                  <a:srgbClr val="FF0000"/>
                </a:solidFill>
              </a:rPr>
              <a:t>mydir</a:t>
            </a:r>
            <a:endParaRPr lang="en-US" altLang="zh-CN" sz="2800" dirty="0" smtClean="0">
              <a:solidFill>
                <a:srgbClr val="FF0000"/>
              </a:solidFill>
            </a:endParaRPr>
          </a:p>
          <a:p>
            <a:pPr>
              <a:lnSpc>
                <a:spcPct val="80000"/>
              </a:lnSpc>
            </a:pPr>
            <a:r>
              <a:rPr lang="zh-CN" altLang="en-US" sz="2800" dirty="0" smtClean="0">
                <a:solidFill>
                  <a:srgbClr val="FF0000"/>
                </a:solidFill>
              </a:rPr>
              <a:t>将</a:t>
            </a:r>
            <a:r>
              <a:rPr lang="en-US" altLang="zh-CN" sz="2800" dirty="0" smtClean="0">
                <a:solidFill>
                  <a:srgbClr val="FF0000"/>
                </a:solidFill>
              </a:rPr>
              <a:t>mydir.gz</a:t>
            </a:r>
            <a:r>
              <a:rPr lang="zh-CN" altLang="en-US" sz="2800" dirty="0" smtClean="0">
                <a:solidFill>
                  <a:srgbClr val="FF0000"/>
                </a:solidFill>
              </a:rPr>
              <a:t>解压缩</a:t>
            </a:r>
            <a:endParaRPr lang="en-US" altLang="zh-CN" sz="2800" dirty="0" smtClean="0">
              <a:solidFill>
                <a:srgbClr val="FF0000"/>
              </a:solidFill>
            </a:endParaRPr>
          </a:p>
          <a:p>
            <a:pPr>
              <a:lnSpc>
                <a:spcPct val="80000"/>
              </a:lnSpc>
            </a:pPr>
            <a:r>
              <a:rPr lang="en-US" altLang="zh-CN" sz="2800" dirty="0" smtClean="0">
                <a:solidFill>
                  <a:srgbClr val="FF0000"/>
                </a:solidFill>
              </a:rPr>
              <a:t>Vim</a:t>
            </a:r>
            <a:r>
              <a:rPr lang="zh-CN" altLang="en-US" sz="2800" dirty="0" smtClean="0">
                <a:solidFill>
                  <a:srgbClr val="FF0000"/>
                </a:solidFill>
              </a:rPr>
              <a:t>打开</a:t>
            </a:r>
            <a:r>
              <a:rPr lang="en-US" altLang="zh-CN" sz="2800" dirty="0" err="1" smtClean="0">
                <a:solidFill>
                  <a:srgbClr val="FF0000"/>
                </a:solidFill>
              </a:rPr>
              <a:t>myfile</a:t>
            </a:r>
            <a:r>
              <a:rPr lang="zh-CN" altLang="en-US" sz="2800" dirty="0" smtClean="0">
                <a:solidFill>
                  <a:srgbClr val="FF0000"/>
                </a:solidFill>
              </a:rPr>
              <a:t>文件，并在最后添加一句文本“</a:t>
            </a:r>
            <a:r>
              <a:rPr lang="en-US" altLang="zh-CN" sz="2800" dirty="0" smtClean="0">
                <a:solidFill>
                  <a:srgbClr val="FF0000"/>
                </a:solidFill>
              </a:rPr>
              <a:t>This is a test file…</a:t>
            </a:r>
            <a:r>
              <a:rPr lang="zh-CN" altLang="en-US" sz="2800" dirty="0" smtClean="0">
                <a:solidFill>
                  <a:srgbClr val="FF0000"/>
                </a:solidFill>
              </a:rPr>
              <a:t>”</a:t>
            </a:r>
            <a:endParaRPr lang="en-US" altLang="zh-CN" sz="2800" dirty="0" smtClean="0">
              <a:solidFill>
                <a:srgbClr val="FF0000"/>
              </a:solidFill>
            </a:endParaRPr>
          </a:p>
          <a:p>
            <a:pPr marL="0" indent="0">
              <a:lnSpc>
                <a:spcPct val="80000"/>
              </a:lnSpc>
              <a:buNone/>
            </a:pPr>
            <a:endParaRPr lang="en-US" altLang="zh-CN" sz="2800" dirty="0">
              <a:solidFill>
                <a:srgbClr val="FF0000"/>
              </a:solidFill>
            </a:endParaRPr>
          </a:p>
        </p:txBody>
      </p:sp>
      <p:sp>
        <p:nvSpPr>
          <p:cNvPr id="3" name="矩形 2"/>
          <p:cNvSpPr/>
          <p:nvPr/>
        </p:nvSpPr>
        <p:spPr>
          <a:xfrm>
            <a:off x="6660232" y="588785"/>
            <a:ext cx="2121547" cy="461665"/>
          </a:xfrm>
          <a:prstGeom prst="rect">
            <a:avLst/>
          </a:prstGeom>
        </p:spPr>
        <p:txBody>
          <a:bodyPr wrap="square">
            <a:spAutoFit/>
          </a:bodyPr>
          <a:lstStyle/>
          <a:p>
            <a:r>
              <a:rPr kumimoji="1" lang="zh-CN" altLang="en-US" sz="2400" dirty="0" smtClean="0"/>
              <a:t>课堂练习测试</a:t>
            </a:r>
            <a:endParaRPr lang="zh-CN" altLang="en-US" sz="2400" dirty="0"/>
          </a:p>
        </p:txBody>
      </p:sp>
    </p:spTree>
    <p:extLst>
      <p:ext uri="{BB962C8B-B14F-4D97-AF65-F5344CB8AC3E}">
        <p14:creationId xmlns:p14="http://schemas.microsoft.com/office/powerpoint/2010/main" val="41955969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9781" y="260648"/>
            <a:ext cx="7793037" cy="1052513"/>
          </a:xfrm>
        </p:spPr>
        <p:txBody>
          <a:bodyPr/>
          <a:lstStyle/>
          <a:p>
            <a:r>
              <a:rPr lang="zh-CN" altLang="en-US" dirty="0"/>
              <a:t>七 </a:t>
            </a:r>
            <a:r>
              <a:rPr lang="en-US" altLang="zh-CN" dirty="0"/>
              <a:t>Vim</a:t>
            </a:r>
            <a:r>
              <a:rPr lang="zh-CN" altLang="en-US" dirty="0"/>
              <a:t>文本编辑器</a:t>
            </a:r>
          </a:p>
        </p:txBody>
      </p:sp>
      <p:sp>
        <p:nvSpPr>
          <p:cNvPr id="3" name="内容占位符 2"/>
          <p:cNvSpPr>
            <a:spLocks noGrp="1"/>
          </p:cNvSpPr>
          <p:nvPr>
            <p:ph idx="1"/>
          </p:nvPr>
        </p:nvSpPr>
        <p:spPr>
          <a:xfrm>
            <a:off x="1259632" y="1628800"/>
            <a:ext cx="6624736" cy="4114800"/>
          </a:xfrm>
        </p:spPr>
        <p:txBody>
          <a:bodyPr/>
          <a:lstStyle/>
          <a:p>
            <a:r>
              <a:rPr lang="zh-CN" altLang="en-US" dirty="0"/>
              <a:t>常用的文本编辑器</a:t>
            </a:r>
            <a:endParaRPr lang="en-US" altLang="zh-CN" dirty="0"/>
          </a:p>
          <a:p>
            <a:pPr lvl="1"/>
            <a:r>
              <a:rPr lang="en-US" altLang="zh-CN" dirty="0">
                <a:solidFill>
                  <a:srgbClr val="FF0000"/>
                </a:solidFill>
              </a:rPr>
              <a:t>vim</a:t>
            </a:r>
          </a:p>
          <a:p>
            <a:pPr lvl="1"/>
            <a:r>
              <a:rPr lang="en-US" altLang="zh-CN" dirty="0" err="1"/>
              <a:t>nano</a:t>
            </a:r>
            <a:endParaRPr lang="en-US" altLang="zh-CN" dirty="0"/>
          </a:p>
          <a:p>
            <a:pPr lvl="1"/>
            <a:r>
              <a:rPr lang="en-US" altLang="zh-CN" dirty="0" err="1"/>
              <a:t>emacs</a:t>
            </a:r>
            <a:endParaRPr lang="zh-CN" altLang="en-US" dirty="0"/>
          </a:p>
          <a:p>
            <a:pPr lvl="1"/>
            <a:r>
              <a:rPr lang="en-US" altLang="zh-CN" dirty="0" err="1"/>
              <a:t>gedit</a:t>
            </a:r>
            <a:endParaRPr lang="en-US" altLang="zh-CN" dirty="0"/>
          </a:p>
        </p:txBody>
      </p:sp>
    </p:spTree>
    <p:extLst>
      <p:ext uri="{BB962C8B-B14F-4D97-AF65-F5344CB8AC3E}">
        <p14:creationId xmlns:p14="http://schemas.microsoft.com/office/powerpoint/2010/main" val="14563820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a:t>
            </a:r>
            <a:r>
              <a:rPr lang="zh-CN" altLang="en-US" dirty="0"/>
              <a:t>简介</a:t>
            </a:r>
          </a:p>
        </p:txBody>
      </p:sp>
      <p:sp>
        <p:nvSpPr>
          <p:cNvPr id="3" name="内容占位符 2"/>
          <p:cNvSpPr>
            <a:spLocks noGrp="1"/>
          </p:cNvSpPr>
          <p:nvPr>
            <p:ph idx="1"/>
          </p:nvPr>
        </p:nvSpPr>
        <p:spPr>
          <a:xfrm>
            <a:off x="539552" y="1340768"/>
            <a:ext cx="8229600" cy="4718149"/>
          </a:xfrm>
        </p:spPr>
        <p:txBody>
          <a:bodyPr/>
          <a:lstStyle/>
          <a:p>
            <a:r>
              <a:rPr lang="en-US" altLang="zh-CN" sz="3200" dirty="0"/>
              <a:t>vi </a:t>
            </a:r>
            <a:r>
              <a:rPr lang="zh-CN" altLang="en-US" sz="3200" dirty="0"/>
              <a:t>：“</a:t>
            </a:r>
            <a:r>
              <a:rPr lang="en-US" altLang="zh-CN" sz="3200" dirty="0"/>
              <a:t>Visual interface” </a:t>
            </a:r>
            <a:r>
              <a:rPr lang="zh-CN" altLang="en-US" sz="3200" dirty="0"/>
              <a:t>简称，可以执行输出、删除、查找、替换、块操作等文本操作，而且用户可以根据自己的需要对其进行定制 </a:t>
            </a:r>
          </a:p>
          <a:p>
            <a:r>
              <a:rPr lang="zh-CN" altLang="en-US" sz="3200" dirty="0"/>
              <a:t>不是一个排版程序，只是一个</a:t>
            </a:r>
            <a:r>
              <a:rPr lang="zh-CN" altLang="en-US" sz="3200" dirty="0">
                <a:solidFill>
                  <a:srgbClr val="FF0000"/>
                </a:solidFill>
              </a:rPr>
              <a:t>文本编辑</a:t>
            </a:r>
            <a:r>
              <a:rPr lang="zh-CN" altLang="en-US" dirty="0">
                <a:solidFill>
                  <a:srgbClr val="FF0000"/>
                </a:solidFill>
              </a:rPr>
              <a:t>程序</a:t>
            </a:r>
            <a:r>
              <a:rPr lang="zh-CN" altLang="en-US" dirty="0"/>
              <a:t>，不像 </a:t>
            </a:r>
            <a:r>
              <a:rPr lang="en-US" altLang="zh-CN" dirty="0"/>
              <a:t>M$ Word </a:t>
            </a:r>
            <a:r>
              <a:rPr lang="zh-CN" altLang="en-US" dirty="0"/>
              <a:t>或 </a:t>
            </a:r>
            <a:r>
              <a:rPr lang="en-US" altLang="zh-CN" dirty="0"/>
              <a:t>WPS </a:t>
            </a:r>
            <a:r>
              <a:rPr lang="zh-CN" altLang="en-US" dirty="0"/>
              <a:t>可以对字体、格式、段落等进行编排</a:t>
            </a:r>
            <a:r>
              <a:rPr lang="zh-CN" altLang="en-US" sz="3200" dirty="0"/>
              <a:t> </a:t>
            </a:r>
          </a:p>
          <a:p>
            <a:r>
              <a:rPr lang="zh-CN" altLang="en-US" sz="3200" dirty="0"/>
              <a:t>全屏幕文本编辑器，</a:t>
            </a:r>
            <a:r>
              <a:rPr lang="zh-CN" altLang="en-US" sz="3200" dirty="0">
                <a:solidFill>
                  <a:srgbClr val="FF0000"/>
                </a:solidFill>
              </a:rPr>
              <a:t>没有菜单</a:t>
            </a:r>
            <a:r>
              <a:rPr lang="zh-CN" altLang="en-US" sz="3200" dirty="0"/>
              <a:t>，只有命令 </a:t>
            </a:r>
          </a:p>
          <a:p>
            <a:r>
              <a:rPr kumimoji="1" lang="en-US" altLang="zh-CN" sz="3200" b="1" dirty="0">
                <a:solidFill>
                  <a:srgbClr val="FF0000"/>
                </a:solidFill>
              </a:rPr>
              <a:t>v</a:t>
            </a:r>
            <a:r>
              <a:rPr kumimoji="1" lang="zh-CN" altLang="zh-CN" sz="3200" b="1" dirty="0">
                <a:solidFill>
                  <a:srgbClr val="FF0000"/>
                </a:solidFill>
              </a:rPr>
              <a:t>im</a:t>
            </a:r>
            <a:r>
              <a:rPr kumimoji="1" lang="zh-CN" altLang="zh-CN" sz="3200" dirty="0">
                <a:solidFill>
                  <a:srgbClr val="FF0000"/>
                </a:solidFill>
              </a:rPr>
              <a:t> </a:t>
            </a:r>
            <a:r>
              <a:rPr kumimoji="1" lang="zh-CN" altLang="zh-CN" sz="3200" dirty="0"/>
              <a:t>即 </a:t>
            </a:r>
            <a:r>
              <a:rPr kumimoji="1" lang="zh-CN" altLang="zh-CN" sz="3200" b="1" dirty="0"/>
              <a:t>Vi IMproved</a:t>
            </a:r>
            <a:r>
              <a:rPr kumimoji="1" lang="zh-CN" altLang="zh-CN" sz="3200" dirty="0"/>
              <a:t>，</a:t>
            </a:r>
            <a:r>
              <a:rPr kumimoji="1" lang="en-US" altLang="zh-CN" sz="3200" b="1" dirty="0">
                <a:solidFill>
                  <a:srgbClr val="FF0000"/>
                </a:solidFill>
              </a:rPr>
              <a:t>v</a:t>
            </a:r>
            <a:r>
              <a:rPr kumimoji="1" lang="zh-CN" altLang="zh-CN" sz="3200" b="1" dirty="0">
                <a:solidFill>
                  <a:srgbClr val="FF0000"/>
                </a:solidFill>
              </a:rPr>
              <a:t>i</a:t>
            </a:r>
            <a:r>
              <a:rPr kumimoji="1" lang="zh-CN" altLang="zh-CN" sz="3200" dirty="0">
                <a:solidFill>
                  <a:srgbClr val="FF0000"/>
                </a:solidFill>
              </a:rPr>
              <a:t> </a:t>
            </a:r>
            <a:r>
              <a:rPr kumimoji="1" lang="zh-CN" altLang="en-US" sz="3200" dirty="0">
                <a:solidFill>
                  <a:srgbClr val="FF0000"/>
                </a:solidFill>
              </a:rPr>
              <a:t>的高级版本</a:t>
            </a:r>
            <a:r>
              <a:rPr kumimoji="1" lang="zh-CN" altLang="en-US" sz="3200" dirty="0"/>
              <a:t>，一种</a:t>
            </a:r>
            <a:r>
              <a:rPr kumimoji="1" lang="zh-CN" altLang="en-US" sz="3200" dirty="0">
                <a:solidFill>
                  <a:srgbClr val="FF0000"/>
                </a:solidFill>
              </a:rPr>
              <a:t>程序编辑器</a:t>
            </a:r>
            <a:r>
              <a:rPr kumimoji="1" lang="zh-CN" altLang="en-US" sz="3200" dirty="0"/>
              <a:t>。</a:t>
            </a:r>
            <a:endParaRPr lang="zh-CN" altLang="en-US"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Vi </a:t>
            </a:r>
            <a:r>
              <a:rPr lang="zh-CN" altLang="en-US" b="1" dirty="0"/>
              <a:t>的</a:t>
            </a:r>
            <a:r>
              <a:rPr lang="en-US" altLang="zh-CN" b="1" dirty="0"/>
              <a:t>3</a:t>
            </a:r>
            <a:r>
              <a:rPr lang="zh-CN" altLang="en-US" b="1" dirty="0"/>
              <a:t>种运行模式</a:t>
            </a:r>
            <a:endParaRPr lang="zh-CN" altLang="en-US" dirty="0"/>
          </a:p>
        </p:txBody>
      </p:sp>
      <p:sp>
        <p:nvSpPr>
          <p:cNvPr id="3" name="内容占位符 2"/>
          <p:cNvSpPr>
            <a:spLocks noGrp="1"/>
          </p:cNvSpPr>
          <p:nvPr>
            <p:ph idx="1"/>
          </p:nvPr>
        </p:nvSpPr>
        <p:spPr>
          <a:xfrm>
            <a:off x="307480" y="1859353"/>
            <a:ext cx="3079006" cy="4530725"/>
          </a:xfrm>
        </p:spPr>
        <p:txBody>
          <a:bodyPr/>
          <a:lstStyle/>
          <a:p>
            <a:pPr>
              <a:lnSpc>
                <a:spcPct val="90000"/>
              </a:lnSpc>
            </a:pPr>
            <a:r>
              <a:rPr lang="zh-CN" altLang="en-US" dirty="0">
                <a:solidFill>
                  <a:srgbClr val="FF0000"/>
                </a:solidFill>
              </a:rPr>
              <a:t>普通</a:t>
            </a:r>
            <a:r>
              <a:rPr lang="en-US" altLang="zh-CN" dirty="0"/>
              <a:t>(normal)/</a:t>
            </a:r>
            <a:r>
              <a:rPr lang="zh-CN" altLang="en-US" dirty="0">
                <a:solidFill>
                  <a:srgbClr val="FF0000"/>
                </a:solidFill>
              </a:rPr>
              <a:t>命令</a:t>
            </a:r>
            <a:r>
              <a:rPr lang="zh-CN" altLang="en-US" dirty="0"/>
              <a:t>模式</a:t>
            </a:r>
            <a:r>
              <a:rPr lang="en-US" altLang="zh-CN" dirty="0"/>
              <a:t>—</a:t>
            </a:r>
            <a:r>
              <a:rPr lang="zh-CN" altLang="en-US" dirty="0">
                <a:solidFill>
                  <a:srgbClr val="FF0000"/>
                </a:solidFill>
              </a:rPr>
              <a:t>默认模式</a:t>
            </a:r>
          </a:p>
          <a:p>
            <a:pPr>
              <a:lnSpc>
                <a:spcPct val="90000"/>
              </a:lnSpc>
            </a:pPr>
            <a:r>
              <a:rPr lang="zh-CN" altLang="en-US" dirty="0">
                <a:solidFill>
                  <a:srgbClr val="FF0000"/>
                </a:solidFill>
              </a:rPr>
              <a:t>插入</a:t>
            </a:r>
            <a:r>
              <a:rPr lang="en-US" altLang="zh-CN" dirty="0"/>
              <a:t>(insert)/</a:t>
            </a:r>
            <a:r>
              <a:rPr lang="zh-CN" altLang="en-US" dirty="0">
                <a:solidFill>
                  <a:srgbClr val="FF0000"/>
                </a:solidFill>
              </a:rPr>
              <a:t>编辑</a:t>
            </a:r>
            <a:r>
              <a:rPr lang="zh-CN" altLang="en-US" dirty="0"/>
              <a:t>模式</a:t>
            </a:r>
          </a:p>
          <a:p>
            <a:pPr>
              <a:lnSpc>
                <a:spcPct val="90000"/>
              </a:lnSpc>
            </a:pPr>
            <a:r>
              <a:rPr lang="zh-CN" altLang="en-US" dirty="0">
                <a:solidFill>
                  <a:srgbClr val="FF0000"/>
                </a:solidFill>
              </a:rPr>
              <a:t>命令行</a:t>
            </a:r>
            <a:r>
              <a:rPr lang="en-US" altLang="zh-CN" dirty="0"/>
              <a:t>(</a:t>
            </a:r>
            <a:r>
              <a:rPr lang="en-US" altLang="zh-CN" dirty="0" err="1"/>
              <a:t>Cmdline</a:t>
            </a:r>
            <a:r>
              <a:rPr lang="en-US" altLang="zh-CN" dirty="0"/>
              <a:t>)</a:t>
            </a:r>
            <a:r>
              <a:rPr lang="zh-CN" altLang="en-US" dirty="0"/>
              <a:t>模式</a:t>
            </a:r>
          </a:p>
          <a:p>
            <a:endParaRPr lang="zh-CN" altLang="en-US" dirty="0"/>
          </a:p>
        </p:txBody>
      </p:sp>
      <p:grpSp>
        <p:nvGrpSpPr>
          <p:cNvPr id="6" name="组合 5">
            <a:extLst>
              <a:ext uri="{FF2B5EF4-FFF2-40B4-BE49-F238E27FC236}">
                <a16:creationId xmlns:a16="http://schemas.microsoft.com/office/drawing/2014/main" id="{913C94AC-C936-4C06-B6DE-E66D3EC37E0E}"/>
              </a:ext>
            </a:extLst>
          </p:cNvPr>
          <p:cNvGrpSpPr/>
          <p:nvPr/>
        </p:nvGrpSpPr>
        <p:grpSpPr>
          <a:xfrm>
            <a:off x="3265773" y="1556792"/>
            <a:ext cx="5868144" cy="3925291"/>
            <a:chOff x="3386486" y="2154944"/>
            <a:chExt cx="5560664" cy="3421235"/>
          </a:xfrm>
        </p:grpSpPr>
        <p:pic>
          <p:nvPicPr>
            <p:cNvPr id="7" name="Picture 4"/>
            <p:cNvPicPr>
              <a:picLocks noChangeAspect="1" noChangeArrowheads="1"/>
            </p:cNvPicPr>
            <p:nvPr/>
          </p:nvPicPr>
          <p:blipFill>
            <a:blip r:embed="rId3" cstate="print"/>
            <a:srcRect/>
            <a:stretch>
              <a:fillRect/>
            </a:stretch>
          </p:blipFill>
          <p:spPr bwMode="auto">
            <a:xfrm>
              <a:off x="3386486" y="2154944"/>
              <a:ext cx="5560664" cy="3421235"/>
            </a:xfrm>
            <a:prstGeom prst="rect">
              <a:avLst/>
            </a:prstGeom>
            <a:noFill/>
            <a:ln w="9525">
              <a:noFill/>
              <a:miter lim="800000"/>
              <a:headEnd/>
              <a:tailEnd/>
            </a:ln>
            <a:effectLst/>
          </p:spPr>
        </p:pic>
        <p:pic>
          <p:nvPicPr>
            <p:cNvPr id="5" name="图片 4">
              <a:extLst>
                <a:ext uri="{FF2B5EF4-FFF2-40B4-BE49-F238E27FC236}">
                  <a16:creationId xmlns:a16="http://schemas.microsoft.com/office/drawing/2014/main" id="{E29CFC47-9593-40CB-A693-90E36C3FAA53}"/>
                </a:ext>
              </a:extLst>
            </p:cNvPr>
            <p:cNvPicPr>
              <a:picLocks noChangeAspect="1"/>
            </p:cNvPicPr>
            <p:nvPr/>
          </p:nvPicPr>
          <p:blipFill>
            <a:blip r:embed="rId4"/>
            <a:stretch>
              <a:fillRect/>
            </a:stretch>
          </p:blipFill>
          <p:spPr>
            <a:xfrm>
              <a:off x="7236296" y="3890540"/>
              <a:ext cx="1080120" cy="328272"/>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34852" y="1844824"/>
            <a:ext cx="7772400" cy="4114800"/>
          </a:xfrm>
        </p:spPr>
        <p:txBody>
          <a:bodyPr/>
          <a:lstStyle/>
          <a:p>
            <a:pPr marL="468000" lvl="1">
              <a:lnSpc>
                <a:spcPct val="120000"/>
              </a:lnSpc>
              <a:spcBef>
                <a:spcPts val="600"/>
              </a:spcBef>
            </a:pPr>
            <a:r>
              <a:rPr lang="zh-CN" altLang="en-US" dirty="0"/>
              <a:t>在</a:t>
            </a:r>
            <a:r>
              <a:rPr lang="en-US" altLang="zh-CN" dirty="0"/>
              <a:t>Linux</a:t>
            </a:r>
            <a:r>
              <a:rPr lang="zh-CN" altLang="en-US" dirty="0"/>
              <a:t>环境下，具有</a:t>
            </a:r>
            <a:r>
              <a:rPr lang="zh-CN" altLang="en-US" dirty="0">
                <a:solidFill>
                  <a:srgbClr val="FF0000"/>
                </a:solidFill>
              </a:rPr>
              <a:t>可执行属性</a:t>
            </a:r>
            <a:r>
              <a:rPr lang="zh-CN" altLang="en-US" dirty="0"/>
              <a:t>的</a:t>
            </a:r>
            <a:r>
              <a:rPr lang="zh-CN" altLang="en-US" dirty="0">
                <a:solidFill>
                  <a:srgbClr val="FF0000"/>
                </a:solidFill>
              </a:rPr>
              <a:t>可执行文件</a:t>
            </a:r>
            <a:r>
              <a:rPr lang="zh-CN" altLang="en-US" dirty="0"/>
              <a:t>就能</a:t>
            </a:r>
            <a:r>
              <a:rPr lang="zh-CN" altLang="en-US" dirty="0">
                <a:solidFill>
                  <a:srgbClr val="FF0000"/>
                </a:solidFill>
              </a:rPr>
              <a:t>执行</a:t>
            </a:r>
            <a:r>
              <a:rPr lang="zh-CN" altLang="en-US" dirty="0"/>
              <a:t>，不管其文件名后缀是什么</a:t>
            </a:r>
            <a:endParaRPr lang="en-US" altLang="zh-CN" dirty="0"/>
          </a:p>
          <a:p>
            <a:pPr marL="468000" lvl="1">
              <a:lnSpc>
                <a:spcPct val="120000"/>
              </a:lnSpc>
              <a:spcBef>
                <a:spcPts val="600"/>
              </a:spcBef>
            </a:pPr>
            <a:r>
              <a:rPr lang="zh-CN" altLang="en-US" dirty="0">
                <a:solidFill>
                  <a:srgbClr val="FF0000"/>
                </a:solidFill>
              </a:rPr>
              <a:t>数据文件</a:t>
            </a:r>
            <a:r>
              <a:rPr lang="zh-CN" altLang="en-US" dirty="0"/>
              <a:t>一般遵循的</a:t>
            </a:r>
            <a:r>
              <a:rPr lang="zh-CN" altLang="en-US" dirty="0">
                <a:solidFill>
                  <a:srgbClr val="FF0000"/>
                </a:solidFill>
              </a:rPr>
              <a:t>文件名后缀规则</a:t>
            </a:r>
            <a:endParaRPr lang="zh-CN" altLang="en-US" dirty="0"/>
          </a:p>
        </p:txBody>
      </p:sp>
      <p:sp>
        <p:nvSpPr>
          <p:cNvPr id="4" name="标题 1">
            <a:extLst>
              <a:ext uri="{FF2B5EF4-FFF2-40B4-BE49-F238E27FC236}">
                <a16:creationId xmlns:a16="http://schemas.microsoft.com/office/drawing/2014/main" id="{C32D0E0E-A77B-4143-B1F3-6740BF3EA2D1}"/>
              </a:ext>
            </a:extLst>
          </p:cNvPr>
          <p:cNvSpPr txBox="1">
            <a:spLocks/>
          </p:cNvSpPr>
          <p:nvPr/>
        </p:nvSpPr>
        <p:spPr bwMode="auto">
          <a:xfrm>
            <a:off x="1130301" y="265331"/>
            <a:ext cx="7793037" cy="911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a:t>七 文件与目录</a:t>
            </a:r>
          </a:p>
        </p:txBody>
      </p:sp>
      <p:sp>
        <p:nvSpPr>
          <p:cNvPr id="5" name="内容占位符 2">
            <a:extLst>
              <a:ext uri="{FF2B5EF4-FFF2-40B4-BE49-F238E27FC236}">
                <a16:creationId xmlns:a16="http://schemas.microsoft.com/office/drawing/2014/main" id="{8CA99856-3D20-4698-A3E8-230EDF8C06F0}"/>
              </a:ext>
            </a:extLst>
          </p:cNvPr>
          <p:cNvSpPr txBox="1">
            <a:spLocks/>
          </p:cNvSpPr>
          <p:nvPr/>
        </p:nvSpPr>
        <p:spPr bwMode="auto">
          <a:xfrm>
            <a:off x="934852" y="1412776"/>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dirty="0">
                <a:solidFill>
                  <a:srgbClr val="0000FF"/>
                </a:solidFill>
              </a:rPr>
              <a:t>普通文件：</a:t>
            </a:r>
            <a:r>
              <a:rPr lang="en-US" altLang="zh-CN" dirty="0">
                <a:solidFill>
                  <a:srgbClr val="0000FF"/>
                </a:solidFill>
              </a:rPr>
              <a:t>-</a:t>
            </a:r>
            <a:r>
              <a:rPr lang="zh-CN" altLang="en-US" sz="3200" dirty="0">
                <a:solidFill>
                  <a:srgbClr val="0000FF"/>
                </a:solidFill>
              </a:rPr>
              <a:t> </a:t>
            </a:r>
            <a:endParaRPr lang="zh-CN" altLang="en-US" dirty="0">
              <a:solidFill>
                <a:srgbClr val="0000FF"/>
              </a:solidFill>
            </a:endParaRPr>
          </a:p>
        </p:txBody>
      </p:sp>
      <p:graphicFrame>
        <p:nvGraphicFramePr>
          <p:cNvPr id="2" name="表格 5">
            <a:extLst>
              <a:ext uri="{FF2B5EF4-FFF2-40B4-BE49-F238E27FC236}">
                <a16:creationId xmlns:a16="http://schemas.microsoft.com/office/drawing/2014/main" id="{4947362E-1470-42B3-934D-4DA4396B097D}"/>
              </a:ext>
            </a:extLst>
          </p:cNvPr>
          <p:cNvGraphicFramePr>
            <a:graphicFrameLocks noGrp="1"/>
          </p:cNvGraphicFramePr>
          <p:nvPr>
            <p:extLst>
              <p:ext uri="{D42A27DB-BD31-4B8C-83A1-F6EECF244321}">
                <p14:modId xmlns:p14="http://schemas.microsoft.com/office/powerpoint/2010/main" val="1208247387"/>
              </p:ext>
            </p:extLst>
          </p:nvPr>
        </p:nvGraphicFramePr>
        <p:xfrm>
          <a:off x="1130301" y="3573016"/>
          <a:ext cx="7381502" cy="3169920"/>
        </p:xfrm>
        <a:graphic>
          <a:graphicData uri="http://schemas.openxmlformats.org/drawingml/2006/table">
            <a:tbl>
              <a:tblPr firstRow="1" bandRow="1">
                <a:tableStyleId>{5C22544A-7EE6-4342-B048-85BDC9FD1C3A}</a:tableStyleId>
              </a:tblPr>
              <a:tblGrid>
                <a:gridCol w="3228717">
                  <a:extLst>
                    <a:ext uri="{9D8B030D-6E8A-4147-A177-3AD203B41FA5}">
                      <a16:colId xmlns:a16="http://schemas.microsoft.com/office/drawing/2014/main" val="676927104"/>
                    </a:ext>
                  </a:extLst>
                </a:gridCol>
                <a:gridCol w="4152785">
                  <a:extLst>
                    <a:ext uri="{9D8B030D-6E8A-4147-A177-3AD203B41FA5}">
                      <a16:colId xmlns:a16="http://schemas.microsoft.com/office/drawing/2014/main" val="3575814429"/>
                    </a:ext>
                  </a:extLst>
                </a:gridCol>
              </a:tblGrid>
              <a:tr h="328781">
                <a:tc>
                  <a:txBody>
                    <a:bodyPr/>
                    <a:lstStyle/>
                    <a:p>
                      <a:r>
                        <a:rPr lang="zh-CN" altLang="en-US" sz="2000" b="1" dirty="0">
                          <a:solidFill>
                            <a:schemeClr val="tx1"/>
                          </a:solidFill>
                        </a:rPr>
                        <a:t>举例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b="1" dirty="0">
                          <a:solidFill>
                            <a:schemeClr val="tx1"/>
                          </a:solidFill>
                        </a:rPr>
                        <a:t>说明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22665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tx1"/>
                          </a:solidFill>
                        </a:rPr>
                        <a:t>*</a:t>
                      </a:r>
                      <a:r>
                        <a:rPr lang="en-US" altLang="zh-CN" sz="2000" b="1" dirty="0">
                          <a:solidFill>
                            <a:schemeClr val="tx1"/>
                          </a:solidFill>
                        </a:rPr>
                        <a:t>.txt</a:t>
                      </a:r>
                      <a:endParaRPr lang="zh-CN" alt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tx1"/>
                          </a:solidFill>
                        </a:rPr>
                        <a:t>文本文件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727486"/>
                  </a:ext>
                </a:extLst>
              </a:tr>
              <a:tr h="370840">
                <a:tc>
                  <a:txBody>
                    <a:bodyPr/>
                    <a:lstStyle/>
                    <a:p>
                      <a:r>
                        <a:rPr lang="en-US" altLang="zh-CN" sz="2000" b="1" dirty="0">
                          <a:solidFill>
                            <a:schemeClr val="tx1"/>
                          </a:solidFill>
                        </a:rPr>
                        <a:t>*.conf</a:t>
                      </a:r>
                      <a:endParaRPr lang="zh-CN" alt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b="1" dirty="0">
                          <a:solidFill>
                            <a:schemeClr val="tx1"/>
                          </a:solidFill>
                        </a:rPr>
                        <a:t>配置文件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5776134"/>
                  </a:ext>
                </a:extLst>
              </a:tr>
              <a:tr h="370840">
                <a:tc>
                  <a:txBody>
                    <a:bodyPr/>
                    <a:lstStyle/>
                    <a:p>
                      <a:r>
                        <a:rPr lang="zh-CN" altLang="en-US" sz="2000" b="1" dirty="0">
                          <a:solidFill>
                            <a:schemeClr val="tx1"/>
                          </a:solidFill>
                        </a:rPr>
                        <a:t>*</a:t>
                      </a:r>
                      <a:r>
                        <a:rPr lang="en-US" altLang="zh-CN" sz="2000" b="1" dirty="0">
                          <a:solidFill>
                            <a:schemeClr val="tx1"/>
                          </a:solidFill>
                        </a:rPr>
                        <a:t>.html/xml/</a:t>
                      </a:r>
                      <a:r>
                        <a:rPr lang="en-US" altLang="zh-CN" sz="2000" b="1" dirty="0" err="1">
                          <a:solidFill>
                            <a:schemeClr val="tx1"/>
                          </a:solidFill>
                        </a:rPr>
                        <a:t>yml</a:t>
                      </a:r>
                      <a:r>
                        <a:rPr lang="en-US" altLang="zh-CN" sz="2000" b="1" dirty="0">
                          <a:solidFill>
                            <a:schemeClr val="tx1"/>
                          </a:solidFill>
                        </a:rPr>
                        <a:t>/</a:t>
                      </a:r>
                      <a:r>
                        <a:rPr lang="en-US" altLang="zh-CN" sz="2000" b="1" dirty="0" err="1">
                          <a:solidFill>
                            <a:schemeClr val="tx1"/>
                          </a:solidFill>
                        </a:rPr>
                        <a:t>sql</a:t>
                      </a:r>
                      <a:endParaRPr lang="zh-CN" alt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b="1" dirty="0">
                          <a:solidFill>
                            <a:schemeClr val="tx1"/>
                          </a:solidFill>
                        </a:rPr>
                        <a:t>HTML/XML/YAML/SQL</a:t>
                      </a:r>
                      <a:r>
                        <a:rPr lang="zh-CN" altLang="en-US" sz="2000" b="1" dirty="0">
                          <a:solidFill>
                            <a:schemeClr val="tx1"/>
                          </a:solidFill>
                        </a:rPr>
                        <a:t>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775025"/>
                  </a:ext>
                </a:extLst>
              </a:tr>
              <a:tr h="370840">
                <a:tc>
                  <a:txBody>
                    <a:bodyPr/>
                    <a:lstStyle/>
                    <a:p>
                      <a:r>
                        <a:rPr lang="zh-CN" altLang="en-US" sz="2000" b="1" dirty="0">
                          <a:solidFill>
                            <a:schemeClr val="tx1"/>
                          </a:solidFill>
                        </a:rPr>
                        <a:t>*</a:t>
                      </a:r>
                      <a:r>
                        <a:rPr lang="en-US" altLang="zh-CN" sz="2000" b="1" dirty="0">
                          <a:solidFill>
                            <a:schemeClr val="tx1"/>
                          </a:solidFill>
                        </a:rPr>
                        <a:t>.c/</a:t>
                      </a:r>
                      <a:r>
                        <a:rPr lang="en-US" altLang="zh-CN" sz="2000" b="1" dirty="0" err="1">
                          <a:solidFill>
                            <a:schemeClr val="tx1"/>
                          </a:solidFill>
                        </a:rPr>
                        <a:t>cpp</a:t>
                      </a:r>
                      <a:endParaRPr lang="zh-CN" alt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b="1" dirty="0">
                          <a:solidFill>
                            <a:schemeClr val="tx1"/>
                          </a:solidFill>
                        </a:rPr>
                        <a:t>C/C++</a:t>
                      </a:r>
                      <a:r>
                        <a:rPr lang="zh-CN" altLang="en-US" sz="2000" b="1" dirty="0">
                          <a:solidFill>
                            <a:schemeClr val="tx1"/>
                          </a:solidFill>
                        </a:rPr>
                        <a:t>语言源程序文件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4795272"/>
                  </a:ext>
                </a:extLst>
              </a:tr>
              <a:tr h="370840">
                <a:tc>
                  <a:txBody>
                    <a:bodyPr/>
                    <a:lstStyle/>
                    <a:p>
                      <a:r>
                        <a:rPr lang="zh-CN" altLang="en-US" sz="2000" b="1" dirty="0">
                          <a:solidFill>
                            <a:schemeClr val="tx1"/>
                          </a:solidFill>
                        </a:rPr>
                        <a:t>*</a:t>
                      </a:r>
                      <a:r>
                        <a:rPr lang="en-US" altLang="zh-CN" sz="2000" b="1" dirty="0">
                          <a:solidFill>
                            <a:schemeClr val="tx1"/>
                          </a:solidFill>
                        </a:rPr>
                        <a:t>.so/ko/lib</a:t>
                      </a:r>
                      <a:endParaRPr lang="zh-CN" alt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b="1" dirty="0">
                          <a:solidFill>
                            <a:schemeClr val="tx1"/>
                          </a:solidFill>
                        </a:rPr>
                        <a:t>模块文件、库文件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061194"/>
                  </a:ext>
                </a:extLst>
              </a:tr>
              <a:tr h="370840">
                <a:tc>
                  <a:txBody>
                    <a:bodyPr/>
                    <a:lstStyle/>
                    <a:p>
                      <a:r>
                        <a:rPr lang="zh-CN" altLang="en-US" sz="2000" b="1" dirty="0">
                          <a:solidFill>
                            <a:schemeClr val="tx1"/>
                          </a:solidFill>
                        </a:rPr>
                        <a:t>*</a:t>
                      </a:r>
                      <a:r>
                        <a:rPr lang="en-US" altLang="zh-CN" sz="2000" b="1" dirty="0">
                          <a:solidFill>
                            <a:schemeClr val="tx1"/>
                          </a:solidFill>
                        </a:rPr>
                        <a:t>.rpm</a:t>
                      </a:r>
                      <a:endParaRPr lang="zh-CN" alt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b="1" dirty="0">
                          <a:solidFill>
                            <a:schemeClr val="tx1"/>
                          </a:solidFill>
                        </a:rPr>
                        <a:t>RPM</a:t>
                      </a:r>
                      <a:r>
                        <a:rPr lang="zh-CN" altLang="en-US" sz="2000" b="1" dirty="0">
                          <a:solidFill>
                            <a:schemeClr val="tx1"/>
                          </a:solidFill>
                        </a:rPr>
                        <a:t>报文件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6145425"/>
                  </a:ext>
                </a:extLst>
              </a:tr>
              <a:tr h="370840">
                <a:tc>
                  <a:txBody>
                    <a:bodyPr/>
                    <a:lstStyle/>
                    <a:p>
                      <a:pPr marL="0" algn="l" defTabSz="914400" rtl="0" eaLnBrk="1" latinLnBrk="0" hangingPunct="1"/>
                      <a:r>
                        <a:rPr lang="en-US" altLang="zh-CN" sz="2000" b="1" kern="1200" dirty="0">
                          <a:solidFill>
                            <a:schemeClr val="tx1"/>
                          </a:solidFill>
                          <a:latin typeface="+mn-lt"/>
                          <a:ea typeface="+mn-ea"/>
                          <a:cs typeface="+mn-cs"/>
                        </a:rPr>
                        <a:t>*.tar.gz/</a:t>
                      </a:r>
                      <a:r>
                        <a:rPr lang="en-US" altLang="zh-CN" sz="2000" b="1" kern="1200" dirty="0" err="1">
                          <a:solidFill>
                            <a:schemeClr val="tx1"/>
                          </a:solidFill>
                          <a:latin typeface="+mn-lt"/>
                          <a:ea typeface="+mn-ea"/>
                          <a:cs typeface="+mn-cs"/>
                        </a:rPr>
                        <a:t>tgz</a:t>
                      </a:r>
                      <a:r>
                        <a:rPr lang="en-US" altLang="zh-CN" sz="2000" b="1" kern="1200" dirty="0">
                          <a:solidFill>
                            <a:schemeClr val="tx1"/>
                          </a:solidFill>
                          <a:latin typeface="+mn-lt"/>
                          <a:ea typeface="+mn-ea"/>
                          <a:cs typeface="+mn-cs"/>
                        </a:rPr>
                        <a:t>/</a:t>
                      </a:r>
                      <a:r>
                        <a:rPr lang="en-US" altLang="zh-CN" sz="2000" b="1" kern="1200" dirty="0" err="1">
                          <a:solidFill>
                            <a:schemeClr val="tx1"/>
                          </a:solidFill>
                          <a:latin typeface="+mn-lt"/>
                          <a:ea typeface="+mn-ea"/>
                          <a:cs typeface="+mn-cs"/>
                        </a:rPr>
                        <a:t>bar.xz</a:t>
                      </a:r>
                      <a:endParaRPr lang="zh-CN" altLang="en-US" sz="20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2000" b="1" kern="1200" dirty="0">
                          <a:solidFill>
                            <a:schemeClr val="tx1"/>
                          </a:solidFill>
                          <a:latin typeface="+mn-lt"/>
                          <a:ea typeface="+mn-ea"/>
                          <a:cs typeface="+mn-cs"/>
                        </a:rPr>
                        <a:t>压缩后的</a:t>
                      </a:r>
                      <a:r>
                        <a:rPr lang="en-US" altLang="zh-CN" sz="2000" b="1" kern="1200" dirty="0">
                          <a:solidFill>
                            <a:schemeClr val="tx1"/>
                          </a:solidFill>
                          <a:latin typeface="+mn-lt"/>
                          <a:ea typeface="+mn-ea"/>
                          <a:cs typeface="+mn-cs"/>
                        </a:rPr>
                        <a:t>tar</a:t>
                      </a:r>
                      <a:r>
                        <a:rPr lang="zh-CN" altLang="en-US" sz="2000" b="1" kern="1200" dirty="0">
                          <a:solidFill>
                            <a:schemeClr val="tx1"/>
                          </a:solidFill>
                          <a:latin typeface="+mn-lt"/>
                          <a:ea typeface="+mn-ea"/>
                          <a:cs typeface="+mn-cs"/>
                        </a:rPr>
                        <a:t>包文件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7825853"/>
                  </a:ext>
                </a:extLst>
              </a:tr>
            </a:tbl>
          </a:graphicData>
        </a:graphic>
      </p:graphicFrame>
    </p:spTree>
    <p:extLst>
      <p:ext uri="{BB962C8B-B14F-4D97-AF65-F5344CB8AC3E}">
        <p14:creationId xmlns:p14="http://schemas.microsoft.com/office/powerpoint/2010/main" val="80909207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进入</a:t>
            </a:r>
            <a:r>
              <a:rPr lang="en-US" altLang="zh-CN" dirty="0"/>
              <a:t>Vi</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3101322032"/>
              </p:ext>
            </p:extLst>
          </p:nvPr>
        </p:nvGraphicFramePr>
        <p:xfrm>
          <a:off x="827584" y="1556792"/>
          <a:ext cx="7772400" cy="5029200"/>
        </p:xfrm>
        <a:graphic>
          <a:graphicData uri="http://schemas.openxmlformats.org/drawingml/2006/table">
            <a:tbl>
              <a:tblPr firstRow="1" bandRow="1">
                <a:tableStyleId>{21E4AEA4-8DFA-4A89-87EB-49C32662AFE0}</a:tableStyleId>
              </a:tblPr>
              <a:tblGrid>
                <a:gridCol w="2520280">
                  <a:extLst>
                    <a:ext uri="{9D8B030D-6E8A-4147-A177-3AD203B41FA5}">
                      <a16:colId xmlns:a16="http://schemas.microsoft.com/office/drawing/2014/main" val="20000"/>
                    </a:ext>
                  </a:extLst>
                </a:gridCol>
                <a:gridCol w="5252120">
                  <a:extLst>
                    <a:ext uri="{9D8B030D-6E8A-4147-A177-3AD203B41FA5}">
                      <a16:colId xmlns:a16="http://schemas.microsoft.com/office/drawing/2014/main" val="20001"/>
                    </a:ext>
                  </a:extLst>
                </a:gridCol>
              </a:tblGrid>
              <a:tr h="370840">
                <a:tc>
                  <a:txBody>
                    <a:bodyPr/>
                    <a:lstStyle/>
                    <a:p>
                      <a:r>
                        <a:rPr lang="zh-CN" altLang="en-US" sz="2400" dirty="0">
                          <a:solidFill>
                            <a:srgbClr val="C00000"/>
                          </a:solidFill>
                        </a:rPr>
                        <a:t>命令</a:t>
                      </a:r>
                    </a:p>
                  </a:txBody>
                  <a:tcPr marL="86360" marR="86360"/>
                </a:tc>
                <a:tc>
                  <a:txBody>
                    <a:bodyPr/>
                    <a:lstStyle/>
                    <a:p>
                      <a:r>
                        <a:rPr lang="zh-CN" altLang="en-US" sz="2400" dirty="0">
                          <a:solidFill>
                            <a:srgbClr val="C00000"/>
                          </a:solidFill>
                        </a:rPr>
                        <a:t>说明</a:t>
                      </a:r>
                    </a:p>
                  </a:txBody>
                  <a:tcPr marL="86360" marR="86360"/>
                </a:tc>
                <a:extLst>
                  <a:ext uri="{0D108BD9-81ED-4DB2-BD59-A6C34878D82A}">
                    <a16:rowId xmlns:a16="http://schemas.microsoft.com/office/drawing/2014/main" val="10000"/>
                  </a:ext>
                </a:extLst>
              </a:tr>
              <a:tr h="370840">
                <a:tc>
                  <a:txBody>
                    <a:bodyPr/>
                    <a:lstStyle/>
                    <a:p>
                      <a:r>
                        <a:rPr lang="en-US" altLang="zh-CN" sz="2400" dirty="0"/>
                        <a:t>vi</a:t>
                      </a:r>
                      <a:endParaRPr lang="zh-CN" altLang="en-US" sz="2400" dirty="0"/>
                    </a:p>
                  </a:txBody>
                  <a:tcPr marL="86360" marR="86360"/>
                </a:tc>
                <a:tc>
                  <a:txBody>
                    <a:bodyPr/>
                    <a:lstStyle/>
                    <a:p>
                      <a:r>
                        <a:rPr lang="zh-CN" altLang="en-US" sz="2400" dirty="0"/>
                        <a:t>直接进入</a:t>
                      </a:r>
                      <a:r>
                        <a:rPr lang="en-US" altLang="zh-CN" sz="2400" dirty="0"/>
                        <a:t>Vi</a:t>
                      </a:r>
                      <a:r>
                        <a:rPr lang="zh-CN" altLang="en-US" sz="2400" dirty="0"/>
                        <a:t>的默认模式</a:t>
                      </a:r>
                    </a:p>
                  </a:txBody>
                  <a:tcPr marL="86360" marR="86360"/>
                </a:tc>
                <a:extLst>
                  <a:ext uri="{0D108BD9-81ED-4DB2-BD59-A6C34878D82A}">
                    <a16:rowId xmlns:a16="http://schemas.microsoft.com/office/drawing/2014/main" val="10001"/>
                  </a:ext>
                </a:extLst>
              </a:tr>
              <a:tr h="370840">
                <a:tc>
                  <a:txBody>
                    <a:bodyPr/>
                    <a:lstStyle/>
                    <a:p>
                      <a:r>
                        <a:rPr lang="en-US" altLang="zh-CN" sz="2400" dirty="0"/>
                        <a:t>vi filename</a:t>
                      </a:r>
                      <a:endParaRPr lang="zh-CN" altLang="en-US" sz="2400" dirty="0"/>
                    </a:p>
                  </a:txBody>
                  <a:tcPr marL="86360" marR="86360"/>
                </a:tc>
                <a:tc>
                  <a:txBody>
                    <a:bodyPr/>
                    <a:lstStyle/>
                    <a:p>
                      <a:r>
                        <a:rPr lang="zh-CN" altLang="en-US" sz="2400" dirty="0"/>
                        <a:t>打开或新建文件</a:t>
                      </a:r>
                      <a:r>
                        <a:rPr lang="en-US" altLang="zh-CN" sz="2400" dirty="0"/>
                        <a:t>filename</a:t>
                      </a:r>
                      <a:r>
                        <a:rPr lang="zh-CN" altLang="en-US" sz="2400" dirty="0"/>
                        <a:t>，并将光标置于第一行首</a:t>
                      </a:r>
                    </a:p>
                  </a:txBody>
                  <a:tcPr marL="86360" marR="86360"/>
                </a:tc>
                <a:extLst>
                  <a:ext uri="{0D108BD9-81ED-4DB2-BD59-A6C34878D82A}">
                    <a16:rowId xmlns:a16="http://schemas.microsoft.com/office/drawing/2014/main" val="10002"/>
                  </a:ext>
                </a:extLst>
              </a:tr>
              <a:tr h="370840">
                <a:tc>
                  <a:txBody>
                    <a:bodyPr/>
                    <a:lstStyle/>
                    <a:p>
                      <a:r>
                        <a:rPr lang="en-US" altLang="zh-CN" sz="2400" dirty="0"/>
                        <a:t>vi +n filename</a:t>
                      </a:r>
                      <a:endParaRPr lang="zh-CN" altLang="en-US" sz="2400" dirty="0"/>
                    </a:p>
                  </a:txBody>
                  <a:tcPr marL="86360" marR="86360"/>
                </a:tc>
                <a:tc>
                  <a:txBody>
                    <a:bodyPr/>
                    <a:lstStyle/>
                    <a:p>
                      <a:r>
                        <a:rPr lang="zh-CN" altLang="en-US" sz="2400" dirty="0"/>
                        <a:t>打开文件</a:t>
                      </a:r>
                      <a:r>
                        <a:rPr lang="en-US" altLang="zh-CN" sz="2400" dirty="0"/>
                        <a:t>filename</a:t>
                      </a:r>
                      <a:r>
                        <a:rPr lang="zh-CN" altLang="en-US" sz="2400" dirty="0"/>
                        <a:t>，并将光标置于第</a:t>
                      </a:r>
                      <a:r>
                        <a:rPr lang="en-US" altLang="zh-CN" sz="2400" dirty="0"/>
                        <a:t>n</a:t>
                      </a:r>
                      <a:r>
                        <a:rPr lang="zh-CN" altLang="en-US" sz="2400" dirty="0"/>
                        <a:t>行首</a:t>
                      </a:r>
                    </a:p>
                  </a:txBody>
                  <a:tcPr marL="86360" marR="86360"/>
                </a:tc>
                <a:extLst>
                  <a:ext uri="{0D108BD9-81ED-4DB2-BD59-A6C34878D82A}">
                    <a16:rowId xmlns:a16="http://schemas.microsoft.com/office/drawing/2014/main" val="10003"/>
                  </a:ext>
                </a:extLst>
              </a:tr>
              <a:tr h="370840">
                <a:tc>
                  <a:txBody>
                    <a:bodyPr/>
                    <a:lstStyle/>
                    <a:p>
                      <a:r>
                        <a:rPr lang="en-US" altLang="zh-CN" sz="2400" dirty="0"/>
                        <a:t>vi + filename</a:t>
                      </a:r>
                      <a:endParaRPr lang="zh-CN" altLang="en-US" sz="2400" dirty="0"/>
                    </a:p>
                  </a:txBody>
                  <a:tcPr marL="86360" marR="86360"/>
                </a:tc>
                <a:tc>
                  <a:txBody>
                    <a:bodyPr/>
                    <a:lstStyle/>
                    <a:p>
                      <a:r>
                        <a:rPr lang="zh-CN" altLang="en-US" sz="2400" dirty="0"/>
                        <a:t>打开文件</a:t>
                      </a:r>
                      <a:r>
                        <a:rPr lang="en-US" altLang="zh-CN" sz="2400" dirty="0"/>
                        <a:t>filename</a:t>
                      </a:r>
                      <a:r>
                        <a:rPr lang="zh-CN" altLang="en-US" sz="2400" dirty="0"/>
                        <a:t>，并将光标置于最后一行首</a:t>
                      </a:r>
                    </a:p>
                  </a:txBody>
                  <a:tcPr marL="86360" marR="86360"/>
                </a:tc>
                <a:extLst>
                  <a:ext uri="{0D108BD9-81ED-4DB2-BD59-A6C34878D82A}">
                    <a16:rowId xmlns:a16="http://schemas.microsoft.com/office/drawing/2014/main" val="10004"/>
                  </a:ext>
                </a:extLst>
              </a:tr>
              <a:tr h="370840">
                <a:tc>
                  <a:txBody>
                    <a:bodyPr/>
                    <a:lstStyle/>
                    <a:p>
                      <a:r>
                        <a:rPr lang="en-US" altLang="zh-CN" sz="2400" dirty="0"/>
                        <a:t>vi +/pattern filename</a:t>
                      </a:r>
                      <a:endParaRPr lang="zh-CN" altLang="en-US" sz="2400" dirty="0"/>
                    </a:p>
                  </a:txBody>
                  <a:tcPr marL="86360" marR="86360"/>
                </a:tc>
                <a:tc>
                  <a:txBody>
                    <a:bodyPr/>
                    <a:lstStyle/>
                    <a:p>
                      <a:r>
                        <a:rPr lang="zh-CN" altLang="en-US" sz="2400" dirty="0"/>
                        <a:t>打开文件</a:t>
                      </a:r>
                      <a:r>
                        <a:rPr lang="en-US" altLang="zh-CN" sz="2400" dirty="0"/>
                        <a:t>filename</a:t>
                      </a:r>
                      <a:r>
                        <a:rPr lang="zh-CN" altLang="en-US" sz="2400" dirty="0"/>
                        <a:t>，并将光标置于第一个与</a:t>
                      </a:r>
                      <a:r>
                        <a:rPr lang="en-US" altLang="zh-CN" sz="2400" dirty="0"/>
                        <a:t>pattern</a:t>
                      </a:r>
                      <a:r>
                        <a:rPr lang="zh-CN" altLang="en-US" sz="2400" dirty="0"/>
                        <a:t>匹配的串处</a:t>
                      </a:r>
                    </a:p>
                  </a:txBody>
                  <a:tcPr marL="86360" marR="86360"/>
                </a:tc>
                <a:extLst>
                  <a:ext uri="{0D108BD9-81ED-4DB2-BD59-A6C34878D82A}">
                    <a16:rowId xmlns:a16="http://schemas.microsoft.com/office/drawing/2014/main" val="10005"/>
                  </a:ext>
                </a:extLst>
              </a:tr>
              <a:tr h="370840">
                <a:tc>
                  <a:txBody>
                    <a:bodyPr/>
                    <a:lstStyle/>
                    <a:p>
                      <a:r>
                        <a:rPr lang="en-US" altLang="zh-CN" sz="2400" dirty="0"/>
                        <a:t>vi -r filename</a:t>
                      </a:r>
                      <a:endParaRPr lang="zh-CN" altLang="en-US" sz="2400" dirty="0"/>
                    </a:p>
                  </a:txBody>
                  <a:tcPr marL="86360" marR="86360"/>
                </a:tc>
                <a:tc>
                  <a:txBody>
                    <a:bodyPr/>
                    <a:lstStyle/>
                    <a:p>
                      <a:r>
                        <a:rPr lang="zh-CN" altLang="en-US" sz="2400" dirty="0"/>
                        <a:t>打开上次用</a:t>
                      </a:r>
                      <a:r>
                        <a:rPr lang="en-US" altLang="zh-CN" sz="2400" dirty="0"/>
                        <a:t>vi</a:t>
                      </a:r>
                      <a:r>
                        <a:rPr lang="zh-CN" altLang="en-US" sz="2400" dirty="0"/>
                        <a:t>编辑时发生系统崩溃，恢复</a:t>
                      </a:r>
                      <a:r>
                        <a:rPr lang="en-US" altLang="zh-CN" sz="2400" dirty="0"/>
                        <a:t>filename</a:t>
                      </a:r>
                      <a:endParaRPr lang="zh-CN" altLang="en-US" sz="2400" dirty="0"/>
                    </a:p>
                  </a:txBody>
                  <a:tcPr marL="86360" marR="86360"/>
                </a:tc>
                <a:extLst>
                  <a:ext uri="{0D108BD9-81ED-4DB2-BD59-A6C34878D82A}">
                    <a16:rowId xmlns:a16="http://schemas.microsoft.com/office/drawing/2014/main" val="10006"/>
                  </a:ext>
                </a:extLst>
              </a:tr>
            </a:tbl>
          </a:graphicData>
        </a:graphic>
      </p:graphicFrame>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 </a:t>
            </a:r>
            <a:r>
              <a:rPr lang="zh-CN" altLang="en-US" dirty="0"/>
              <a:t>的 </a:t>
            </a:r>
            <a:r>
              <a:rPr lang="en-US" altLang="zh-CN" dirty="0"/>
              <a:t>Normal </a:t>
            </a:r>
            <a:r>
              <a:rPr lang="zh-CN" altLang="en-US" dirty="0"/>
              <a:t>模式</a:t>
            </a:r>
          </a:p>
        </p:txBody>
      </p:sp>
      <p:sp>
        <p:nvSpPr>
          <p:cNvPr id="3" name="内容占位符 2"/>
          <p:cNvSpPr>
            <a:spLocks noGrp="1"/>
          </p:cNvSpPr>
          <p:nvPr>
            <p:ph idx="1"/>
          </p:nvPr>
        </p:nvSpPr>
        <p:spPr>
          <a:xfrm>
            <a:off x="827584" y="1371600"/>
            <a:ext cx="7772400" cy="4114800"/>
          </a:xfrm>
        </p:spPr>
        <p:txBody>
          <a:bodyPr/>
          <a:lstStyle/>
          <a:p>
            <a:r>
              <a:rPr lang="zh-CN" altLang="en-US" sz="2800" dirty="0"/>
              <a:t>输入 </a:t>
            </a:r>
            <a:r>
              <a:rPr lang="en-US" altLang="zh-CN" sz="2800" dirty="0"/>
              <a:t>vi</a:t>
            </a:r>
            <a:r>
              <a:rPr lang="zh-CN" altLang="en-US" sz="2800" dirty="0"/>
              <a:t>命令启动编辑器，即</a:t>
            </a:r>
            <a:r>
              <a:rPr lang="zh-CN" altLang="en-US" sz="2800" dirty="0">
                <a:solidFill>
                  <a:srgbClr val="0000FF"/>
                </a:solidFill>
              </a:rPr>
              <a:t>默认进入该模式</a:t>
            </a:r>
            <a:r>
              <a:rPr lang="zh-CN" altLang="en-US" sz="2800" dirty="0"/>
              <a:t>。</a:t>
            </a:r>
          </a:p>
          <a:p>
            <a:r>
              <a:rPr lang="zh-CN" altLang="en-US" sz="2800" dirty="0"/>
              <a:t>不管用户处于何种模式，只要按一下 </a:t>
            </a:r>
            <a:r>
              <a:rPr lang="en-US" altLang="zh-CN" sz="2800" dirty="0">
                <a:solidFill>
                  <a:srgbClr val="FF0000"/>
                </a:solidFill>
              </a:rPr>
              <a:t>Esc</a:t>
            </a:r>
            <a:r>
              <a:rPr lang="en-US" altLang="zh-CN" sz="2800" dirty="0">
                <a:solidFill>
                  <a:srgbClr val="0000FF"/>
                </a:solidFill>
              </a:rPr>
              <a:t> </a:t>
            </a:r>
            <a:r>
              <a:rPr lang="zh-CN" altLang="en-US" sz="2800" dirty="0">
                <a:solidFill>
                  <a:srgbClr val="0000FF"/>
                </a:solidFill>
              </a:rPr>
              <a:t>键</a:t>
            </a:r>
            <a:r>
              <a:rPr lang="zh-CN" altLang="en-US" sz="2800" dirty="0"/>
              <a:t>，即可使 </a:t>
            </a:r>
            <a:r>
              <a:rPr lang="en-US" altLang="zh-CN" sz="2800" dirty="0"/>
              <a:t>vi </a:t>
            </a:r>
            <a:r>
              <a:rPr lang="zh-CN" altLang="en-US" sz="2800" dirty="0"/>
              <a:t>进入 </a:t>
            </a:r>
            <a:r>
              <a:rPr lang="en-US" altLang="zh-CN" sz="2800" dirty="0"/>
              <a:t>Normal </a:t>
            </a:r>
            <a:r>
              <a:rPr lang="zh-CN" altLang="en-US" sz="2800" dirty="0"/>
              <a:t>模式。</a:t>
            </a:r>
          </a:p>
          <a:p>
            <a:r>
              <a:rPr lang="zh-CN" altLang="en-US" sz="2800" dirty="0"/>
              <a:t>在该模式下，用户可以输入各种合法的 </a:t>
            </a:r>
            <a:r>
              <a:rPr lang="en-US" altLang="zh-CN" sz="2800" dirty="0"/>
              <a:t>vi</a:t>
            </a:r>
            <a:r>
              <a:rPr lang="zh-CN" altLang="en-US" sz="2800" dirty="0"/>
              <a:t>命令，用于管理自己的文档。此时从键盘上输入的</a:t>
            </a:r>
            <a:r>
              <a:rPr lang="zh-CN" altLang="en-US" sz="2800" dirty="0">
                <a:solidFill>
                  <a:srgbClr val="0000FF"/>
                </a:solidFill>
              </a:rPr>
              <a:t>任何字符都被当做</a:t>
            </a:r>
            <a:r>
              <a:rPr lang="zh-CN" altLang="en-US" sz="2800" dirty="0">
                <a:solidFill>
                  <a:srgbClr val="C00000"/>
                </a:solidFill>
              </a:rPr>
              <a:t>编辑命令</a:t>
            </a:r>
            <a:r>
              <a:rPr lang="zh-CN" altLang="en-US" sz="2800" dirty="0">
                <a:solidFill>
                  <a:srgbClr val="0000FF"/>
                </a:solidFill>
              </a:rPr>
              <a:t>来解释</a:t>
            </a:r>
            <a:r>
              <a:rPr lang="zh-CN" altLang="en-US" sz="2800" dirty="0"/>
              <a:t>。</a:t>
            </a:r>
          </a:p>
          <a:p>
            <a:r>
              <a:rPr lang="zh-CN" altLang="en-US" sz="2800" dirty="0"/>
              <a:t>若输入的字符是合法的 </a:t>
            </a:r>
            <a:r>
              <a:rPr lang="en-US" altLang="zh-CN" sz="2800" dirty="0"/>
              <a:t>vi </a:t>
            </a:r>
            <a:r>
              <a:rPr lang="zh-CN" altLang="en-US" sz="2800" dirty="0"/>
              <a:t>命令，则 </a:t>
            </a:r>
            <a:r>
              <a:rPr lang="en-US" altLang="zh-CN" sz="2800" dirty="0"/>
              <a:t>vi </a:t>
            </a:r>
            <a:r>
              <a:rPr lang="zh-CN" altLang="en-US" sz="2800" dirty="0"/>
              <a:t>在接受用户命令之后完成相应的动作。</a:t>
            </a:r>
            <a:r>
              <a:rPr lang="zh-CN" altLang="en-US" sz="2800" dirty="0">
                <a:solidFill>
                  <a:srgbClr val="0000FF"/>
                </a:solidFill>
              </a:rPr>
              <a:t>所输入的命令</a:t>
            </a:r>
            <a:r>
              <a:rPr lang="zh-CN" altLang="en-US" sz="2800" dirty="0">
                <a:solidFill>
                  <a:srgbClr val="C00000"/>
                </a:solidFill>
              </a:rPr>
              <a:t>并不在屏幕上显示</a:t>
            </a:r>
            <a:r>
              <a:rPr lang="zh-CN" altLang="en-US" sz="2800" dirty="0">
                <a:solidFill>
                  <a:srgbClr val="0000FF"/>
                </a:solidFill>
              </a:rPr>
              <a:t>出来。</a:t>
            </a:r>
            <a:endParaRPr lang="en-US" altLang="zh-CN" sz="2800" dirty="0">
              <a:solidFill>
                <a:srgbClr val="0000FF"/>
              </a:solidFill>
            </a:endParaRPr>
          </a:p>
          <a:p>
            <a:r>
              <a:rPr lang="zh-CN" altLang="en-US" sz="2800" dirty="0"/>
              <a:t>若输入的字符不是 </a:t>
            </a:r>
            <a:r>
              <a:rPr lang="en-US" altLang="zh-CN" sz="2800" dirty="0"/>
              <a:t>vi </a:t>
            </a:r>
            <a:r>
              <a:rPr lang="zh-CN" altLang="en-US" sz="2800" dirty="0"/>
              <a:t>的合法命令，</a:t>
            </a:r>
            <a:r>
              <a:rPr lang="en-US" altLang="zh-CN" sz="2800" dirty="0"/>
              <a:t>vi </a:t>
            </a:r>
            <a:r>
              <a:rPr lang="zh-CN" altLang="en-US" sz="2800" dirty="0"/>
              <a:t>会响铃报警。</a:t>
            </a:r>
          </a:p>
          <a:p>
            <a:endParaRPr lang="zh-CN" altLang="en-US"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 </a:t>
            </a:r>
            <a:r>
              <a:rPr lang="zh-CN" altLang="en-US" dirty="0"/>
              <a:t>的 </a:t>
            </a:r>
            <a:r>
              <a:rPr lang="en-US" altLang="zh-CN" dirty="0"/>
              <a:t>Normal </a:t>
            </a:r>
            <a:r>
              <a:rPr lang="zh-CN" altLang="en-US" dirty="0"/>
              <a:t>模式</a:t>
            </a:r>
          </a:p>
        </p:txBody>
      </p:sp>
      <p:pic>
        <p:nvPicPr>
          <p:cNvPr id="6" name="Picture 2" descr="用 vi 開啟一個新檔案">
            <a:extLst>
              <a:ext uri="{FF2B5EF4-FFF2-40B4-BE49-F238E27FC236}">
                <a16:creationId xmlns:a16="http://schemas.microsoft.com/office/drawing/2014/main" id="{E8F39254-39DE-4B29-AA02-A53884138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080" y="1705996"/>
            <a:ext cx="4455492" cy="276219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用 vi 開啟一個舊檔案">
            <a:extLst>
              <a:ext uri="{FF2B5EF4-FFF2-40B4-BE49-F238E27FC236}">
                <a16:creationId xmlns:a16="http://schemas.microsoft.com/office/drawing/2014/main" id="{10497E5D-57E9-48F3-8F7C-F8420B019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2708920"/>
            <a:ext cx="4857976" cy="303045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98E8A96-0EFF-45AD-85BD-8C14FFD412FD}"/>
              </a:ext>
            </a:extLst>
          </p:cNvPr>
          <p:cNvSpPr txBox="1"/>
          <p:nvPr/>
        </p:nvSpPr>
        <p:spPr>
          <a:xfrm>
            <a:off x="755576" y="4521858"/>
            <a:ext cx="2520280" cy="424732"/>
          </a:xfrm>
          <a:prstGeom prst="rect">
            <a:avLst/>
          </a:prstGeom>
          <a:noFill/>
        </p:spPr>
        <p:txBody>
          <a:bodyPr wrap="square">
            <a:spAutoFit/>
          </a:bodyPr>
          <a:lstStyle/>
          <a:p>
            <a:pPr>
              <a:lnSpc>
                <a:spcPct val="90000"/>
              </a:lnSpc>
            </a:pPr>
            <a:r>
              <a:rPr lang="zh-CN" altLang="en-US" sz="2400" dirty="0">
                <a:latin typeface="黑体" panose="02010609060101010101" pitchFamily="49" charset="-122"/>
                <a:ea typeface="黑体" panose="02010609060101010101" pitchFamily="49" charset="-122"/>
              </a:rPr>
              <a:t>打开一个新文件</a:t>
            </a:r>
          </a:p>
        </p:txBody>
      </p:sp>
      <p:sp>
        <p:nvSpPr>
          <p:cNvPr id="10" name="文本框 9">
            <a:extLst>
              <a:ext uri="{FF2B5EF4-FFF2-40B4-BE49-F238E27FC236}">
                <a16:creationId xmlns:a16="http://schemas.microsoft.com/office/drawing/2014/main" id="{E3ACE5A4-A38E-4B57-B11E-FE7153297964}"/>
              </a:ext>
            </a:extLst>
          </p:cNvPr>
          <p:cNvSpPr txBox="1"/>
          <p:nvPr/>
        </p:nvSpPr>
        <p:spPr>
          <a:xfrm>
            <a:off x="5580112" y="5877272"/>
            <a:ext cx="2520280" cy="424732"/>
          </a:xfrm>
          <a:prstGeom prst="rect">
            <a:avLst/>
          </a:prstGeom>
          <a:noFill/>
        </p:spPr>
        <p:txBody>
          <a:bodyPr wrap="square">
            <a:spAutoFit/>
          </a:bodyPr>
          <a:lstStyle/>
          <a:p>
            <a:pPr>
              <a:lnSpc>
                <a:spcPct val="90000"/>
              </a:lnSpc>
            </a:pPr>
            <a:r>
              <a:rPr lang="zh-CN" altLang="en-US" sz="2400" dirty="0">
                <a:latin typeface="黑体" panose="02010609060101010101" pitchFamily="49" charset="-122"/>
                <a:ea typeface="黑体" panose="02010609060101010101" pitchFamily="49" charset="-122"/>
              </a:rPr>
              <a:t>打开一个旧文件</a:t>
            </a:r>
          </a:p>
        </p:txBody>
      </p:sp>
    </p:spTree>
    <p:extLst>
      <p:ext uri="{BB962C8B-B14F-4D97-AF65-F5344CB8AC3E}">
        <p14:creationId xmlns:p14="http://schemas.microsoft.com/office/powerpoint/2010/main" val="92127080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 </a:t>
            </a:r>
            <a:r>
              <a:rPr lang="zh-CN" altLang="en-US" dirty="0"/>
              <a:t>的 </a:t>
            </a:r>
            <a:r>
              <a:rPr lang="en-US" altLang="zh-CN" dirty="0"/>
              <a:t>Insert </a:t>
            </a:r>
            <a:r>
              <a:rPr lang="zh-CN" altLang="en-US" dirty="0"/>
              <a:t>模式</a:t>
            </a:r>
          </a:p>
        </p:txBody>
      </p:sp>
      <p:sp>
        <p:nvSpPr>
          <p:cNvPr id="3" name="内容占位符 2"/>
          <p:cNvSpPr>
            <a:spLocks noGrp="1"/>
          </p:cNvSpPr>
          <p:nvPr>
            <p:ph idx="1"/>
          </p:nvPr>
        </p:nvSpPr>
        <p:spPr>
          <a:xfrm>
            <a:off x="899592" y="1484784"/>
            <a:ext cx="7772400" cy="4114800"/>
          </a:xfrm>
        </p:spPr>
        <p:txBody>
          <a:bodyPr/>
          <a:lstStyle/>
          <a:p>
            <a:r>
              <a:rPr kumimoji="1" lang="zh-CN" altLang="en-US" dirty="0"/>
              <a:t>在 </a:t>
            </a:r>
            <a:r>
              <a:rPr kumimoji="1" lang="en-US" altLang="zh-CN" b="1" dirty="0"/>
              <a:t>Normal</a:t>
            </a:r>
            <a:r>
              <a:rPr kumimoji="1" lang="en-US" altLang="zh-CN" dirty="0"/>
              <a:t> </a:t>
            </a:r>
            <a:r>
              <a:rPr kumimoji="1" lang="zh-CN" altLang="en-US" dirty="0"/>
              <a:t>模式下输入插入命令 </a:t>
            </a:r>
            <a:r>
              <a:rPr kumimoji="1" lang="en-US" altLang="zh-CN" b="1" dirty="0" err="1">
                <a:solidFill>
                  <a:srgbClr val="FF3300"/>
                </a:solidFill>
              </a:rPr>
              <a:t>i</a:t>
            </a:r>
            <a:r>
              <a:rPr kumimoji="1" lang="zh-CN" altLang="en-US" dirty="0"/>
              <a:t>、附加命令 </a:t>
            </a:r>
            <a:r>
              <a:rPr kumimoji="1" lang="en-US" altLang="zh-CN" b="1" dirty="0">
                <a:solidFill>
                  <a:srgbClr val="FF3300"/>
                </a:solidFill>
              </a:rPr>
              <a:t>a</a:t>
            </a:r>
            <a:r>
              <a:rPr kumimoji="1" lang="en-US" altLang="zh-CN" dirty="0"/>
              <a:t> </a:t>
            </a:r>
            <a:r>
              <a:rPr kumimoji="1" lang="zh-CN" altLang="en-US" dirty="0"/>
              <a:t>、打开命令 </a:t>
            </a:r>
            <a:r>
              <a:rPr kumimoji="1" lang="en-US" altLang="zh-CN" b="1" dirty="0">
                <a:solidFill>
                  <a:srgbClr val="FF3300"/>
                </a:solidFill>
              </a:rPr>
              <a:t>o</a:t>
            </a:r>
            <a:r>
              <a:rPr kumimoji="1" lang="zh-CN" altLang="en-US" dirty="0"/>
              <a:t>、修改命令 </a:t>
            </a:r>
            <a:r>
              <a:rPr kumimoji="1" lang="en-US" altLang="zh-CN" b="1" dirty="0">
                <a:solidFill>
                  <a:srgbClr val="FF3300"/>
                </a:solidFill>
              </a:rPr>
              <a:t>c</a:t>
            </a:r>
            <a:r>
              <a:rPr kumimoji="1" lang="zh-CN" altLang="en-US" dirty="0"/>
              <a:t>、取代命令 </a:t>
            </a:r>
            <a:r>
              <a:rPr kumimoji="1" lang="en-US" altLang="zh-CN" b="1" dirty="0">
                <a:solidFill>
                  <a:srgbClr val="FF3300"/>
                </a:solidFill>
              </a:rPr>
              <a:t>r</a:t>
            </a:r>
            <a:r>
              <a:rPr kumimoji="1" lang="en-US" altLang="zh-CN" dirty="0"/>
              <a:t> </a:t>
            </a:r>
            <a:r>
              <a:rPr kumimoji="1" lang="zh-CN" altLang="en-US" dirty="0"/>
              <a:t>或替换命令 </a:t>
            </a:r>
            <a:r>
              <a:rPr kumimoji="1" lang="en-US" altLang="zh-CN" b="1" dirty="0">
                <a:solidFill>
                  <a:srgbClr val="FF3300"/>
                </a:solidFill>
              </a:rPr>
              <a:t>s</a:t>
            </a:r>
            <a:r>
              <a:rPr kumimoji="1" lang="en-US" altLang="zh-CN" dirty="0"/>
              <a:t> </a:t>
            </a:r>
            <a:r>
              <a:rPr kumimoji="1" lang="zh-CN" altLang="en-US" dirty="0"/>
              <a:t>等都可以进入 </a:t>
            </a:r>
            <a:r>
              <a:rPr kumimoji="1" lang="en-US" altLang="zh-CN" dirty="0"/>
              <a:t>Insert </a:t>
            </a:r>
            <a:r>
              <a:rPr kumimoji="1" lang="zh-CN" altLang="en-US" dirty="0"/>
              <a:t>模式，</a:t>
            </a:r>
            <a:r>
              <a:rPr kumimoji="1" lang="zh-CN" altLang="en-US" dirty="0">
                <a:solidFill>
                  <a:srgbClr val="FF0000"/>
                </a:solidFill>
              </a:rPr>
              <a:t>编辑文件内容</a:t>
            </a:r>
            <a:r>
              <a:rPr kumimoji="1" lang="zh-CN" altLang="en-US" dirty="0"/>
              <a:t>。</a:t>
            </a:r>
          </a:p>
          <a:p>
            <a:r>
              <a:rPr kumimoji="1" lang="zh-CN" altLang="en-US" dirty="0"/>
              <a:t>在该模式下，用户</a:t>
            </a:r>
            <a:r>
              <a:rPr kumimoji="1" lang="zh-CN" altLang="en-US" dirty="0">
                <a:solidFill>
                  <a:srgbClr val="0000FF"/>
                </a:solidFill>
              </a:rPr>
              <a:t>输入的任何字符都被当做</a:t>
            </a:r>
            <a:r>
              <a:rPr kumimoji="1" lang="zh-CN" altLang="en-US" dirty="0">
                <a:solidFill>
                  <a:srgbClr val="FF0000"/>
                </a:solidFill>
              </a:rPr>
              <a:t>文件内容</a:t>
            </a:r>
            <a:r>
              <a:rPr kumimoji="1" lang="zh-CN" altLang="en-US" dirty="0"/>
              <a:t>保存起来，并将其</a:t>
            </a:r>
            <a:r>
              <a:rPr kumimoji="1" lang="zh-CN" altLang="en-US" dirty="0">
                <a:solidFill>
                  <a:srgbClr val="FF0000"/>
                </a:solidFill>
              </a:rPr>
              <a:t>显示在屏幕上</a:t>
            </a:r>
            <a:r>
              <a:rPr kumimoji="1" lang="zh-CN" altLang="en-US" dirty="0"/>
              <a:t>。</a:t>
            </a:r>
            <a:endParaRPr kumimoji="1" lang="en-US" altLang="zh-CN" dirty="0"/>
          </a:p>
          <a:p>
            <a:r>
              <a:rPr kumimoji="1" lang="zh-CN" altLang="en-US" dirty="0"/>
              <a:t>文本输入过程中，若想回到</a:t>
            </a:r>
            <a:r>
              <a:rPr kumimoji="1" lang="en-US" altLang="zh-CN" dirty="0"/>
              <a:t>Normal</a:t>
            </a:r>
            <a:r>
              <a:rPr kumimoji="1" lang="zh-CN" altLang="en-US" dirty="0"/>
              <a:t>模式下，按 </a:t>
            </a:r>
            <a:r>
              <a:rPr kumimoji="1" lang="en-US" altLang="zh-CN" b="1" dirty="0">
                <a:solidFill>
                  <a:srgbClr val="FF3300"/>
                </a:solidFill>
              </a:rPr>
              <a:t>Esc</a:t>
            </a:r>
            <a:r>
              <a:rPr kumimoji="1" lang="en-US" altLang="zh-CN" dirty="0"/>
              <a:t> </a:t>
            </a:r>
            <a:r>
              <a:rPr kumimoji="1" lang="zh-CN" altLang="en-US" dirty="0"/>
              <a:t>键即可。</a:t>
            </a:r>
            <a:endParaRPr lang="zh-CN" alt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 </a:t>
            </a:r>
            <a:r>
              <a:rPr lang="zh-CN" altLang="en-US" dirty="0"/>
              <a:t>的 </a:t>
            </a:r>
            <a:r>
              <a:rPr lang="en-US" altLang="zh-CN" dirty="0"/>
              <a:t>Insert </a:t>
            </a:r>
            <a:r>
              <a:rPr lang="zh-CN" altLang="en-US" dirty="0"/>
              <a:t>模式</a:t>
            </a:r>
          </a:p>
        </p:txBody>
      </p:sp>
      <p:sp>
        <p:nvSpPr>
          <p:cNvPr id="10" name="文本框 9">
            <a:extLst>
              <a:ext uri="{FF2B5EF4-FFF2-40B4-BE49-F238E27FC236}">
                <a16:creationId xmlns:a16="http://schemas.microsoft.com/office/drawing/2014/main" id="{E3ACE5A4-A38E-4B57-B11E-FE7153297964}"/>
              </a:ext>
            </a:extLst>
          </p:cNvPr>
          <p:cNvSpPr txBox="1"/>
          <p:nvPr/>
        </p:nvSpPr>
        <p:spPr>
          <a:xfrm>
            <a:off x="3027819" y="5445224"/>
            <a:ext cx="2520280" cy="424732"/>
          </a:xfrm>
          <a:prstGeom prst="rect">
            <a:avLst/>
          </a:prstGeom>
          <a:noFill/>
        </p:spPr>
        <p:txBody>
          <a:bodyPr wrap="square">
            <a:spAutoFit/>
          </a:bodyPr>
          <a:lstStyle/>
          <a:p>
            <a:pPr>
              <a:lnSpc>
                <a:spcPct val="90000"/>
              </a:lnSpc>
            </a:pPr>
            <a:r>
              <a:rPr lang="zh-CN" altLang="en-US" sz="2400" dirty="0">
                <a:latin typeface="黑体" panose="02010609060101010101" pitchFamily="49" charset="-122"/>
                <a:ea typeface="黑体" panose="02010609060101010101" pitchFamily="49" charset="-122"/>
              </a:rPr>
              <a:t>进入插入模式</a:t>
            </a:r>
          </a:p>
        </p:txBody>
      </p:sp>
      <p:pic>
        <p:nvPicPr>
          <p:cNvPr id="3074" name="Picture 2" descr="開始用 vi 來進行編輯">
            <a:extLst>
              <a:ext uri="{FF2B5EF4-FFF2-40B4-BE49-F238E27FC236}">
                <a16:creationId xmlns:a16="http://schemas.microsoft.com/office/drawing/2014/main" id="{770ADAD3-A520-4707-B650-6815A0DA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733" y="1499962"/>
            <a:ext cx="6184703" cy="385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9831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 </a:t>
            </a:r>
            <a:r>
              <a:rPr lang="zh-CN" altLang="en-US" dirty="0"/>
              <a:t>的 </a:t>
            </a:r>
            <a:r>
              <a:rPr lang="en-US" altLang="zh-CN" dirty="0" err="1"/>
              <a:t>Cmdline</a:t>
            </a:r>
            <a:r>
              <a:rPr lang="en-US" altLang="zh-CN" dirty="0"/>
              <a:t> </a:t>
            </a:r>
            <a:r>
              <a:rPr lang="zh-CN" altLang="en-US" dirty="0"/>
              <a:t>模式</a:t>
            </a:r>
          </a:p>
        </p:txBody>
      </p:sp>
      <p:sp>
        <p:nvSpPr>
          <p:cNvPr id="3" name="内容占位符 2"/>
          <p:cNvSpPr>
            <a:spLocks noGrp="1"/>
          </p:cNvSpPr>
          <p:nvPr>
            <p:ph idx="1"/>
          </p:nvPr>
        </p:nvSpPr>
        <p:spPr>
          <a:xfrm>
            <a:off x="899592" y="1371600"/>
            <a:ext cx="7772400" cy="4937720"/>
          </a:xfrm>
        </p:spPr>
        <p:txBody>
          <a:bodyPr/>
          <a:lstStyle/>
          <a:p>
            <a:pPr>
              <a:spcBef>
                <a:spcPts val="300"/>
              </a:spcBef>
            </a:pPr>
            <a:r>
              <a:rPr kumimoji="1" lang="en-US" altLang="zh-CN" sz="3000" dirty="0">
                <a:solidFill>
                  <a:srgbClr val="FF0000"/>
                </a:solidFill>
              </a:rPr>
              <a:t>Normal </a:t>
            </a:r>
            <a:r>
              <a:rPr kumimoji="1" lang="zh-CN" altLang="en-US" sz="3000" dirty="0">
                <a:solidFill>
                  <a:srgbClr val="FF0000"/>
                </a:solidFill>
              </a:rPr>
              <a:t>模式下</a:t>
            </a:r>
            <a:r>
              <a:rPr kumimoji="1" lang="zh-CN" altLang="en-US" sz="3000" dirty="0"/>
              <a:t>，用户按</a:t>
            </a:r>
            <a:r>
              <a:rPr kumimoji="1" lang="en-US" altLang="zh-CN" sz="3000" dirty="0">
                <a:solidFill>
                  <a:srgbClr val="FF0000"/>
                </a:solidFill>
              </a:rPr>
              <a:t>[: / ?]</a:t>
            </a:r>
            <a:r>
              <a:rPr kumimoji="1" lang="zh-CN" altLang="en-US" sz="3000" dirty="0"/>
              <a:t>之一即可进入 </a:t>
            </a:r>
            <a:r>
              <a:rPr kumimoji="1" lang="en-US" altLang="zh-CN" sz="3000" dirty="0" err="1"/>
              <a:t>Cmdline</a:t>
            </a:r>
            <a:r>
              <a:rPr kumimoji="1" lang="en-US" altLang="zh-CN" sz="3000" dirty="0"/>
              <a:t> </a:t>
            </a:r>
            <a:r>
              <a:rPr kumimoji="1" lang="zh-CN" altLang="en-US" sz="3000" dirty="0"/>
              <a:t>模式，此时光标会移动到屏幕的最后一行，等待输入命令。</a:t>
            </a:r>
          </a:p>
          <a:p>
            <a:pPr>
              <a:spcBef>
                <a:spcPts val="300"/>
              </a:spcBef>
            </a:pPr>
            <a:r>
              <a:rPr kumimoji="1" lang="zh-CN" altLang="en-US" sz="3000" dirty="0"/>
              <a:t>多数文件管理都是在此模式下执行 </a:t>
            </a:r>
            <a:r>
              <a:rPr kumimoji="1" lang="en-US" altLang="zh-CN" sz="3000" dirty="0"/>
              <a:t>(</a:t>
            </a:r>
            <a:r>
              <a:rPr kumimoji="1" lang="zh-CN" altLang="en-US" sz="3000" dirty="0"/>
              <a:t>如</a:t>
            </a:r>
            <a:r>
              <a:rPr kumimoji="1" lang="zh-CN" altLang="en-US" sz="3000" dirty="0">
                <a:solidFill>
                  <a:srgbClr val="FF0000"/>
                </a:solidFill>
              </a:rPr>
              <a:t>保存、读取、退出</a:t>
            </a:r>
            <a:r>
              <a:rPr kumimoji="1" lang="zh-CN" altLang="en-US" sz="3000" dirty="0"/>
              <a:t>等</a:t>
            </a:r>
            <a:r>
              <a:rPr kumimoji="1" lang="en-US" altLang="zh-CN" sz="3000" dirty="0"/>
              <a:t>)</a:t>
            </a:r>
            <a:r>
              <a:rPr kumimoji="1" lang="zh-CN" altLang="en-US" sz="3000" dirty="0"/>
              <a:t>。</a:t>
            </a:r>
            <a:endParaRPr kumimoji="1" lang="en-US" altLang="zh-CN" sz="3000" dirty="0"/>
          </a:p>
          <a:p>
            <a:pPr>
              <a:spcBef>
                <a:spcPts val="300"/>
              </a:spcBef>
            </a:pPr>
            <a:r>
              <a:rPr kumimoji="1" lang="en-US" altLang="zh-CN" sz="3000" dirty="0" err="1"/>
              <a:t>Cmdline</a:t>
            </a:r>
            <a:r>
              <a:rPr kumimoji="1" lang="en-US" altLang="zh-CN" sz="3000" dirty="0"/>
              <a:t> </a:t>
            </a:r>
            <a:r>
              <a:rPr kumimoji="1" lang="zh-CN" altLang="en-US" sz="3000" dirty="0"/>
              <a:t>模式中</a:t>
            </a:r>
            <a:r>
              <a:rPr kumimoji="1" lang="zh-CN" altLang="en-US" sz="3000" dirty="0">
                <a:solidFill>
                  <a:srgbClr val="FF0000"/>
                </a:solidFill>
              </a:rPr>
              <a:t>所有命令</a:t>
            </a:r>
            <a:r>
              <a:rPr kumimoji="1" lang="zh-CN" altLang="en-US" sz="3000" dirty="0"/>
              <a:t>都必须</a:t>
            </a:r>
            <a:r>
              <a:rPr kumimoji="1" lang="zh-CN" altLang="en-US" sz="3000" dirty="0">
                <a:solidFill>
                  <a:srgbClr val="FF0000"/>
                </a:solidFill>
              </a:rPr>
              <a:t>按 </a:t>
            </a:r>
            <a:r>
              <a:rPr kumimoji="1" lang="en-US" altLang="zh-CN" sz="3000" dirty="0">
                <a:solidFill>
                  <a:srgbClr val="FF0000"/>
                </a:solidFill>
              </a:rPr>
              <a:t>&lt;</a:t>
            </a:r>
            <a:r>
              <a:rPr kumimoji="1" lang="zh-CN" altLang="en-US" sz="3000" dirty="0">
                <a:solidFill>
                  <a:srgbClr val="FF0000"/>
                </a:solidFill>
              </a:rPr>
              <a:t>回车</a:t>
            </a:r>
            <a:r>
              <a:rPr kumimoji="1" lang="en-US" altLang="zh-CN" sz="3000" dirty="0">
                <a:solidFill>
                  <a:srgbClr val="FF0000"/>
                </a:solidFill>
              </a:rPr>
              <a:t>&gt;</a:t>
            </a:r>
            <a:r>
              <a:rPr kumimoji="1" lang="zh-CN" altLang="en-US" sz="3000" dirty="0"/>
              <a:t>后</a:t>
            </a:r>
            <a:r>
              <a:rPr kumimoji="1" lang="zh-CN" altLang="en-US" sz="3000" dirty="0">
                <a:solidFill>
                  <a:srgbClr val="FF0000"/>
                </a:solidFill>
              </a:rPr>
              <a:t>执行</a:t>
            </a:r>
            <a:r>
              <a:rPr kumimoji="1" lang="zh-CN" altLang="en-US" sz="3000" dirty="0"/>
              <a:t>，</a:t>
            </a:r>
            <a:r>
              <a:rPr kumimoji="1" lang="zh-CN" altLang="en-US" sz="3000" dirty="0">
                <a:solidFill>
                  <a:srgbClr val="FF0000"/>
                </a:solidFill>
              </a:rPr>
              <a:t>执行完后</a:t>
            </a:r>
            <a:r>
              <a:rPr kumimoji="1" lang="zh-CN" altLang="en-US" sz="3000" dirty="0"/>
              <a:t>自动</a:t>
            </a:r>
            <a:r>
              <a:rPr kumimoji="1" lang="zh-CN" altLang="en-US" sz="3000" dirty="0">
                <a:solidFill>
                  <a:srgbClr val="FF0000"/>
                </a:solidFill>
              </a:rPr>
              <a:t>回到 </a:t>
            </a:r>
            <a:r>
              <a:rPr kumimoji="1" lang="en-US" altLang="zh-CN" sz="3000" dirty="0">
                <a:solidFill>
                  <a:srgbClr val="FF0000"/>
                </a:solidFill>
              </a:rPr>
              <a:t>Normal </a:t>
            </a:r>
            <a:r>
              <a:rPr kumimoji="1" lang="zh-CN" altLang="en-US" sz="3000" dirty="0">
                <a:solidFill>
                  <a:srgbClr val="FF0000"/>
                </a:solidFill>
              </a:rPr>
              <a:t>模式</a:t>
            </a:r>
            <a:r>
              <a:rPr kumimoji="1" lang="zh-CN" altLang="en-US" sz="3000" dirty="0"/>
              <a:t>。</a:t>
            </a:r>
          </a:p>
          <a:p>
            <a:pPr>
              <a:spcBef>
                <a:spcPts val="300"/>
              </a:spcBef>
            </a:pPr>
            <a:r>
              <a:rPr kumimoji="1" lang="en-US" altLang="zh-CN" sz="3000" dirty="0" err="1"/>
              <a:t>Cmdline</a:t>
            </a:r>
            <a:r>
              <a:rPr kumimoji="1" lang="en-US" altLang="zh-CN" sz="3000" dirty="0"/>
              <a:t> </a:t>
            </a:r>
            <a:r>
              <a:rPr kumimoji="1" lang="zh-CN" altLang="en-US" sz="3000" dirty="0"/>
              <a:t>模式下，输入命令过程中改变了主意，可按 </a:t>
            </a:r>
            <a:r>
              <a:rPr kumimoji="1" lang="en-US" altLang="zh-CN" sz="3000" dirty="0">
                <a:solidFill>
                  <a:srgbClr val="FF0000"/>
                </a:solidFill>
              </a:rPr>
              <a:t>Esc</a:t>
            </a:r>
            <a:r>
              <a:rPr kumimoji="1" lang="zh-CN" altLang="en-US" sz="3000" dirty="0"/>
              <a:t>键，或用</a:t>
            </a:r>
            <a:r>
              <a:rPr kumimoji="1" lang="zh-CN" altLang="en-US" sz="3000" dirty="0">
                <a:solidFill>
                  <a:srgbClr val="FF0000"/>
                </a:solidFill>
              </a:rPr>
              <a:t>退格键</a:t>
            </a:r>
            <a:r>
              <a:rPr kumimoji="1" lang="zh-CN" altLang="en-US" sz="3000" dirty="0"/>
              <a:t>删除全部输入命令后，再按一下</a:t>
            </a:r>
            <a:r>
              <a:rPr kumimoji="1" lang="zh-CN" altLang="en-US" sz="3000" dirty="0">
                <a:solidFill>
                  <a:srgbClr val="FF0000"/>
                </a:solidFill>
              </a:rPr>
              <a:t>退格键</a:t>
            </a:r>
            <a:r>
              <a:rPr kumimoji="1" lang="zh-CN" altLang="en-US" sz="3000" dirty="0"/>
              <a:t>，即可使 </a:t>
            </a:r>
            <a:r>
              <a:rPr kumimoji="1" lang="en-US" altLang="zh-CN" sz="3000" dirty="0"/>
              <a:t>vi </a:t>
            </a:r>
            <a:r>
              <a:rPr kumimoji="1" lang="zh-CN" altLang="en-US" sz="3000" dirty="0"/>
              <a:t>回到 </a:t>
            </a:r>
            <a:r>
              <a:rPr kumimoji="1" lang="en-US" altLang="zh-CN" sz="3000" dirty="0"/>
              <a:t>Normal </a:t>
            </a:r>
            <a:r>
              <a:rPr kumimoji="1" lang="zh-CN" altLang="en-US" sz="3000" dirty="0"/>
              <a:t>模式下。</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Vi </a:t>
            </a:r>
            <a:r>
              <a:rPr lang="zh-CN" altLang="en-US"/>
              <a:t>的 </a:t>
            </a:r>
            <a:r>
              <a:rPr lang="en-US" altLang="zh-CN"/>
              <a:t>Cmdline </a:t>
            </a:r>
            <a:r>
              <a:rPr lang="zh-CN" altLang="en-US"/>
              <a:t>模式</a:t>
            </a:r>
            <a:endParaRPr lang="zh-CN" altLang="en-US" dirty="0"/>
          </a:p>
        </p:txBody>
      </p:sp>
      <p:sp>
        <p:nvSpPr>
          <p:cNvPr id="10" name="文本框 9">
            <a:extLst>
              <a:ext uri="{FF2B5EF4-FFF2-40B4-BE49-F238E27FC236}">
                <a16:creationId xmlns:a16="http://schemas.microsoft.com/office/drawing/2014/main" id="{E3ACE5A4-A38E-4B57-B11E-FE7153297964}"/>
              </a:ext>
            </a:extLst>
          </p:cNvPr>
          <p:cNvSpPr txBox="1"/>
          <p:nvPr/>
        </p:nvSpPr>
        <p:spPr>
          <a:xfrm>
            <a:off x="3027818" y="5589240"/>
            <a:ext cx="2520280" cy="424732"/>
          </a:xfrm>
          <a:prstGeom prst="rect">
            <a:avLst/>
          </a:prstGeom>
          <a:noFill/>
        </p:spPr>
        <p:txBody>
          <a:bodyPr wrap="square">
            <a:spAutoFit/>
          </a:bodyPr>
          <a:lstStyle/>
          <a:p>
            <a:pPr>
              <a:lnSpc>
                <a:spcPct val="90000"/>
              </a:lnSpc>
            </a:pPr>
            <a:r>
              <a:rPr lang="zh-CN" altLang="en-US" sz="2400" dirty="0">
                <a:latin typeface="黑体" panose="02010609060101010101" pitchFamily="49" charset="-122"/>
                <a:ea typeface="黑体" panose="02010609060101010101" pitchFamily="49" charset="-122"/>
              </a:rPr>
              <a:t>进入命令行模式</a:t>
            </a:r>
          </a:p>
        </p:txBody>
      </p:sp>
      <p:pic>
        <p:nvPicPr>
          <p:cNvPr id="4098" name="Picture 2" descr="儲存並離開 vi 環境">
            <a:extLst>
              <a:ext uri="{FF2B5EF4-FFF2-40B4-BE49-F238E27FC236}">
                <a16:creationId xmlns:a16="http://schemas.microsoft.com/office/drawing/2014/main" id="{066BB2EE-6026-455A-A654-7370DDC8F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113" y="1439955"/>
            <a:ext cx="6718649" cy="4149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78603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Normal</a:t>
            </a:r>
            <a:r>
              <a:rPr lang="zh-CN" altLang="en-GB" dirty="0"/>
              <a:t>模式下的基本操作</a:t>
            </a:r>
            <a:endParaRPr lang="zh-CN" altLang="en-US" dirty="0"/>
          </a:p>
        </p:txBody>
      </p:sp>
      <p:sp>
        <p:nvSpPr>
          <p:cNvPr id="3" name="内容占位符 2"/>
          <p:cNvSpPr>
            <a:spLocks noGrp="1"/>
          </p:cNvSpPr>
          <p:nvPr>
            <p:ph idx="1"/>
          </p:nvPr>
        </p:nvSpPr>
        <p:spPr>
          <a:xfrm>
            <a:off x="971600" y="1371600"/>
            <a:ext cx="7772400" cy="5486400"/>
          </a:xfrm>
        </p:spPr>
        <p:txBody>
          <a:bodyPr/>
          <a:lstStyle/>
          <a:p>
            <a:pPr>
              <a:lnSpc>
                <a:spcPct val="80000"/>
              </a:lnSpc>
            </a:pPr>
            <a:r>
              <a:rPr lang="en-US" altLang="zh-CN" sz="2800" dirty="0">
                <a:solidFill>
                  <a:srgbClr val="FF0000"/>
                </a:solidFill>
              </a:rPr>
              <a:t>0</a:t>
            </a:r>
            <a:r>
              <a:rPr lang="zh-CN" altLang="en-US" sz="2800" dirty="0"/>
              <a:t> 移动到</a:t>
            </a:r>
            <a:r>
              <a:rPr lang="zh-CN" altLang="en-US" sz="2800" dirty="0">
                <a:solidFill>
                  <a:srgbClr val="FF0000"/>
                </a:solidFill>
              </a:rPr>
              <a:t>光标所在行</a:t>
            </a:r>
            <a:r>
              <a:rPr lang="zh-CN" altLang="en-US" sz="2800" dirty="0"/>
              <a:t>的</a:t>
            </a:r>
            <a:r>
              <a:rPr lang="zh-CN" altLang="en-US" sz="2800" dirty="0">
                <a:solidFill>
                  <a:srgbClr val="FF0000"/>
                </a:solidFill>
              </a:rPr>
              <a:t>行首 </a:t>
            </a:r>
            <a:r>
              <a:rPr lang="zh-CN" altLang="en-US" sz="2800" dirty="0"/>
              <a:t>（数字</a:t>
            </a:r>
            <a:r>
              <a:rPr lang="en-US" altLang="zh-CN" sz="2800" dirty="0"/>
              <a:t>0</a:t>
            </a:r>
            <a:r>
              <a:rPr lang="zh-CN" altLang="en-US" sz="2800" dirty="0"/>
              <a:t>）</a:t>
            </a:r>
            <a:endParaRPr lang="en-US" altLang="zh-CN" sz="2800" dirty="0"/>
          </a:p>
          <a:p>
            <a:pPr>
              <a:lnSpc>
                <a:spcPct val="80000"/>
              </a:lnSpc>
            </a:pPr>
            <a:r>
              <a:rPr lang="en-US" altLang="zh-CN" sz="2800" dirty="0">
                <a:solidFill>
                  <a:srgbClr val="FF0000"/>
                </a:solidFill>
              </a:rPr>
              <a:t>$</a:t>
            </a:r>
            <a:r>
              <a:rPr lang="zh-CN" altLang="en-US" sz="2800" dirty="0"/>
              <a:t> 移动到</a:t>
            </a:r>
            <a:r>
              <a:rPr lang="zh-CN" altLang="en-US" sz="2800" dirty="0">
                <a:solidFill>
                  <a:srgbClr val="FF0000"/>
                </a:solidFill>
              </a:rPr>
              <a:t>光标所在行</a:t>
            </a:r>
            <a:r>
              <a:rPr lang="zh-CN" altLang="en-US" sz="2800" dirty="0"/>
              <a:t>的</a:t>
            </a:r>
            <a:r>
              <a:rPr lang="zh-CN" altLang="en-US" sz="2800" dirty="0">
                <a:solidFill>
                  <a:srgbClr val="FF0000"/>
                </a:solidFill>
              </a:rPr>
              <a:t>行尾</a:t>
            </a:r>
            <a:endParaRPr lang="en-US" altLang="zh-CN" sz="2800" dirty="0">
              <a:solidFill>
                <a:srgbClr val="FF0000"/>
              </a:solidFill>
            </a:endParaRPr>
          </a:p>
          <a:p>
            <a:pPr>
              <a:lnSpc>
                <a:spcPct val="80000"/>
              </a:lnSpc>
            </a:pPr>
            <a:r>
              <a:rPr lang="en-US" altLang="zh-CN" sz="2800" dirty="0">
                <a:solidFill>
                  <a:srgbClr val="FF0000"/>
                </a:solidFill>
              </a:rPr>
              <a:t>G</a:t>
            </a:r>
            <a:r>
              <a:rPr lang="en-US" altLang="zh-CN" sz="2800" dirty="0"/>
              <a:t> </a:t>
            </a:r>
            <a:r>
              <a:rPr lang="zh-CN" altLang="en-US" sz="2800" dirty="0"/>
              <a:t>用于直接</a:t>
            </a:r>
            <a:r>
              <a:rPr lang="zh-CN" altLang="en-US" sz="2800" dirty="0">
                <a:solidFill>
                  <a:srgbClr val="FF0000"/>
                </a:solidFill>
              </a:rPr>
              <a:t>跳转到文件尾</a:t>
            </a:r>
          </a:p>
          <a:p>
            <a:pPr>
              <a:lnSpc>
                <a:spcPct val="80000"/>
              </a:lnSpc>
            </a:pPr>
            <a:r>
              <a:rPr lang="en-US" altLang="zh-CN" sz="2800" dirty="0">
                <a:solidFill>
                  <a:srgbClr val="FF0000"/>
                </a:solidFill>
              </a:rPr>
              <a:t>x</a:t>
            </a:r>
            <a:r>
              <a:rPr lang="en-US" altLang="zh-CN" sz="2800" dirty="0"/>
              <a:t>/</a:t>
            </a:r>
            <a:r>
              <a:rPr lang="en-US" altLang="zh-CN" sz="2800" dirty="0">
                <a:solidFill>
                  <a:srgbClr val="0000FF"/>
                </a:solidFill>
              </a:rPr>
              <a:t>X </a:t>
            </a:r>
            <a:r>
              <a:rPr lang="zh-CN" altLang="en-US" sz="2800" dirty="0">
                <a:solidFill>
                  <a:srgbClr val="FF0000"/>
                </a:solidFill>
              </a:rPr>
              <a:t>删除光标所在的字符</a:t>
            </a:r>
            <a:r>
              <a:rPr lang="en-US" altLang="zh-CN" sz="2800" dirty="0"/>
              <a:t>/</a:t>
            </a:r>
            <a:r>
              <a:rPr lang="zh-CN" altLang="en-US" sz="2800" dirty="0">
                <a:solidFill>
                  <a:srgbClr val="0000FF"/>
                </a:solidFill>
              </a:rPr>
              <a:t>向前删除一个字符</a:t>
            </a:r>
          </a:p>
          <a:p>
            <a:pPr>
              <a:lnSpc>
                <a:spcPct val="80000"/>
              </a:lnSpc>
            </a:pPr>
            <a:r>
              <a:rPr lang="en-US" altLang="zh-CN" sz="2800" dirty="0">
                <a:solidFill>
                  <a:srgbClr val="FF0000"/>
                </a:solidFill>
              </a:rPr>
              <a:t>r</a:t>
            </a:r>
            <a:r>
              <a:rPr lang="en-US" altLang="zh-CN" sz="2800" dirty="0"/>
              <a:t> </a:t>
            </a:r>
            <a:r>
              <a:rPr lang="zh-CN" altLang="en-US" sz="2800" dirty="0"/>
              <a:t>替换光标所在的字符</a:t>
            </a:r>
          </a:p>
          <a:p>
            <a:pPr>
              <a:lnSpc>
                <a:spcPct val="80000"/>
              </a:lnSpc>
            </a:pPr>
            <a:r>
              <a:rPr lang="en-US" altLang="zh-CN" sz="2800" dirty="0">
                <a:solidFill>
                  <a:srgbClr val="FF0000"/>
                </a:solidFill>
              </a:rPr>
              <a:t>/</a:t>
            </a:r>
            <a:r>
              <a:rPr lang="zh-CN" altLang="en-US" sz="2800" dirty="0"/>
              <a:t>和</a:t>
            </a:r>
            <a:r>
              <a:rPr lang="zh-CN" altLang="en-US" sz="2800" dirty="0">
                <a:solidFill>
                  <a:srgbClr val="0000FF"/>
                </a:solidFill>
              </a:rPr>
              <a:t>？</a:t>
            </a:r>
            <a:r>
              <a:rPr lang="en-US" altLang="zh-CN" sz="2800" dirty="0">
                <a:solidFill>
                  <a:srgbClr val="0000FF"/>
                </a:solidFill>
              </a:rPr>
              <a:t>+</a:t>
            </a:r>
            <a:r>
              <a:rPr lang="zh-CN" altLang="en-US" sz="2800" dirty="0">
                <a:solidFill>
                  <a:srgbClr val="0000FF"/>
                </a:solidFill>
              </a:rPr>
              <a:t>字符串 </a:t>
            </a:r>
            <a:r>
              <a:rPr lang="zh-CN" altLang="en-US" sz="2800" dirty="0"/>
              <a:t>分别用于向</a:t>
            </a:r>
            <a:r>
              <a:rPr lang="zh-CN" altLang="en-US" sz="2800" dirty="0">
                <a:solidFill>
                  <a:srgbClr val="FF0000"/>
                </a:solidFill>
              </a:rPr>
              <a:t>光标之下</a:t>
            </a:r>
            <a:r>
              <a:rPr lang="zh-CN" altLang="en-US" sz="2800" dirty="0"/>
              <a:t>和</a:t>
            </a:r>
            <a:r>
              <a:rPr lang="zh-CN" altLang="en-US" sz="2800" dirty="0">
                <a:solidFill>
                  <a:srgbClr val="0000FF"/>
                </a:solidFill>
              </a:rPr>
              <a:t>光标之上</a:t>
            </a:r>
            <a:r>
              <a:rPr lang="zh-CN" altLang="en-US" sz="2800" dirty="0">
                <a:solidFill>
                  <a:srgbClr val="FF0000"/>
                </a:solidFill>
              </a:rPr>
              <a:t>查找字符串</a:t>
            </a:r>
          </a:p>
          <a:p>
            <a:pPr>
              <a:lnSpc>
                <a:spcPct val="80000"/>
              </a:lnSpc>
            </a:pPr>
            <a:r>
              <a:rPr lang="en-US" altLang="zh-CN" sz="2800" dirty="0">
                <a:solidFill>
                  <a:srgbClr val="FF0000"/>
                </a:solidFill>
              </a:rPr>
              <a:t>dd</a:t>
            </a:r>
            <a:r>
              <a:rPr lang="en-US" altLang="zh-CN" sz="2800" dirty="0"/>
              <a:t>/</a:t>
            </a:r>
            <a:r>
              <a:rPr lang="en-US" altLang="zh-CN" sz="2800" dirty="0">
                <a:solidFill>
                  <a:srgbClr val="0000FF"/>
                </a:solidFill>
              </a:rPr>
              <a:t>YY </a:t>
            </a:r>
            <a:r>
              <a:rPr lang="zh-CN" altLang="en-US" sz="2800" dirty="0"/>
              <a:t>分别用于</a:t>
            </a:r>
            <a:r>
              <a:rPr lang="zh-CN" altLang="en-US" sz="2800" dirty="0">
                <a:solidFill>
                  <a:srgbClr val="FF0000"/>
                </a:solidFill>
              </a:rPr>
              <a:t>剪切</a:t>
            </a:r>
            <a:r>
              <a:rPr lang="zh-CN" altLang="en-US" sz="2800" dirty="0"/>
              <a:t>、</a:t>
            </a:r>
            <a:r>
              <a:rPr lang="zh-CN" altLang="en-US" sz="2800" dirty="0">
                <a:solidFill>
                  <a:srgbClr val="0000FF"/>
                </a:solidFill>
              </a:rPr>
              <a:t>复制</a:t>
            </a:r>
            <a:r>
              <a:rPr lang="zh-CN" altLang="en-US" sz="2800" dirty="0"/>
              <a:t>光标</a:t>
            </a:r>
            <a:r>
              <a:rPr lang="zh-CN" altLang="en-US" sz="2800" dirty="0">
                <a:solidFill>
                  <a:srgbClr val="FF0000"/>
                </a:solidFill>
              </a:rPr>
              <a:t>所在行</a:t>
            </a:r>
            <a:r>
              <a:rPr lang="zh-CN" altLang="en-US" sz="2800" dirty="0"/>
              <a:t>的</a:t>
            </a:r>
            <a:r>
              <a:rPr lang="zh-CN" altLang="en-US" sz="2800" dirty="0">
                <a:solidFill>
                  <a:srgbClr val="FF0000"/>
                </a:solidFill>
              </a:rPr>
              <a:t>文字</a:t>
            </a:r>
            <a:endParaRPr lang="en-US" altLang="zh-CN" sz="2800" dirty="0">
              <a:solidFill>
                <a:srgbClr val="FF0000"/>
              </a:solidFill>
            </a:endParaRPr>
          </a:p>
          <a:p>
            <a:pPr>
              <a:lnSpc>
                <a:spcPct val="80000"/>
              </a:lnSpc>
            </a:pPr>
            <a:r>
              <a:rPr lang="en-US" altLang="zh-CN" sz="2800" dirty="0">
                <a:solidFill>
                  <a:srgbClr val="FF0000"/>
                </a:solidFill>
              </a:rPr>
              <a:t>p</a:t>
            </a:r>
            <a:r>
              <a:rPr lang="en-US" altLang="zh-CN" sz="2800" dirty="0"/>
              <a:t>/</a:t>
            </a:r>
            <a:r>
              <a:rPr lang="en-US" altLang="zh-CN" sz="2800" dirty="0">
                <a:solidFill>
                  <a:srgbClr val="0000FF"/>
                </a:solidFill>
              </a:rPr>
              <a:t>P</a:t>
            </a:r>
            <a:r>
              <a:rPr lang="zh-CN" altLang="en-US" sz="2800" dirty="0">
                <a:solidFill>
                  <a:srgbClr val="0000FF"/>
                </a:solidFill>
              </a:rPr>
              <a:t> </a:t>
            </a:r>
            <a:r>
              <a:rPr lang="zh-CN" altLang="en-US" sz="2800" dirty="0"/>
              <a:t>将已复制数据粘贴在</a:t>
            </a:r>
            <a:r>
              <a:rPr lang="zh-CN" altLang="en-US" sz="2800" dirty="0">
                <a:solidFill>
                  <a:srgbClr val="FF0000"/>
                </a:solidFill>
              </a:rPr>
              <a:t>光标下一行</a:t>
            </a:r>
            <a:r>
              <a:rPr lang="en-US" altLang="zh-CN" sz="2800" dirty="0"/>
              <a:t>/</a:t>
            </a:r>
            <a:r>
              <a:rPr lang="zh-CN" altLang="en-US" sz="2800" dirty="0">
                <a:solidFill>
                  <a:srgbClr val="0000FF"/>
                </a:solidFill>
              </a:rPr>
              <a:t>所在行</a:t>
            </a:r>
          </a:p>
          <a:p>
            <a:pPr>
              <a:lnSpc>
                <a:spcPct val="80000"/>
              </a:lnSpc>
            </a:pPr>
            <a:r>
              <a:rPr lang="en-US" altLang="zh-CN" sz="2800" dirty="0">
                <a:solidFill>
                  <a:srgbClr val="FF0000"/>
                </a:solidFill>
              </a:rPr>
              <a:t>u </a:t>
            </a:r>
            <a:r>
              <a:rPr lang="zh-CN" altLang="en-US" sz="2800" dirty="0"/>
              <a:t>取消上一次编辑操作（</a:t>
            </a:r>
            <a:r>
              <a:rPr lang="en-US" altLang="zh-CN" sz="2800" dirty="0"/>
              <a:t>undo</a:t>
            </a:r>
            <a:r>
              <a:rPr lang="zh-CN" altLang="en-US" sz="2800" dirty="0"/>
              <a:t>）</a:t>
            </a:r>
          </a:p>
          <a:p>
            <a:pPr>
              <a:lnSpc>
                <a:spcPct val="80000"/>
              </a:lnSpc>
            </a:pPr>
            <a:r>
              <a:rPr lang="en-US" altLang="zh-CN" sz="2800" dirty="0">
                <a:solidFill>
                  <a:srgbClr val="FF0000"/>
                </a:solidFill>
              </a:rPr>
              <a:t>.</a:t>
            </a:r>
            <a:r>
              <a:rPr lang="en-US" altLang="zh-CN" sz="2800" dirty="0"/>
              <a:t> </a:t>
            </a:r>
            <a:r>
              <a:rPr lang="zh-CN" altLang="en-US" sz="2800" dirty="0"/>
              <a:t>重复上一次编辑操作（</a:t>
            </a:r>
            <a:r>
              <a:rPr lang="en-US" altLang="zh-CN" sz="2800" dirty="0"/>
              <a:t>redo</a:t>
            </a:r>
            <a:r>
              <a:rPr lang="zh-CN" altLang="en-US" sz="2800" dirty="0"/>
              <a:t>）</a:t>
            </a:r>
          </a:p>
          <a:p>
            <a:pPr>
              <a:lnSpc>
                <a:spcPct val="80000"/>
              </a:lnSpc>
            </a:pPr>
            <a:r>
              <a:rPr lang="en-US" altLang="zh-CN" sz="2800" dirty="0">
                <a:solidFill>
                  <a:srgbClr val="FF0000"/>
                </a:solidFill>
              </a:rPr>
              <a:t>ZZ</a:t>
            </a:r>
            <a:r>
              <a:rPr lang="en-US" altLang="zh-CN" sz="2800" dirty="0"/>
              <a:t>/</a:t>
            </a:r>
            <a:r>
              <a:rPr lang="en-US" altLang="zh-CN" sz="2800" dirty="0">
                <a:solidFill>
                  <a:srgbClr val="0000FF"/>
                </a:solidFill>
              </a:rPr>
              <a:t>ZQ</a:t>
            </a:r>
            <a:r>
              <a:rPr lang="en-US" altLang="zh-CN" sz="2800" dirty="0"/>
              <a:t> </a:t>
            </a:r>
            <a:r>
              <a:rPr lang="zh-CN" altLang="en-US" sz="2800" dirty="0"/>
              <a:t>用于</a:t>
            </a:r>
            <a:r>
              <a:rPr lang="zh-CN" altLang="en-US" sz="2800" dirty="0">
                <a:solidFill>
                  <a:srgbClr val="FF0000"/>
                </a:solidFill>
              </a:rPr>
              <a:t>存盘</a:t>
            </a:r>
            <a:r>
              <a:rPr lang="en-US" altLang="zh-CN" sz="2800" dirty="0"/>
              <a:t>/</a:t>
            </a:r>
            <a:r>
              <a:rPr lang="zh-CN" altLang="en-US" sz="2800" dirty="0">
                <a:solidFill>
                  <a:srgbClr val="0000FF"/>
                </a:solidFill>
              </a:rPr>
              <a:t>不存盘</a:t>
            </a:r>
            <a:r>
              <a:rPr lang="zh-CN" altLang="en-US" sz="2800" dirty="0">
                <a:solidFill>
                  <a:srgbClr val="FF0000"/>
                </a:solidFill>
              </a:rPr>
              <a:t>退出</a:t>
            </a:r>
            <a:r>
              <a:rPr lang="en-US" altLang="zh-CN" sz="2800" dirty="0"/>
              <a:t>Vi</a:t>
            </a:r>
          </a:p>
          <a:p>
            <a:pPr>
              <a:lnSpc>
                <a:spcPct val="80000"/>
              </a:lnSpc>
            </a:pPr>
            <a:r>
              <a:rPr lang="en-US" altLang="zh-CN" sz="2800" dirty="0">
                <a:solidFill>
                  <a:srgbClr val="FF0000"/>
                </a:solidFill>
              </a:rPr>
              <a:t>n+</a:t>
            </a:r>
            <a:r>
              <a:rPr lang="en-US" altLang="zh-CN" sz="2800" dirty="0"/>
              <a:t>/</a:t>
            </a:r>
            <a:r>
              <a:rPr lang="en-US" altLang="zh-CN" sz="2800" dirty="0">
                <a:solidFill>
                  <a:srgbClr val="0000FF"/>
                </a:solidFill>
              </a:rPr>
              <a:t>n-</a:t>
            </a:r>
            <a:r>
              <a:rPr lang="en-US" altLang="zh-CN" sz="2800" dirty="0">
                <a:solidFill>
                  <a:srgbClr val="FF0000"/>
                </a:solidFill>
              </a:rPr>
              <a:t> </a:t>
            </a:r>
            <a:r>
              <a:rPr lang="zh-CN" altLang="en-US" sz="2800" dirty="0"/>
              <a:t>光标</a:t>
            </a:r>
            <a:r>
              <a:rPr lang="zh-CN" altLang="en-US" sz="2800" dirty="0">
                <a:solidFill>
                  <a:srgbClr val="FF0000"/>
                </a:solidFill>
              </a:rPr>
              <a:t>向下</a:t>
            </a:r>
            <a:r>
              <a:rPr lang="en-US" altLang="zh-CN" sz="2800" dirty="0"/>
              <a:t>/</a:t>
            </a:r>
            <a:r>
              <a:rPr lang="zh-CN" altLang="en-US" sz="2800" dirty="0">
                <a:solidFill>
                  <a:srgbClr val="0000FF"/>
                </a:solidFill>
              </a:rPr>
              <a:t>向上</a:t>
            </a:r>
            <a:r>
              <a:rPr lang="zh-CN" altLang="en-US" sz="2800" dirty="0">
                <a:solidFill>
                  <a:srgbClr val="FF0000"/>
                </a:solidFill>
              </a:rPr>
              <a:t>移</a:t>
            </a:r>
            <a:r>
              <a:rPr lang="en-US" altLang="zh-CN" sz="2800" dirty="0">
                <a:solidFill>
                  <a:srgbClr val="FF0000"/>
                </a:solidFill>
              </a:rPr>
              <a:t>n</a:t>
            </a:r>
            <a:r>
              <a:rPr lang="zh-CN" altLang="en-US" sz="2800" dirty="0">
                <a:solidFill>
                  <a:srgbClr val="FF0000"/>
                </a:solidFill>
              </a:rPr>
              <a:t>行</a:t>
            </a:r>
            <a:endParaRPr lang="en-US" altLang="zh-CN" sz="2800" dirty="0">
              <a:solidFill>
                <a:srgbClr val="FF0000"/>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Normal</a:t>
            </a:r>
            <a:r>
              <a:rPr lang="zh-CN" altLang="en-GB" dirty="0"/>
              <a:t>模式下的基本操作</a:t>
            </a:r>
            <a:endParaRPr lang="zh-CN" altLang="en-US" dirty="0"/>
          </a:p>
        </p:txBody>
      </p:sp>
      <p:sp>
        <p:nvSpPr>
          <p:cNvPr id="3" name="内容占位符 2"/>
          <p:cNvSpPr>
            <a:spLocks noGrp="1"/>
          </p:cNvSpPr>
          <p:nvPr>
            <p:ph idx="1"/>
          </p:nvPr>
        </p:nvSpPr>
        <p:spPr>
          <a:xfrm>
            <a:off x="899592" y="1371600"/>
            <a:ext cx="7772400" cy="4114800"/>
          </a:xfrm>
        </p:spPr>
        <p:txBody>
          <a:bodyPr/>
          <a:lstStyle/>
          <a:p>
            <a:pPr>
              <a:spcBef>
                <a:spcPts val="300"/>
              </a:spcBef>
            </a:pPr>
            <a:r>
              <a:rPr kumimoji="1" lang="en-US" altLang="zh-CN" sz="3000" dirty="0">
                <a:solidFill>
                  <a:srgbClr val="FF0000"/>
                </a:solidFill>
              </a:rPr>
              <a:t>Normal </a:t>
            </a:r>
            <a:r>
              <a:rPr kumimoji="1" lang="zh-CN" altLang="en-US" sz="3000" dirty="0">
                <a:solidFill>
                  <a:srgbClr val="FF0000"/>
                </a:solidFill>
              </a:rPr>
              <a:t>模式下</a:t>
            </a:r>
            <a:r>
              <a:rPr kumimoji="1" lang="zh-CN" altLang="en-US" sz="3000" dirty="0" smtClean="0"/>
              <a:t>，按</a:t>
            </a:r>
            <a:r>
              <a:rPr kumimoji="1" lang="en-US" altLang="zh-CN" sz="3000" dirty="0"/>
              <a:t>”</a:t>
            </a:r>
            <a:r>
              <a:rPr kumimoji="1" lang="zh-CN" altLang="en-US" sz="3000" dirty="0" smtClean="0"/>
              <a:t> </a:t>
            </a:r>
            <a:r>
              <a:rPr kumimoji="1" lang="en-US" altLang="zh-CN" sz="3000" dirty="0">
                <a:solidFill>
                  <a:srgbClr val="FF0000"/>
                </a:solidFill>
              </a:rPr>
              <a:t>v</a:t>
            </a:r>
            <a:r>
              <a:rPr kumimoji="1" lang="en-US" altLang="zh-CN" sz="3000" dirty="0"/>
              <a:t> ”</a:t>
            </a:r>
            <a:r>
              <a:rPr kumimoji="1" lang="zh-CN" altLang="en-US" sz="3000" dirty="0"/>
              <a:t>（小写），进入按字符选择模式，移动光标选择要进行复制的字符。选择完成后按“ </a:t>
            </a:r>
            <a:r>
              <a:rPr kumimoji="1" lang="en-US" altLang="zh-CN" sz="3000" dirty="0">
                <a:solidFill>
                  <a:srgbClr val="FF0000"/>
                </a:solidFill>
              </a:rPr>
              <a:t>y</a:t>
            </a:r>
            <a:r>
              <a:rPr kumimoji="1" lang="en-US" altLang="zh-CN" sz="3000" dirty="0"/>
              <a:t> ”</a:t>
            </a:r>
            <a:r>
              <a:rPr kumimoji="1" lang="zh-CN" altLang="en-US" sz="3000" dirty="0"/>
              <a:t>进行复制，按“ </a:t>
            </a:r>
            <a:r>
              <a:rPr kumimoji="1" lang="en-US" altLang="zh-CN" sz="3000" dirty="0">
                <a:solidFill>
                  <a:srgbClr val="FF0000"/>
                </a:solidFill>
              </a:rPr>
              <a:t>p</a:t>
            </a:r>
            <a:r>
              <a:rPr kumimoji="1" lang="en-US" altLang="zh-CN" sz="3000" dirty="0"/>
              <a:t> ”</a:t>
            </a:r>
            <a:r>
              <a:rPr kumimoji="1" lang="zh-CN" altLang="en-US" sz="3000" dirty="0"/>
              <a:t>进行粘贴。</a:t>
            </a:r>
          </a:p>
        </p:txBody>
      </p:sp>
    </p:spTree>
    <p:extLst>
      <p:ext uri="{BB962C8B-B14F-4D97-AF65-F5344CB8AC3E}">
        <p14:creationId xmlns:p14="http://schemas.microsoft.com/office/powerpoint/2010/main" val="168770540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Cmdline</a:t>
            </a:r>
            <a:r>
              <a:rPr lang="en-US" altLang="zh-CN" dirty="0"/>
              <a:t> </a:t>
            </a:r>
            <a:r>
              <a:rPr lang="zh-CN" altLang="en-GB" dirty="0"/>
              <a:t>模式下的基本操作</a:t>
            </a:r>
            <a:endParaRPr lang="zh-CN" altLang="en-US" dirty="0"/>
          </a:p>
        </p:txBody>
      </p:sp>
      <p:sp>
        <p:nvSpPr>
          <p:cNvPr id="3" name="内容占位符 2"/>
          <p:cNvSpPr>
            <a:spLocks noGrp="1"/>
          </p:cNvSpPr>
          <p:nvPr>
            <p:ph idx="1"/>
          </p:nvPr>
        </p:nvSpPr>
        <p:spPr>
          <a:xfrm>
            <a:off x="1154113" y="1244228"/>
            <a:ext cx="7488832" cy="4718149"/>
          </a:xfrm>
        </p:spPr>
        <p:txBody>
          <a:bodyPr/>
          <a:lstStyle/>
          <a:p>
            <a:pPr>
              <a:spcBef>
                <a:spcPts val="0"/>
              </a:spcBef>
            </a:pPr>
            <a:r>
              <a:rPr lang="en-US" altLang="zh-CN" sz="3000" dirty="0"/>
              <a:t>:n1,n2 co n3  </a:t>
            </a:r>
            <a:r>
              <a:rPr lang="zh-CN" altLang="en-US" sz="3000" dirty="0"/>
              <a:t>用于</a:t>
            </a:r>
            <a:r>
              <a:rPr lang="zh-CN" altLang="en-US" sz="3000" dirty="0">
                <a:solidFill>
                  <a:srgbClr val="FF0000"/>
                </a:solidFill>
              </a:rPr>
              <a:t>块复制</a:t>
            </a:r>
            <a:r>
              <a:rPr lang="zh-CN" altLang="en-US" sz="3000" dirty="0"/>
              <a:t>，将</a:t>
            </a:r>
            <a:r>
              <a:rPr lang="en-US" altLang="zh-CN" sz="3000" dirty="0"/>
              <a:t>n1</a:t>
            </a:r>
            <a:r>
              <a:rPr lang="zh-CN" altLang="en-US" sz="3000" dirty="0"/>
              <a:t>到</a:t>
            </a:r>
            <a:r>
              <a:rPr lang="en-US" altLang="zh-CN" sz="3000" dirty="0"/>
              <a:t>n2</a:t>
            </a:r>
            <a:r>
              <a:rPr lang="zh-CN" altLang="en-US" sz="3000" dirty="0"/>
              <a:t>为止的内容复制到</a:t>
            </a:r>
            <a:r>
              <a:rPr lang="en-US" altLang="zh-CN" sz="3000" dirty="0"/>
              <a:t>n3</a:t>
            </a:r>
            <a:r>
              <a:rPr lang="zh-CN" altLang="en-US" sz="3000" dirty="0"/>
              <a:t>后面</a:t>
            </a:r>
          </a:p>
          <a:p>
            <a:pPr>
              <a:spcBef>
                <a:spcPts val="0"/>
              </a:spcBef>
            </a:pPr>
            <a:r>
              <a:rPr lang="en-US" altLang="zh-CN" sz="3000" dirty="0"/>
              <a:t>:n1,n2 m n3 	</a:t>
            </a:r>
            <a:r>
              <a:rPr lang="zh-CN" altLang="en-US" sz="3000" dirty="0"/>
              <a:t>用于</a:t>
            </a:r>
            <a:r>
              <a:rPr lang="zh-CN" altLang="en-US" sz="3000" dirty="0">
                <a:solidFill>
                  <a:srgbClr val="FF0000"/>
                </a:solidFill>
              </a:rPr>
              <a:t>块移动</a:t>
            </a:r>
            <a:r>
              <a:rPr lang="zh-CN" altLang="en-US" sz="3000" dirty="0"/>
              <a:t>，将</a:t>
            </a:r>
            <a:r>
              <a:rPr lang="en-US" altLang="zh-CN" sz="3000" dirty="0"/>
              <a:t>n1</a:t>
            </a:r>
            <a:r>
              <a:rPr lang="zh-CN" altLang="en-US" sz="3000" dirty="0"/>
              <a:t>到</a:t>
            </a:r>
            <a:r>
              <a:rPr lang="en-US" altLang="zh-CN" sz="3000" dirty="0"/>
              <a:t>n2</a:t>
            </a:r>
            <a:r>
              <a:rPr lang="zh-CN" altLang="en-US" sz="3000" dirty="0"/>
              <a:t>为止的内容移动到</a:t>
            </a:r>
            <a:r>
              <a:rPr lang="en-US" altLang="zh-CN" sz="3000" dirty="0"/>
              <a:t>n3</a:t>
            </a:r>
            <a:r>
              <a:rPr lang="zh-CN" altLang="en-US" sz="3000" dirty="0"/>
              <a:t>后面</a:t>
            </a:r>
          </a:p>
          <a:p>
            <a:pPr>
              <a:spcBef>
                <a:spcPts val="0"/>
              </a:spcBef>
            </a:pPr>
            <a:r>
              <a:rPr lang="en-US" altLang="zh-CN" sz="3000" dirty="0"/>
              <a:t>:n1,n2 d </a:t>
            </a:r>
            <a:r>
              <a:rPr lang="zh-CN" altLang="en-US" sz="3000" dirty="0"/>
              <a:t>用于</a:t>
            </a:r>
            <a:r>
              <a:rPr lang="zh-CN" altLang="en-US" sz="3000" dirty="0">
                <a:solidFill>
                  <a:srgbClr val="FF0000"/>
                </a:solidFill>
              </a:rPr>
              <a:t>块删除</a:t>
            </a:r>
            <a:r>
              <a:rPr lang="zh-CN" altLang="en-US" sz="3000" dirty="0"/>
              <a:t>，将</a:t>
            </a:r>
            <a:r>
              <a:rPr lang="en-US" altLang="zh-CN" sz="3000" dirty="0"/>
              <a:t>n1</a:t>
            </a:r>
            <a:r>
              <a:rPr lang="zh-CN" altLang="en-US" sz="3000" dirty="0"/>
              <a:t>到</a:t>
            </a:r>
            <a:r>
              <a:rPr lang="en-US" altLang="zh-CN" sz="3000" dirty="0"/>
              <a:t>n2</a:t>
            </a:r>
            <a:r>
              <a:rPr lang="zh-CN" altLang="en-US" sz="3000" dirty="0"/>
              <a:t>为止的内容删除</a:t>
            </a:r>
          </a:p>
          <a:p>
            <a:pPr>
              <a:spcBef>
                <a:spcPts val="0"/>
              </a:spcBef>
            </a:pPr>
            <a:r>
              <a:rPr lang="en-US" altLang="zh-CN" sz="3000" dirty="0">
                <a:solidFill>
                  <a:srgbClr val="FF0000"/>
                </a:solidFill>
              </a:rPr>
              <a:t>:w</a:t>
            </a:r>
            <a:r>
              <a:rPr lang="en-US" altLang="zh-CN" sz="3000" dirty="0"/>
              <a:t>   </a:t>
            </a:r>
            <a:r>
              <a:rPr lang="zh-CN" altLang="en-US" sz="3000" dirty="0">
                <a:solidFill>
                  <a:srgbClr val="FF0000"/>
                </a:solidFill>
              </a:rPr>
              <a:t>保存</a:t>
            </a:r>
            <a:r>
              <a:rPr lang="zh-CN" altLang="en-US" sz="3000" dirty="0"/>
              <a:t>当前编辑文件，</a:t>
            </a:r>
            <a:r>
              <a:rPr lang="zh-CN" altLang="en-US" sz="3000" dirty="0">
                <a:solidFill>
                  <a:srgbClr val="FF0000"/>
                </a:solidFill>
              </a:rPr>
              <a:t>但并不退出</a:t>
            </a:r>
          </a:p>
          <a:p>
            <a:pPr>
              <a:spcBef>
                <a:spcPts val="0"/>
              </a:spcBef>
            </a:pPr>
            <a:r>
              <a:rPr lang="en-US" altLang="zh-CN" sz="3000" dirty="0"/>
              <a:t>:w </a:t>
            </a:r>
            <a:r>
              <a:rPr lang="en-US" altLang="zh-CN" sz="3000" dirty="0" err="1"/>
              <a:t>newfile</a:t>
            </a:r>
            <a:r>
              <a:rPr lang="en-US" altLang="zh-CN" sz="3000" dirty="0"/>
              <a:t>  </a:t>
            </a:r>
            <a:r>
              <a:rPr lang="zh-CN" altLang="en-US" sz="3000" dirty="0"/>
              <a:t>存为另外一个名为“</a:t>
            </a:r>
            <a:r>
              <a:rPr lang="en-US" altLang="zh-CN" sz="3000" dirty="0" err="1"/>
              <a:t>newfile</a:t>
            </a:r>
            <a:r>
              <a:rPr lang="en-US" altLang="zh-CN" sz="3000" dirty="0"/>
              <a:t>” </a:t>
            </a:r>
            <a:r>
              <a:rPr lang="zh-CN" altLang="en-US" sz="3000" dirty="0"/>
              <a:t>的文件</a:t>
            </a:r>
          </a:p>
          <a:p>
            <a:pPr>
              <a:spcBef>
                <a:spcPts val="0"/>
              </a:spcBef>
            </a:pPr>
            <a:r>
              <a:rPr lang="en-US" altLang="zh-CN" sz="3000" dirty="0">
                <a:solidFill>
                  <a:srgbClr val="FF0000"/>
                </a:solidFill>
              </a:rPr>
              <a:t>:</a:t>
            </a:r>
            <a:r>
              <a:rPr lang="en-US" altLang="zh-CN" sz="3000" dirty="0" err="1">
                <a:solidFill>
                  <a:srgbClr val="FF0000"/>
                </a:solidFill>
              </a:rPr>
              <a:t>wq</a:t>
            </a:r>
            <a:r>
              <a:rPr lang="en-US" altLang="zh-CN" sz="3000" dirty="0"/>
              <a:t> </a:t>
            </a:r>
            <a:r>
              <a:rPr lang="zh-CN" altLang="en-US" sz="3000" dirty="0"/>
              <a:t>用于</a:t>
            </a:r>
            <a:r>
              <a:rPr lang="zh-CN" altLang="en-US" sz="3000" dirty="0">
                <a:solidFill>
                  <a:srgbClr val="FF0000"/>
                </a:solidFill>
              </a:rPr>
              <a:t>存盘退出</a:t>
            </a:r>
            <a:r>
              <a:rPr lang="en-US" altLang="zh-CN" sz="3000" dirty="0"/>
              <a:t>Vi</a:t>
            </a:r>
          </a:p>
          <a:p>
            <a:pPr>
              <a:spcBef>
                <a:spcPts val="0"/>
              </a:spcBef>
            </a:pPr>
            <a:r>
              <a:rPr lang="en-US" altLang="zh-CN" sz="3000" dirty="0">
                <a:solidFill>
                  <a:srgbClr val="FF0000"/>
                </a:solidFill>
              </a:rPr>
              <a:t>:q! </a:t>
            </a:r>
            <a:r>
              <a:rPr lang="zh-CN" altLang="en-US" sz="3000" dirty="0"/>
              <a:t>用于</a:t>
            </a:r>
            <a:r>
              <a:rPr lang="zh-CN" altLang="en-US" sz="3000" dirty="0">
                <a:solidFill>
                  <a:srgbClr val="FF0000"/>
                </a:solidFill>
              </a:rPr>
              <a:t>不存盘退出</a:t>
            </a:r>
            <a:r>
              <a:rPr lang="en-US" altLang="zh-CN" sz="3000" dirty="0"/>
              <a:t>Vi </a:t>
            </a:r>
          </a:p>
          <a:p>
            <a:pPr>
              <a:spcBef>
                <a:spcPts val="0"/>
              </a:spcBef>
            </a:pPr>
            <a:r>
              <a:rPr lang="en-US" altLang="zh-CN" sz="3000" dirty="0">
                <a:solidFill>
                  <a:srgbClr val="FF0000"/>
                </a:solidFill>
              </a:rPr>
              <a:t>:q	</a:t>
            </a:r>
            <a:r>
              <a:rPr lang="zh-CN" altLang="en-US" sz="3000" dirty="0"/>
              <a:t>用于</a:t>
            </a:r>
            <a:r>
              <a:rPr lang="zh-CN" altLang="en-US" sz="3000" dirty="0">
                <a:solidFill>
                  <a:srgbClr val="FF0000"/>
                </a:solidFill>
              </a:rPr>
              <a:t>直接退出</a:t>
            </a:r>
            <a:r>
              <a:rPr lang="en-US" altLang="zh-CN" sz="3000" dirty="0"/>
              <a:t>Vi </a:t>
            </a:r>
            <a:r>
              <a:rPr lang="zh-CN" altLang="en-US" sz="3000" dirty="0"/>
              <a:t>（未做修改）</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a:latin typeface="黑体" panose="02010609060101010101" pitchFamily="49" charset="-122"/>
                <a:ea typeface="黑体" panose="02010609060101010101" pitchFamily="49" charset="-122"/>
              </a:rPr>
              <a:t>本章内容要点</a:t>
            </a:r>
          </a:p>
        </p:txBody>
      </p:sp>
      <p:sp>
        <p:nvSpPr>
          <p:cNvPr id="2" name="圆角矩形 1">
            <a:extLst>
              <a:ext uri="{FF2B5EF4-FFF2-40B4-BE49-F238E27FC236}">
                <a16:creationId xmlns:a16="http://schemas.microsoft.com/office/drawing/2014/main" id="{24F68058-A272-4A0C-AC8E-6E614A1DCF7B}"/>
              </a:ext>
            </a:extLst>
          </p:cNvPr>
          <p:cNvSpPr/>
          <p:nvPr/>
        </p:nvSpPr>
        <p:spPr>
          <a:xfrm>
            <a:off x="723663" y="1582791"/>
            <a:ext cx="7808777" cy="1667871"/>
          </a:xfrm>
          <a:prstGeom prst="round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ahoma"/>
              <a:ea typeface="宋体"/>
              <a:cs typeface="+mn-cs"/>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833406" y="1581667"/>
            <a:ext cx="7882441" cy="470920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Shell</a:t>
            </a:r>
            <a:r>
              <a:rPr lang="zh-CN" altLang="en-US" sz="3200" dirty="0">
                <a:solidFill>
                  <a:schemeClr val="tx1"/>
                </a:solidFill>
              </a:rPr>
              <a:t>和命令基础</a:t>
            </a:r>
            <a:endParaRPr lang="en-US" altLang="zh-CN" sz="3200" dirty="0">
              <a:solidFill>
                <a:schemeClr val="tx1"/>
              </a:solidFill>
            </a:endParaRPr>
          </a:p>
          <a:p>
            <a:pPr lvl="1" algn="l">
              <a:lnSpc>
                <a:spcPct val="110000"/>
              </a:lnSpc>
              <a:spcBef>
                <a:spcPts val="600"/>
              </a:spcBef>
              <a:spcAft>
                <a:spcPts val="600"/>
              </a:spcAft>
            </a:pPr>
            <a:r>
              <a:rPr lang="en-US" altLang="zh-CN" dirty="0">
                <a:solidFill>
                  <a:schemeClr val="tx1"/>
                </a:solidFill>
              </a:rPr>
              <a:t>Shell</a:t>
            </a:r>
            <a:r>
              <a:rPr lang="zh-CN" altLang="en-US" dirty="0">
                <a:solidFill>
                  <a:schemeClr val="tx1"/>
                </a:solidFill>
              </a:rPr>
              <a:t>及其功能，</a:t>
            </a:r>
            <a:r>
              <a:rPr lang="en-US" altLang="zh-CN" dirty="0">
                <a:solidFill>
                  <a:schemeClr val="tx1"/>
                </a:solidFill>
              </a:rPr>
              <a:t>Shell</a:t>
            </a:r>
            <a:r>
              <a:rPr lang="zh-CN" altLang="en-US" dirty="0">
                <a:solidFill>
                  <a:schemeClr val="tx1"/>
                </a:solidFill>
              </a:rPr>
              <a:t>主要版本，</a:t>
            </a:r>
            <a:r>
              <a:rPr lang="en-US" altLang="zh-CN" dirty="0">
                <a:solidFill>
                  <a:schemeClr val="tx1"/>
                </a:solidFill>
              </a:rPr>
              <a:t>Linux</a:t>
            </a:r>
            <a:r>
              <a:rPr lang="zh-CN" altLang="en-US" dirty="0">
                <a:solidFill>
                  <a:schemeClr val="tx1"/>
                </a:solidFill>
              </a:rPr>
              <a:t>的元字符，</a:t>
            </a:r>
            <a:r>
              <a:rPr lang="en-US" altLang="zh-CN" dirty="0">
                <a:solidFill>
                  <a:schemeClr val="tx1"/>
                </a:solidFill>
              </a:rPr>
              <a:t>Linux</a:t>
            </a:r>
            <a:r>
              <a:rPr lang="zh-CN" altLang="en-US" dirty="0">
                <a:solidFill>
                  <a:schemeClr val="tx1"/>
                </a:solidFill>
              </a:rPr>
              <a:t>命令格式，</a:t>
            </a:r>
            <a:r>
              <a:rPr lang="en-US" altLang="zh-CN" dirty="0">
                <a:solidFill>
                  <a:schemeClr val="tx1"/>
                </a:solidFill>
              </a:rPr>
              <a:t>Linux</a:t>
            </a:r>
            <a:r>
              <a:rPr lang="zh-CN" altLang="en-US" dirty="0">
                <a:solidFill>
                  <a:schemeClr val="tx1"/>
                </a:solidFill>
              </a:rPr>
              <a:t>的文件和目录</a:t>
            </a:r>
            <a:endParaRPr lang="en-US" altLang="zh-CN" dirty="0">
              <a:solidFill>
                <a:schemeClr val="tx1"/>
              </a:solidFill>
            </a:endParaRPr>
          </a:p>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Linux</a:t>
            </a:r>
            <a:r>
              <a:rPr lang="zh-CN" altLang="en-US" sz="3200" dirty="0">
                <a:solidFill>
                  <a:schemeClr val="tx1"/>
                </a:solidFill>
              </a:rPr>
              <a:t>常用操作命令</a:t>
            </a:r>
            <a:endParaRPr lang="en-US" altLang="zh-CN" sz="3200" dirty="0">
              <a:solidFill>
                <a:schemeClr val="tx1"/>
              </a:solidFill>
            </a:endParaRPr>
          </a:p>
          <a:p>
            <a:pPr lvl="1" algn="l">
              <a:lnSpc>
                <a:spcPct val="110000"/>
              </a:lnSpc>
              <a:spcBef>
                <a:spcPts val="600"/>
              </a:spcBef>
              <a:spcAft>
                <a:spcPts val="600"/>
              </a:spcAft>
            </a:pPr>
            <a:r>
              <a:rPr lang="zh-CN" altLang="en-US" dirty="0">
                <a:solidFill>
                  <a:prstClr val="black"/>
                </a:solidFill>
              </a:rPr>
              <a:t>文件目录操作命令，正则表达式，文本文件操作命令，打包和压缩，信息显示，文本编辑器</a:t>
            </a:r>
            <a:endParaRPr lang="en-US" altLang="zh-CN" dirty="0">
              <a:solidFill>
                <a:schemeClr val="tx1"/>
              </a:solidFill>
            </a:endParaRPr>
          </a:p>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Shell</a:t>
            </a:r>
            <a:r>
              <a:rPr lang="zh-CN" altLang="en-US" sz="3200" dirty="0">
                <a:solidFill>
                  <a:schemeClr val="tx1"/>
                </a:solidFill>
              </a:rPr>
              <a:t>应用进阶</a:t>
            </a:r>
            <a:endParaRPr lang="en-US" altLang="zh-CN" sz="3200" dirty="0">
              <a:solidFill>
                <a:schemeClr val="tx1"/>
              </a:solidFill>
            </a:endParaRPr>
          </a:p>
          <a:p>
            <a:pPr lvl="1" algn="l">
              <a:lnSpc>
                <a:spcPct val="110000"/>
              </a:lnSpc>
              <a:spcBef>
                <a:spcPts val="600"/>
              </a:spcBef>
              <a:spcAft>
                <a:spcPts val="600"/>
              </a:spcAft>
            </a:pPr>
            <a:r>
              <a:rPr lang="en-US" altLang="zh-CN" dirty="0">
                <a:solidFill>
                  <a:prstClr val="black"/>
                </a:solidFill>
              </a:rPr>
              <a:t>Shell</a:t>
            </a:r>
            <a:r>
              <a:rPr lang="zh-CN" altLang="en-US" dirty="0">
                <a:solidFill>
                  <a:prstClr val="black"/>
                </a:solidFill>
              </a:rPr>
              <a:t>变量和</a:t>
            </a:r>
            <a:r>
              <a:rPr lang="en-US" altLang="zh-CN" dirty="0">
                <a:solidFill>
                  <a:prstClr val="black"/>
                </a:solidFill>
              </a:rPr>
              <a:t>Shell</a:t>
            </a:r>
            <a:r>
              <a:rPr lang="zh-CN" altLang="en-US" dirty="0">
                <a:solidFill>
                  <a:prstClr val="black"/>
                </a:solidFill>
              </a:rPr>
              <a:t>环境，命令补全，命令历史，命令别名，重定向，管道，命令替换和组合</a:t>
            </a:r>
            <a:endParaRPr lang="en-US" altLang="zh-CN" dirty="0">
              <a:solidFill>
                <a:prstClr val="black"/>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5" y="1916832"/>
            <a:ext cx="8708502" cy="4941168"/>
          </a:xfrm>
        </p:spPr>
        <p:txBody>
          <a:bodyPr/>
          <a:lstStyle/>
          <a:p>
            <a:pPr marL="468000" lvl="1">
              <a:lnSpc>
                <a:spcPct val="120000"/>
              </a:lnSpc>
              <a:spcBef>
                <a:spcPts val="500"/>
              </a:spcBef>
            </a:pPr>
            <a:r>
              <a:rPr lang="zh-CN" altLang="en-US" dirty="0">
                <a:solidFill>
                  <a:srgbClr val="FF0000"/>
                </a:solidFill>
              </a:rPr>
              <a:t>存放</a:t>
            </a:r>
            <a:r>
              <a:rPr lang="zh-CN" altLang="en-US" dirty="0"/>
              <a:t>目录中的</a:t>
            </a:r>
            <a:r>
              <a:rPr lang="zh-CN" altLang="en-US" dirty="0">
                <a:solidFill>
                  <a:srgbClr val="FF0000"/>
                </a:solidFill>
              </a:rPr>
              <a:t>文件名</a:t>
            </a:r>
            <a:r>
              <a:rPr lang="zh-CN" altLang="en-US" dirty="0"/>
              <a:t>和</a:t>
            </a:r>
            <a:r>
              <a:rPr lang="zh-CN" altLang="en-US" dirty="0">
                <a:solidFill>
                  <a:srgbClr val="FF0000"/>
                </a:solidFill>
              </a:rPr>
              <a:t>子目录</a:t>
            </a:r>
            <a:r>
              <a:rPr lang="zh-CN" altLang="en-US" dirty="0"/>
              <a:t>，所存放数据进行了</a:t>
            </a:r>
            <a:r>
              <a:rPr lang="zh-CN" altLang="en-US" dirty="0">
                <a:solidFill>
                  <a:srgbClr val="FF0000"/>
                </a:solidFill>
              </a:rPr>
              <a:t>结构化</a:t>
            </a:r>
            <a:r>
              <a:rPr lang="zh-CN" altLang="en-US" dirty="0"/>
              <a:t>处理，即由成对的“</a:t>
            </a:r>
            <a:r>
              <a:rPr lang="en-US" altLang="zh-CN" dirty="0">
                <a:solidFill>
                  <a:srgbClr val="FF0000"/>
                </a:solidFill>
              </a:rPr>
              <a:t>I</a:t>
            </a:r>
            <a:r>
              <a:rPr lang="zh-CN" altLang="en-US" dirty="0">
                <a:solidFill>
                  <a:srgbClr val="FF0000"/>
                </a:solidFill>
              </a:rPr>
              <a:t>节点号</a:t>
            </a:r>
            <a:r>
              <a:rPr lang="en-US" altLang="zh-CN" dirty="0">
                <a:solidFill>
                  <a:srgbClr val="FF0000"/>
                </a:solidFill>
              </a:rPr>
              <a:t>/</a:t>
            </a:r>
            <a:r>
              <a:rPr lang="zh-CN" altLang="en-US" dirty="0">
                <a:solidFill>
                  <a:srgbClr val="FF0000"/>
                </a:solidFill>
              </a:rPr>
              <a:t>文件名</a:t>
            </a:r>
            <a:r>
              <a:rPr lang="zh-CN" altLang="en-US" dirty="0"/>
              <a:t>”构成的列表</a:t>
            </a:r>
            <a:endParaRPr lang="en-US" altLang="zh-CN" dirty="0"/>
          </a:p>
          <a:p>
            <a:pPr marL="468000" lvl="1">
              <a:lnSpc>
                <a:spcPct val="120000"/>
              </a:lnSpc>
              <a:spcBef>
                <a:spcPts val="500"/>
              </a:spcBef>
            </a:pPr>
            <a:r>
              <a:rPr lang="en-US" altLang="zh-CN" dirty="0"/>
              <a:t>I</a:t>
            </a:r>
            <a:r>
              <a:rPr lang="zh-CN" altLang="en-US" dirty="0"/>
              <a:t>节点号是检索</a:t>
            </a:r>
            <a:r>
              <a:rPr lang="en-US" altLang="zh-CN" dirty="0"/>
              <a:t>I</a:t>
            </a:r>
            <a:r>
              <a:rPr lang="zh-CN" altLang="en-US" dirty="0"/>
              <a:t>节点表的下标，</a:t>
            </a:r>
            <a:r>
              <a:rPr lang="en-US" altLang="zh-CN" dirty="0">
                <a:solidFill>
                  <a:srgbClr val="FF0000"/>
                </a:solidFill>
              </a:rPr>
              <a:t>I</a:t>
            </a:r>
            <a:r>
              <a:rPr lang="zh-CN" altLang="en-US" dirty="0">
                <a:solidFill>
                  <a:srgbClr val="FF0000"/>
                </a:solidFill>
              </a:rPr>
              <a:t>节点</a:t>
            </a:r>
            <a:r>
              <a:rPr lang="zh-CN" altLang="en-US" dirty="0"/>
              <a:t>中存放有</a:t>
            </a:r>
            <a:r>
              <a:rPr lang="zh-CN" altLang="en-US" dirty="0">
                <a:solidFill>
                  <a:srgbClr val="FF0000"/>
                </a:solidFill>
              </a:rPr>
              <a:t>文件的状态信息</a:t>
            </a:r>
            <a:endParaRPr lang="en-US" altLang="zh-CN" dirty="0">
              <a:solidFill>
                <a:srgbClr val="FF0000"/>
              </a:solidFill>
            </a:endParaRPr>
          </a:p>
          <a:p>
            <a:pPr marL="468000" lvl="1">
              <a:lnSpc>
                <a:spcPct val="120000"/>
              </a:lnSpc>
              <a:spcBef>
                <a:spcPts val="500"/>
              </a:spcBef>
            </a:pPr>
            <a:r>
              <a:rPr lang="zh-CN" altLang="en-US" dirty="0"/>
              <a:t>目录文件由一组</a:t>
            </a:r>
            <a:r>
              <a:rPr lang="zh-CN" altLang="en-US" dirty="0">
                <a:solidFill>
                  <a:srgbClr val="FF0000"/>
                </a:solidFill>
              </a:rPr>
              <a:t>目录项组成</a:t>
            </a:r>
            <a:r>
              <a:rPr lang="zh-CN" altLang="en-US" dirty="0"/>
              <a:t>，目录项可以是对</a:t>
            </a:r>
            <a:r>
              <a:rPr lang="zh-CN" altLang="en-US" dirty="0">
                <a:solidFill>
                  <a:srgbClr val="FF0000"/>
                </a:solidFill>
              </a:rPr>
              <a:t>其他文件的指向</a:t>
            </a:r>
            <a:r>
              <a:rPr lang="zh-CN" altLang="en-US" dirty="0"/>
              <a:t>也可以是其下的</a:t>
            </a:r>
            <a:r>
              <a:rPr lang="zh-CN" altLang="en-US" dirty="0">
                <a:solidFill>
                  <a:srgbClr val="FF0000"/>
                </a:solidFill>
              </a:rPr>
              <a:t>子目录指向</a:t>
            </a:r>
          </a:p>
          <a:p>
            <a:pPr marL="468000" lvl="1">
              <a:lnSpc>
                <a:spcPct val="120000"/>
              </a:lnSpc>
              <a:spcBef>
                <a:spcPts val="500"/>
              </a:spcBef>
            </a:pPr>
            <a:r>
              <a:rPr lang="zh-CN" altLang="en-US" dirty="0"/>
              <a:t>一个文件的名称是存储在他的父目录中的，而并非同文件内容本身存储在一起</a:t>
            </a:r>
          </a:p>
        </p:txBody>
      </p:sp>
      <p:sp>
        <p:nvSpPr>
          <p:cNvPr id="4" name="标题 1">
            <a:extLst>
              <a:ext uri="{FF2B5EF4-FFF2-40B4-BE49-F238E27FC236}">
                <a16:creationId xmlns:a16="http://schemas.microsoft.com/office/drawing/2014/main" id="{C597D385-AC14-4255-B92B-1A026C6CC1F6}"/>
              </a:ext>
            </a:extLst>
          </p:cNvPr>
          <p:cNvSpPr txBox="1">
            <a:spLocks/>
          </p:cNvSpPr>
          <p:nvPr/>
        </p:nvSpPr>
        <p:spPr bwMode="auto">
          <a:xfrm>
            <a:off x="1126646" y="343619"/>
            <a:ext cx="7793037" cy="886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a:t>七 文件与目录</a:t>
            </a:r>
          </a:p>
        </p:txBody>
      </p:sp>
      <p:sp>
        <p:nvSpPr>
          <p:cNvPr id="5" name="内容占位符 2">
            <a:extLst>
              <a:ext uri="{FF2B5EF4-FFF2-40B4-BE49-F238E27FC236}">
                <a16:creationId xmlns:a16="http://schemas.microsoft.com/office/drawing/2014/main" id="{D006419F-1947-4C19-8960-11B620CB23E8}"/>
              </a:ext>
            </a:extLst>
          </p:cNvPr>
          <p:cNvSpPr txBox="1">
            <a:spLocks/>
          </p:cNvSpPr>
          <p:nvPr/>
        </p:nvSpPr>
        <p:spPr bwMode="auto">
          <a:xfrm>
            <a:off x="899592" y="1412776"/>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dirty="0">
                <a:solidFill>
                  <a:srgbClr val="0000FF"/>
                </a:solidFill>
              </a:rPr>
              <a:t>目录文件：</a:t>
            </a:r>
            <a:r>
              <a:rPr lang="en-US" altLang="zh-CN" dirty="0">
                <a:solidFill>
                  <a:srgbClr val="0000FF"/>
                </a:solidFill>
              </a:rPr>
              <a:t>d</a:t>
            </a:r>
            <a:r>
              <a:rPr lang="zh-CN" altLang="en-US" sz="3200" dirty="0">
                <a:solidFill>
                  <a:srgbClr val="0000FF"/>
                </a:solidFill>
              </a:rPr>
              <a:t> </a:t>
            </a:r>
            <a:endParaRPr lang="zh-CN" altLang="en-US" dirty="0">
              <a:solidFill>
                <a:srgbClr val="0000FF"/>
              </a:solidFill>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Cmdline</a:t>
            </a:r>
            <a:r>
              <a:rPr lang="en-US" altLang="zh-CN" sz="4400" dirty="0"/>
              <a:t> </a:t>
            </a:r>
            <a:r>
              <a:rPr lang="zh-CN" altLang="en-GB" sz="4400" dirty="0"/>
              <a:t>模式</a:t>
            </a:r>
            <a:r>
              <a:rPr lang="en-GB" altLang="zh-CN" sz="4400" dirty="0">
                <a:latin typeface="Helvetica"/>
              </a:rPr>
              <a:t>—</a:t>
            </a:r>
            <a:r>
              <a:rPr lang="zh-CN" altLang="en-US" sz="4400" b="1" dirty="0"/>
              <a:t>设置 </a:t>
            </a:r>
            <a:r>
              <a:rPr lang="en-US" altLang="zh-CN" sz="4400" b="1" dirty="0"/>
              <a:t>Vi </a:t>
            </a:r>
            <a:r>
              <a:rPr lang="zh-CN" altLang="en-US" sz="4400" b="1" dirty="0"/>
              <a:t>环境</a:t>
            </a:r>
            <a:endParaRPr lang="zh-CN" altLang="en-US" dirty="0"/>
          </a:p>
        </p:txBody>
      </p:sp>
      <p:sp>
        <p:nvSpPr>
          <p:cNvPr id="3" name="内容占位符 2"/>
          <p:cNvSpPr>
            <a:spLocks noGrp="1"/>
          </p:cNvSpPr>
          <p:nvPr>
            <p:ph idx="1"/>
          </p:nvPr>
        </p:nvSpPr>
        <p:spPr>
          <a:xfrm>
            <a:off x="1043608" y="1628800"/>
            <a:ext cx="7712843" cy="4114800"/>
          </a:xfrm>
        </p:spPr>
        <p:txBody>
          <a:bodyPr/>
          <a:lstStyle/>
          <a:p>
            <a:r>
              <a:rPr lang="en-US" altLang="zh-CN" dirty="0"/>
              <a:t>:set </a:t>
            </a:r>
            <a:r>
              <a:rPr lang="en-US" altLang="zh-CN" dirty="0" err="1"/>
              <a:t>autoindent</a:t>
            </a:r>
            <a:r>
              <a:rPr lang="en-US" altLang="zh-CN" dirty="0"/>
              <a:t>  </a:t>
            </a:r>
            <a:r>
              <a:rPr lang="zh-CN" altLang="en-US" dirty="0"/>
              <a:t>缩进</a:t>
            </a:r>
            <a:r>
              <a:rPr lang="en-US" altLang="zh-CN" dirty="0"/>
              <a:t>,</a:t>
            </a:r>
            <a:r>
              <a:rPr lang="zh-CN" altLang="en-US" dirty="0"/>
              <a:t>常用于程序的编写</a:t>
            </a:r>
          </a:p>
          <a:p>
            <a:r>
              <a:rPr lang="en-US" altLang="zh-CN" dirty="0"/>
              <a:t>:set </a:t>
            </a:r>
            <a:r>
              <a:rPr lang="en-US" altLang="zh-CN" dirty="0" err="1"/>
              <a:t>noautoindent</a:t>
            </a:r>
            <a:r>
              <a:rPr lang="en-US" altLang="zh-CN" dirty="0"/>
              <a:t> </a:t>
            </a:r>
            <a:r>
              <a:rPr lang="zh-CN" altLang="en-US" dirty="0"/>
              <a:t>取消缩进</a:t>
            </a:r>
          </a:p>
          <a:p>
            <a:r>
              <a:rPr lang="en-US" altLang="zh-CN" dirty="0">
                <a:solidFill>
                  <a:srgbClr val="FF0000"/>
                </a:solidFill>
              </a:rPr>
              <a:t>:set number/nu </a:t>
            </a:r>
            <a:r>
              <a:rPr lang="zh-CN" altLang="en-US" dirty="0"/>
              <a:t>在编辑文件时</a:t>
            </a:r>
            <a:r>
              <a:rPr lang="zh-CN" altLang="en-US" dirty="0">
                <a:solidFill>
                  <a:srgbClr val="FF0000"/>
                </a:solidFill>
              </a:rPr>
              <a:t>显示行号</a:t>
            </a:r>
          </a:p>
          <a:p>
            <a:r>
              <a:rPr lang="en-US" altLang="zh-CN" dirty="0">
                <a:solidFill>
                  <a:srgbClr val="FF0000"/>
                </a:solidFill>
              </a:rPr>
              <a:t>:set </a:t>
            </a:r>
            <a:r>
              <a:rPr lang="en-US" altLang="zh-CN" dirty="0" err="1">
                <a:solidFill>
                  <a:srgbClr val="FF0000"/>
                </a:solidFill>
              </a:rPr>
              <a:t>nonumber</a:t>
            </a:r>
            <a:r>
              <a:rPr lang="en-US" altLang="zh-CN" dirty="0">
                <a:solidFill>
                  <a:srgbClr val="FF0000"/>
                </a:solidFill>
              </a:rPr>
              <a:t>/</a:t>
            </a:r>
            <a:r>
              <a:rPr lang="en-US" altLang="zh-CN" dirty="0" err="1">
                <a:solidFill>
                  <a:srgbClr val="FF0000"/>
                </a:solidFill>
              </a:rPr>
              <a:t>nonu</a:t>
            </a:r>
            <a:r>
              <a:rPr lang="en-US" altLang="zh-CN" dirty="0">
                <a:solidFill>
                  <a:srgbClr val="FF0000"/>
                </a:solidFill>
              </a:rPr>
              <a:t> </a:t>
            </a:r>
            <a:r>
              <a:rPr lang="zh-CN" altLang="en-US" dirty="0">
                <a:solidFill>
                  <a:srgbClr val="FF0000"/>
                </a:solidFill>
              </a:rPr>
              <a:t>不显示行号</a:t>
            </a:r>
          </a:p>
          <a:p>
            <a:r>
              <a:rPr lang="en-US" altLang="zh-CN" dirty="0"/>
              <a:t>:set </a:t>
            </a:r>
            <a:r>
              <a:rPr lang="en-US" altLang="zh-CN" dirty="0" err="1"/>
              <a:t>tabstop</a:t>
            </a:r>
            <a:r>
              <a:rPr lang="en-US" altLang="zh-CN" dirty="0"/>
              <a:t>=value </a:t>
            </a:r>
            <a:r>
              <a:rPr lang="zh-CN" altLang="en-US" dirty="0"/>
              <a:t>设置显示制表符的空格字符个数</a:t>
            </a:r>
          </a:p>
          <a:p>
            <a:r>
              <a:rPr lang="en-US" altLang="zh-CN" dirty="0"/>
              <a:t>:set </a:t>
            </a:r>
            <a:r>
              <a:rPr lang="zh-CN" altLang="en-US" dirty="0"/>
              <a:t>显示设置的所有选项</a:t>
            </a:r>
          </a:p>
          <a:p>
            <a:r>
              <a:rPr lang="en-US" altLang="zh-CN" dirty="0"/>
              <a:t>:set all </a:t>
            </a:r>
            <a:r>
              <a:rPr lang="zh-CN" altLang="en-US" dirty="0"/>
              <a:t>显示所有可以设置的选项</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en-US" altLang="zh-CN" dirty="0" err="1"/>
              <a:t>vimtutor</a:t>
            </a:r>
            <a:endParaRPr lang="zh-CN" altLang="en-US" dirty="0"/>
          </a:p>
        </p:txBody>
      </p:sp>
      <p:sp>
        <p:nvSpPr>
          <p:cNvPr id="3" name="内容占位符 2"/>
          <p:cNvSpPr>
            <a:spLocks noGrp="1"/>
          </p:cNvSpPr>
          <p:nvPr>
            <p:ph idx="1"/>
          </p:nvPr>
        </p:nvSpPr>
        <p:spPr>
          <a:xfrm>
            <a:off x="1043608" y="1628800"/>
            <a:ext cx="7712843" cy="4114800"/>
          </a:xfrm>
        </p:spPr>
        <p:txBody>
          <a:bodyPr/>
          <a:lstStyle/>
          <a:p>
            <a:endParaRPr lang="zh-CN" altLang="en-US" dirty="0"/>
          </a:p>
        </p:txBody>
      </p:sp>
      <p:pic>
        <p:nvPicPr>
          <p:cNvPr id="4" name="图片 3"/>
          <p:cNvPicPr>
            <a:picLocks noChangeAspect="1"/>
          </p:cNvPicPr>
          <p:nvPr/>
        </p:nvPicPr>
        <p:blipFill>
          <a:blip r:embed="rId3"/>
          <a:stretch>
            <a:fillRect/>
          </a:stretch>
        </p:blipFill>
        <p:spPr>
          <a:xfrm>
            <a:off x="17210" y="1484784"/>
            <a:ext cx="9126790" cy="5339680"/>
          </a:xfrm>
          <a:prstGeom prst="rect">
            <a:avLst/>
          </a:prstGeom>
        </p:spPr>
      </p:pic>
    </p:spTree>
    <p:extLst>
      <p:ext uri="{BB962C8B-B14F-4D97-AF65-F5344CB8AC3E}">
        <p14:creationId xmlns:p14="http://schemas.microsoft.com/office/powerpoint/2010/main" val="279383850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304" y="73889"/>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a:latin typeface="黑体" panose="02010609060101010101" pitchFamily="49" charset="-122"/>
                <a:ea typeface="黑体" panose="02010609060101010101" pitchFamily="49" charset="-122"/>
              </a:rPr>
              <a:t>本章内容要点</a:t>
            </a:r>
          </a:p>
        </p:txBody>
      </p:sp>
      <p:sp>
        <p:nvSpPr>
          <p:cNvPr id="2" name="圆角矩形 1">
            <a:extLst>
              <a:ext uri="{FF2B5EF4-FFF2-40B4-BE49-F238E27FC236}">
                <a16:creationId xmlns:a16="http://schemas.microsoft.com/office/drawing/2014/main" id="{24F68058-A272-4A0C-AC8E-6E614A1DCF7B}"/>
              </a:ext>
            </a:extLst>
          </p:cNvPr>
          <p:cNvSpPr/>
          <p:nvPr/>
        </p:nvSpPr>
        <p:spPr>
          <a:xfrm>
            <a:off x="795671" y="5040839"/>
            <a:ext cx="7808777" cy="1667871"/>
          </a:xfrm>
          <a:prstGeom prst="round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ahoma"/>
              <a:ea typeface="宋体"/>
              <a:cs typeface="+mn-cs"/>
            </a:endParaRPr>
          </a:p>
        </p:txBody>
      </p:sp>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833406" y="1581667"/>
            <a:ext cx="7882441" cy="470920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Shell</a:t>
            </a:r>
            <a:r>
              <a:rPr lang="zh-CN" altLang="en-US" sz="3200" dirty="0">
                <a:solidFill>
                  <a:schemeClr val="tx1"/>
                </a:solidFill>
              </a:rPr>
              <a:t>和命令基础</a:t>
            </a:r>
            <a:endParaRPr lang="en-US" altLang="zh-CN" sz="3200" dirty="0">
              <a:solidFill>
                <a:schemeClr val="tx1"/>
              </a:solidFill>
            </a:endParaRPr>
          </a:p>
          <a:p>
            <a:pPr lvl="1" algn="l">
              <a:lnSpc>
                <a:spcPct val="110000"/>
              </a:lnSpc>
              <a:spcBef>
                <a:spcPts val="600"/>
              </a:spcBef>
              <a:spcAft>
                <a:spcPts val="600"/>
              </a:spcAft>
            </a:pPr>
            <a:r>
              <a:rPr lang="en-US" altLang="zh-CN" dirty="0">
                <a:solidFill>
                  <a:schemeClr val="tx1"/>
                </a:solidFill>
              </a:rPr>
              <a:t>Shell</a:t>
            </a:r>
            <a:r>
              <a:rPr lang="zh-CN" altLang="en-US" dirty="0">
                <a:solidFill>
                  <a:schemeClr val="tx1"/>
                </a:solidFill>
              </a:rPr>
              <a:t>及其功能，</a:t>
            </a:r>
            <a:r>
              <a:rPr lang="en-US" altLang="zh-CN" dirty="0">
                <a:solidFill>
                  <a:schemeClr val="tx1"/>
                </a:solidFill>
              </a:rPr>
              <a:t>Shell</a:t>
            </a:r>
            <a:r>
              <a:rPr lang="zh-CN" altLang="en-US" dirty="0">
                <a:solidFill>
                  <a:schemeClr val="tx1"/>
                </a:solidFill>
              </a:rPr>
              <a:t>主要版本，</a:t>
            </a:r>
            <a:r>
              <a:rPr lang="en-US" altLang="zh-CN" dirty="0">
                <a:solidFill>
                  <a:schemeClr val="tx1"/>
                </a:solidFill>
              </a:rPr>
              <a:t>Linux</a:t>
            </a:r>
            <a:r>
              <a:rPr lang="zh-CN" altLang="en-US" dirty="0">
                <a:solidFill>
                  <a:schemeClr val="tx1"/>
                </a:solidFill>
              </a:rPr>
              <a:t>的元字符，</a:t>
            </a:r>
            <a:r>
              <a:rPr lang="en-US" altLang="zh-CN" dirty="0">
                <a:solidFill>
                  <a:schemeClr val="tx1"/>
                </a:solidFill>
              </a:rPr>
              <a:t>Linux</a:t>
            </a:r>
            <a:r>
              <a:rPr lang="zh-CN" altLang="en-US" dirty="0">
                <a:solidFill>
                  <a:schemeClr val="tx1"/>
                </a:solidFill>
              </a:rPr>
              <a:t>命令格式，</a:t>
            </a:r>
            <a:r>
              <a:rPr lang="en-US" altLang="zh-CN" dirty="0">
                <a:solidFill>
                  <a:schemeClr val="tx1"/>
                </a:solidFill>
              </a:rPr>
              <a:t>Linux</a:t>
            </a:r>
            <a:r>
              <a:rPr lang="zh-CN" altLang="en-US" dirty="0">
                <a:solidFill>
                  <a:schemeClr val="tx1"/>
                </a:solidFill>
              </a:rPr>
              <a:t>的文件和目录</a:t>
            </a:r>
            <a:endParaRPr lang="en-US" altLang="zh-CN" dirty="0">
              <a:solidFill>
                <a:schemeClr val="tx1"/>
              </a:solidFill>
            </a:endParaRPr>
          </a:p>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Linux</a:t>
            </a:r>
            <a:r>
              <a:rPr lang="zh-CN" altLang="en-US" sz="3200" dirty="0">
                <a:solidFill>
                  <a:schemeClr val="tx1"/>
                </a:solidFill>
              </a:rPr>
              <a:t>常用操作命令</a:t>
            </a:r>
            <a:endParaRPr lang="en-US" altLang="zh-CN" sz="3200" dirty="0">
              <a:solidFill>
                <a:schemeClr val="tx1"/>
              </a:solidFill>
            </a:endParaRPr>
          </a:p>
          <a:p>
            <a:pPr lvl="1" algn="l">
              <a:lnSpc>
                <a:spcPct val="110000"/>
              </a:lnSpc>
              <a:spcBef>
                <a:spcPts val="600"/>
              </a:spcBef>
              <a:spcAft>
                <a:spcPts val="600"/>
              </a:spcAft>
            </a:pPr>
            <a:r>
              <a:rPr lang="zh-CN" altLang="en-US" dirty="0">
                <a:solidFill>
                  <a:prstClr val="black"/>
                </a:solidFill>
              </a:rPr>
              <a:t>文件目录操作命令，正则表达式，文本文件操作命令，打包和压缩，信息显示，文本编辑器</a:t>
            </a:r>
            <a:endParaRPr lang="en-US" altLang="zh-CN" dirty="0">
              <a:solidFill>
                <a:schemeClr val="tx1"/>
              </a:solidFill>
            </a:endParaRPr>
          </a:p>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Shell</a:t>
            </a:r>
            <a:r>
              <a:rPr lang="zh-CN" altLang="en-US" sz="3200" dirty="0">
                <a:solidFill>
                  <a:schemeClr val="tx1"/>
                </a:solidFill>
              </a:rPr>
              <a:t>应用进阶</a:t>
            </a:r>
            <a:endParaRPr lang="en-US" altLang="zh-CN" sz="3200" dirty="0">
              <a:solidFill>
                <a:schemeClr val="tx1"/>
              </a:solidFill>
            </a:endParaRPr>
          </a:p>
          <a:p>
            <a:pPr lvl="1" algn="l">
              <a:lnSpc>
                <a:spcPct val="110000"/>
              </a:lnSpc>
              <a:spcBef>
                <a:spcPts val="600"/>
              </a:spcBef>
              <a:spcAft>
                <a:spcPts val="600"/>
              </a:spcAft>
            </a:pPr>
            <a:r>
              <a:rPr lang="en-US" altLang="zh-CN" dirty="0">
                <a:solidFill>
                  <a:prstClr val="black"/>
                </a:solidFill>
              </a:rPr>
              <a:t>Shell</a:t>
            </a:r>
            <a:r>
              <a:rPr lang="zh-CN" altLang="en-US" dirty="0">
                <a:solidFill>
                  <a:prstClr val="black"/>
                </a:solidFill>
              </a:rPr>
              <a:t>变量和</a:t>
            </a:r>
            <a:r>
              <a:rPr lang="en-US" altLang="zh-CN" dirty="0">
                <a:solidFill>
                  <a:prstClr val="black"/>
                </a:solidFill>
              </a:rPr>
              <a:t>Shell</a:t>
            </a:r>
            <a:r>
              <a:rPr lang="zh-CN" altLang="en-US" dirty="0">
                <a:solidFill>
                  <a:prstClr val="black"/>
                </a:solidFill>
              </a:rPr>
              <a:t>环境，命令补全，命令历史，命令别名，重定向，管道，命令替换和组合</a:t>
            </a:r>
            <a:endParaRPr lang="en-US" altLang="zh-CN" dirty="0">
              <a:solidFill>
                <a:prstClr val="black"/>
              </a:solidFill>
            </a:endParaRPr>
          </a:p>
        </p:txBody>
      </p:sp>
    </p:spTree>
    <p:extLst>
      <p:ext uri="{BB962C8B-B14F-4D97-AF65-F5344CB8AC3E}">
        <p14:creationId xmlns:p14="http://schemas.microsoft.com/office/powerpoint/2010/main" val="6613035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0917" y="260648"/>
            <a:ext cx="7793037" cy="1052513"/>
          </a:xfrm>
        </p:spPr>
        <p:txBody>
          <a:bodyPr/>
          <a:lstStyle/>
          <a:p>
            <a:r>
              <a:rPr lang="zh-CN" altLang="en-US" b="1" dirty="0"/>
              <a:t>一 为何学习</a:t>
            </a:r>
            <a:r>
              <a:rPr lang="en-US" altLang="zh-CN" b="1" dirty="0"/>
              <a:t>Shell</a:t>
            </a:r>
            <a:r>
              <a:rPr lang="zh-CN" altLang="en-US" b="1" dirty="0"/>
              <a:t>？</a:t>
            </a:r>
            <a:endParaRPr lang="zh-CN" altLang="en-US" dirty="0"/>
          </a:p>
        </p:txBody>
      </p:sp>
      <p:sp>
        <p:nvSpPr>
          <p:cNvPr id="3" name="内容占位符 2"/>
          <p:cNvSpPr>
            <a:spLocks noGrp="1"/>
          </p:cNvSpPr>
          <p:nvPr>
            <p:ph idx="1"/>
          </p:nvPr>
        </p:nvSpPr>
        <p:spPr>
          <a:xfrm>
            <a:off x="856726" y="1951179"/>
            <a:ext cx="7772400" cy="3566053"/>
          </a:xfrm>
        </p:spPr>
        <p:txBody>
          <a:bodyPr/>
          <a:lstStyle/>
          <a:p>
            <a:pPr lvl="1"/>
            <a:r>
              <a:rPr lang="en-US" altLang="zh-CN" dirty="0"/>
              <a:t>Linux</a:t>
            </a:r>
            <a:r>
              <a:rPr lang="zh-CN" altLang="en-US" dirty="0"/>
              <a:t>发行版本不同，</a:t>
            </a:r>
            <a:r>
              <a:rPr lang="en-US" altLang="zh-CN" dirty="0">
                <a:solidFill>
                  <a:srgbClr val="FF0000"/>
                </a:solidFill>
              </a:rPr>
              <a:t>X window </a:t>
            </a:r>
            <a:r>
              <a:rPr lang="zh-CN" altLang="en-US" dirty="0">
                <a:solidFill>
                  <a:srgbClr val="FF0000"/>
                </a:solidFill>
              </a:rPr>
              <a:t>界面不同</a:t>
            </a:r>
            <a:endParaRPr lang="en-US" altLang="zh-CN" dirty="0">
              <a:solidFill>
                <a:srgbClr val="FF0000"/>
              </a:solidFill>
            </a:endParaRPr>
          </a:p>
          <a:p>
            <a:pPr lvl="1"/>
            <a:r>
              <a:rPr lang="zh-CN" altLang="en-US" dirty="0"/>
              <a:t>各家</a:t>
            </a:r>
            <a:r>
              <a:rPr lang="en-US" altLang="zh-CN" dirty="0"/>
              <a:t>Linux</a:t>
            </a:r>
            <a:r>
              <a:rPr lang="zh-CN" altLang="en-US" dirty="0"/>
              <a:t>发行版使用的</a:t>
            </a:r>
            <a:r>
              <a:rPr lang="en-US" altLang="zh-CN" dirty="0">
                <a:solidFill>
                  <a:srgbClr val="FF0000"/>
                </a:solidFill>
              </a:rPr>
              <a:t>bash</a:t>
            </a:r>
            <a:r>
              <a:rPr lang="zh-CN" altLang="en-US" dirty="0">
                <a:solidFill>
                  <a:srgbClr val="FF0000"/>
                </a:solidFill>
              </a:rPr>
              <a:t>都一样</a:t>
            </a:r>
            <a:endParaRPr lang="en-US" altLang="zh-CN" dirty="0">
              <a:solidFill>
                <a:srgbClr val="FF0000"/>
              </a:solidFill>
            </a:endParaRPr>
          </a:p>
          <a:p>
            <a:pPr marL="342900" lvl="1" indent="-342900">
              <a:spcBef>
                <a:spcPts val="1200"/>
              </a:spcBef>
              <a:spcAft>
                <a:spcPts val="0"/>
              </a:spcAft>
              <a:buFont typeface="Wingdings" panose="05000000000000000000" pitchFamily="2" charset="2"/>
              <a:buChar char="n"/>
            </a:pPr>
            <a:r>
              <a:rPr lang="zh-CN" altLang="en-US" sz="3200" b="0" dirty="0">
                <a:solidFill>
                  <a:srgbClr val="0000FF"/>
                </a:solidFill>
              </a:rPr>
              <a:t>远程管理：命令行模式比较快</a:t>
            </a:r>
          </a:p>
          <a:p>
            <a:pPr lvl="1"/>
            <a:r>
              <a:rPr lang="zh-CN" altLang="en-US" dirty="0"/>
              <a:t>命令行</a:t>
            </a:r>
            <a:r>
              <a:rPr lang="zh-CN" altLang="en-US" dirty="0">
                <a:solidFill>
                  <a:srgbClr val="FF0000"/>
                </a:solidFill>
              </a:rPr>
              <a:t>传输速度</a:t>
            </a:r>
            <a:r>
              <a:rPr lang="zh-CN" altLang="en-US" dirty="0"/>
              <a:t>比较</a:t>
            </a:r>
            <a:r>
              <a:rPr lang="zh-CN" altLang="en-US" dirty="0">
                <a:solidFill>
                  <a:srgbClr val="FF0000"/>
                </a:solidFill>
              </a:rPr>
              <a:t>快</a:t>
            </a:r>
            <a:endParaRPr lang="en-US" altLang="zh-CN" dirty="0">
              <a:solidFill>
                <a:srgbClr val="FF0000"/>
              </a:solidFill>
            </a:endParaRPr>
          </a:p>
          <a:p>
            <a:pPr marL="342900" lvl="1" indent="-342900">
              <a:spcBef>
                <a:spcPts val="1200"/>
              </a:spcBef>
              <a:spcAft>
                <a:spcPts val="0"/>
              </a:spcAft>
              <a:buFont typeface="Wingdings" panose="05000000000000000000" pitchFamily="2" charset="2"/>
              <a:buChar char="n"/>
            </a:pPr>
            <a:r>
              <a:rPr lang="zh-CN" altLang="en-US" sz="3200" b="0" dirty="0">
                <a:solidFill>
                  <a:srgbClr val="0000FF"/>
                </a:solidFill>
              </a:rPr>
              <a:t>系统管理：任督二脉</a:t>
            </a:r>
            <a:endParaRPr lang="en-US" altLang="zh-CN" sz="3200" b="0" dirty="0">
              <a:solidFill>
                <a:srgbClr val="0000FF"/>
              </a:solidFill>
            </a:endParaRPr>
          </a:p>
          <a:p>
            <a:pPr marL="342900" lvl="1" indent="-342900">
              <a:spcBef>
                <a:spcPts val="1200"/>
              </a:spcBef>
              <a:spcAft>
                <a:spcPts val="0"/>
              </a:spcAft>
              <a:buFont typeface="Wingdings" panose="05000000000000000000" pitchFamily="2" charset="2"/>
              <a:buChar char="n"/>
            </a:pPr>
            <a:r>
              <a:rPr lang="en-US" altLang="zh-CN" sz="3200" b="0" dirty="0" err="1">
                <a:solidFill>
                  <a:srgbClr val="0000FF"/>
                </a:solidFill>
              </a:rPr>
              <a:t>etc</a:t>
            </a:r>
            <a:r>
              <a:rPr lang="en-US" altLang="zh-CN" sz="3200" b="0" dirty="0">
                <a:solidFill>
                  <a:srgbClr val="0000FF"/>
                </a:solidFill>
              </a:rPr>
              <a:t>/shells</a:t>
            </a:r>
          </a:p>
        </p:txBody>
      </p:sp>
      <p:sp>
        <p:nvSpPr>
          <p:cNvPr id="5" name="内容占位符 2">
            <a:extLst>
              <a:ext uri="{FF2B5EF4-FFF2-40B4-BE49-F238E27FC236}">
                <a16:creationId xmlns:a16="http://schemas.microsoft.com/office/drawing/2014/main" id="{A0A56ED4-FC6C-4CB2-B173-E04DAD6CE2FC}"/>
              </a:ext>
            </a:extLst>
          </p:cNvPr>
          <p:cNvSpPr txBox="1">
            <a:spLocks/>
          </p:cNvSpPr>
          <p:nvPr/>
        </p:nvSpPr>
        <p:spPr bwMode="auto">
          <a:xfrm>
            <a:off x="856726" y="1447123"/>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dirty="0">
                <a:solidFill>
                  <a:srgbClr val="0000FF"/>
                </a:solidFill>
              </a:rPr>
              <a:t>命令行模式的</a:t>
            </a:r>
            <a:r>
              <a:rPr lang="en-US" altLang="zh-CN" dirty="0">
                <a:solidFill>
                  <a:srgbClr val="0000FF"/>
                </a:solidFill>
              </a:rPr>
              <a:t>Shell</a:t>
            </a:r>
            <a:r>
              <a:rPr lang="zh-CN" altLang="en-US" dirty="0">
                <a:solidFill>
                  <a:srgbClr val="0000FF"/>
                </a:solidFill>
              </a:rPr>
              <a:t>：大家都一样</a:t>
            </a:r>
          </a:p>
        </p:txBody>
      </p:sp>
      <p:sp>
        <p:nvSpPr>
          <p:cNvPr id="4" name="矩形 3"/>
          <p:cNvSpPr/>
          <p:nvPr/>
        </p:nvSpPr>
        <p:spPr>
          <a:xfrm>
            <a:off x="5892946" y="3441680"/>
            <a:ext cx="3251054" cy="341632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sz="2400" dirty="0" smtClean="0">
                <a:solidFill>
                  <a:srgbClr val="0000FF"/>
                </a:solidFill>
              </a:rPr>
              <a:t>$ </a:t>
            </a:r>
            <a:r>
              <a:rPr lang="zh-CN" altLang="en-US" sz="2400" dirty="0">
                <a:solidFill>
                  <a:srgbClr val="0000FF"/>
                </a:solidFill>
              </a:rPr>
              <a:t>cat /etc/shells</a:t>
            </a:r>
          </a:p>
          <a:p>
            <a:r>
              <a:rPr lang="zh-CN" altLang="en-US" sz="2400" dirty="0"/>
              <a:t>/bin/sh</a:t>
            </a:r>
          </a:p>
          <a:p>
            <a:r>
              <a:rPr lang="zh-CN" altLang="en-US" sz="2400" dirty="0"/>
              <a:t>/bin/bash</a:t>
            </a:r>
          </a:p>
          <a:p>
            <a:r>
              <a:rPr lang="zh-CN" altLang="en-US" sz="2400" dirty="0"/>
              <a:t>/sbin/nologin</a:t>
            </a:r>
          </a:p>
          <a:p>
            <a:r>
              <a:rPr lang="zh-CN" altLang="en-US" sz="2400" dirty="0"/>
              <a:t>/usr/bin/sh</a:t>
            </a:r>
          </a:p>
          <a:p>
            <a:r>
              <a:rPr lang="zh-CN" altLang="en-US" sz="2400" dirty="0"/>
              <a:t>/usr/bin/bash</a:t>
            </a:r>
          </a:p>
          <a:p>
            <a:r>
              <a:rPr lang="zh-CN" altLang="en-US" sz="2400" dirty="0"/>
              <a:t>/usr/sbin/nologin</a:t>
            </a:r>
          </a:p>
          <a:p>
            <a:r>
              <a:rPr lang="zh-CN" altLang="en-US" sz="2400" dirty="0"/>
              <a:t>/bin/tcsh</a:t>
            </a:r>
          </a:p>
          <a:p>
            <a:r>
              <a:rPr lang="zh-CN" altLang="en-US" sz="2400" dirty="0"/>
              <a:t>/bin/csh</a:t>
            </a:r>
          </a:p>
        </p:txBody>
      </p:sp>
    </p:spTree>
    <p:extLst>
      <p:ext uri="{BB962C8B-B14F-4D97-AF65-F5344CB8AC3E}">
        <p14:creationId xmlns:p14="http://schemas.microsoft.com/office/powerpoint/2010/main" val="23538326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命令补全</a:t>
            </a:r>
          </a:p>
        </p:txBody>
      </p:sp>
      <p:sp>
        <p:nvSpPr>
          <p:cNvPr id="3" name="内容占位符 2"/>
          <p:cNvSpPr>
            <a:spLocks noGrp="1"/>
          </p:cNvSpPr>
          <p:nvPr>
            <p:ph idx="1"/>
          </p:nvPr>
        </p:nvSpPr>
        <p:spPr>
          <a:xfrm>
            <a:off x="899592" y="1371600"/>
            <a:ext cx="7772400" cy="4114800"/>
          </a:xfrm>
        </p:spPr>
        <p:txBody>
          <a:bodyPr/>
          <a:lstStyle/>
          <a:p>
            <a:pPr>
              <a:lnSpc>
                <a:spcPct val="110000"/>
              </a:lnSpc>
            </a:pPr>
            <a:r>
              <a:rPr lang="en-US" altLang="zh-CN" dirty="0"/>
              <a:t>Bash</a:t>
            </a:r>
            <a:r>
              <a:rPr lang="zh-CN" altLang="en-US" dirty="0"/>
              <a:t>根据用户</a:t>
            </a:r>
            <a:r>
              <a:rPr lang="zh-CN" altLang="en-US" dirty="0">
                <a:solidFill>
                  <a:srgbClr val="FF0000"/>
                </a:solidFill>
              </a:rPr>
              <a:t>已输入信息</a:t>
            </a:r>
            <a:r>
              <a:rPr lang="zh-CN" altLang="en-US" dirty="0"/>
              <a:t>来查找以这些信息开头的命令，试图</a:t>
            </a:r>
            <a:r>
              <a:rPr lang="zh-CN" altLang="en-US" dirty="0">
                <a:solidFill>
                  <a:srgbClr val="FF0000"/>
                </a:solidFill>
              </a:rPr>
              <a:t>补全当前命令</a:t>
            </a:r>
            <a:r>
              <a:rPr lang="zh-CN" altLang="en-US" dirty="0"/>
              <a:t>。</a:t>
            </a:r>
            <a:endParaRPr lang="en-US" altLang="zh-CN" dirty="0"/>
          </a:p>
          <a:p>
            <a:r>
              <a:rPr lang="zh-CN" altLang="en-US" dirty="0"/>
              <a:t>用来执行这项功能的键是 </a:t>
            </a:r>
            <a:r>
              <a:rPr lang="en-US" altLang="zh-CN" dirty="0">
                <a:solidFill>
                  <a:schemeClr val="accent6">
                    <a:lumMod val="75000"/>
                  </a:schemeClr>
                </a:solidFill>
                <a:ea typeface="黑体" pitchFamily="49" charset="-122"/>
              </a:rPr>
              <a:t>Tab </a:t>
            </a:r>
            <a:r>
              <a:rPr lang="zh-CN" altLang="en-US" dirty="0">
                <a:solidFill>
                  <a:schemeClr val="accent6">
                    <a:lumMod val="75000"/>
                  </a:schemeClr>
                </a:solidFill>
                <a:ea typeface="黑体" pitchFamily="49" charset="-122"/>
              </a:rPr>
              <a:t>键</a:t>
            </a:r>
            <a:r>
              <a:rPr lang="zh-CN" altLang="en-US" dirty="0"/>
              <a:t>，按</a:t>
            </a:r>
            <a:r>
              <a:rPr lang="zh-CN" altLang="en-US" dirty="0">
                <a:solidFill>
                  <a:srgbClr val="FF0000"/>
                </a:solidFill>
              </a:rPr>
              <a:t>一次 </a:t>
            </a:r>
            <a:r>
              <a:rPr lang="en-US" altLang="zh-CN" dirty="0">
                <a:solidFill>
                  <a:srgbClr val="FF0000"/>
                </a:solidFill>
              </a:rPr>
              <a:t>Tab </a:t>
            </a:r>
            <a:r>
              <a:rPr lang="zh-CN" altLang="en-US" dirty="0">
                <a:solidFill>
                  <a:srgbClr val="FF0000"/>
                </a:solidFill>
              </a:rPr>
              <a:t>键</a:t>
            </a:r>
            <a:r>
              <a:rPr lang="zh-CN" altLang="en-US" dirty="0"/>
              <a:t>，如果命令补全不成功，</a:t>
            </a:r>
            <a:r>
              <a:rPr lang="zh-CN" altLang="en-US" dirty="0">
                <a:solidFill>
                  <a:srgbClr val="FF0000"/>
                </a:solidFill>
              </a:rPr>
              <a:t>再按一次 </a:t>
            </a:r>
            <a:r>
              <a:rPr lang="en-US" altLang="zh-CN" dirty="0">
                <a:solidFill>
                  <a:srgbClr val="FF0000"/>
                </a:solidFill>
              </a:rPr>
              <a:t>Tab </a:t>
            </a:r>
            <a:r>
              <a:rPr lang="zh-CN" altLang="en-US" dirty="0">
                <a:solidFill>
                  <a:srgbClr val="FF0000"/>
                </a:solidFill>
              </a:rPr>
              <a:t>键</a:t>
            </a:r>
            <a:r>
              <a:rPr lang="zh-CN" altLang="en-US" dirty="0"/>
              <a:t>，这时将</a:t>
            </a:r>
            <a:r>
              <a:rPr lang="zh-CN" altLang="en-US" dirty="0">
                <a:solidFill>
                  <a:srgbClr val="FF0000"/>
                </a:solidFill>
              </a:rPr>
              <a:t>列出所有</a:t>
            </a:r>
            <a:r>
              <a:rPr lang="zh-CN" altLang="en-US" dirty="0"/>
              <a:t>能够与当前输入字符相匹配的命令列表。</a:t>
            </a:r>
            <a:endParaRPr lang="en-US" altLang="zh-CN" dirty="0"/>
          </a:p>
          <a:p>
            <a:r>
              <a:rPr lang="zh-CN" altLang="en-US" dirty="0"/>
              <a:t>补全对象</a:t>
            </a:r>
            <a:endParaRPr lang="en-US" altLang="zh-CN" dirty="0"/>
          </a:p>
          <a:p>
            <a:pPr lvl="1"/>
            <a:r>
              <a:rPr lang="zh-CN" altLang="en-US" dirty="0">
                <a:solidFill>
                  <a:srgbClr val="FF0000"/>
                </a:solidFill>
              </a:rPr>
              <a:t>命令名 </a:t>
            </a:r>
            <a:r>
              <a:rPr lang="en-US" altLang="zh-CN" dirty="0">
                <a:solidFill>
                  <a:srgbClr val="FF0000"/>
                </a:solidFill>
              </a:rPr>
              <a:t>shell</a:t>
            </a:r>
            <a:r>
              <a:rPr lang="zh-CN" altLang="en-US" dirty="0">
                <a:solidFill>
                  <a:srgbClr val="FF0000"/>
                </a:solidFill>
              </a:rPr>
              <a:t>变量 用户名 主机名 文件名</a:t>
            </a:r>
            <a:endParaRPr lang="en-US" altLang="zh-CN" dirty="0">
              <a:solidFill>
                <a:srgbClr val="FF0000"/>
              </a:solidFill>
            </a:endParaRPr>
          </a:p>
        </p:txBody>
      </p:sp>
      <p:sp>
        <p:nvSpPr>
          <p:cNvPr id="7" name="文本框 6">
            <a:extLst>
              <a:ext uri="{FF2B5EF4-FFF2-40B4-BE49-F238E27FC236}">
                <a16:creationId xmlns:a16="http://schemas.microsoft.com/office/drawing/2014/main" id="{4BB651FF-6C53-4047-AC0A-B6C1FE016DDA}"/>
              </a:ext>
            </a:extLst>
          </p:cNvPr>
          <p:cNvSpPr txBox="1"/>
          <p:nvPr/>
        </p:nvSpPr>
        <p:spPr>
          <a:xfrm>
            <a:off x="1691680" y="5939988"/>
            <a:ext cx="6264696" cy="523220"/>
          </a:xfrm>
          <a:prstGeom prst="rect">
            <a:avLst/>
          </a:prstGeom>
          <a:solidFill>
            <a:schemeClr val="accent2">
              <a:lumMod val="40000"/>
              <a:lumOff val="60000"/>
            </a:schemeClr>
          </a:solidFill>
        </p:spPr>
        <p:txBody>
          <a:bodyPr wrap="square">
            <a:spAutoFit/>
          </a:bodyPr>
          <a:lstStyle/>
          <a:p>
            <a:pPr lvl="1"/>
            <a:r>
              <a:rPr lang="zh-CN" altLang="en-US" sz="2800" b="1" dirty="0">
                <a:solidFill>
                  <a:srgbClr val="C00000"/>
                </a:solidFill>
                <a:latin typeface="微软雅黑" panose="020B0503020204020204" pitchFamily="34" charset="-122"/>
                <a:ea typeface="微软雅黑" panose="020B0503020204020204" pitchFamily="34" charset="-122"/>
              </a:rPr>
              <a:t>少打字，确定输入数据正确！！！</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20891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命令补全举例</a:t>
            </a:r>
          </a:p>
        </p:txBody>
      </p:sp>
      <p:sp>
        <p:nvSpPr>
          <p:cNvPr id="3" name="内容占位符 2"/>
          <p:cNvSpPr>
            <a:spLocks noGrp="1"/>
          </p:cNvSpPr>
          <p:nvPr>
            <p:ph idx="1"/>
          </p:nvPr>
        </p:nvSpPr>
        <p:spPr>
          <a:xfrm>
            <a:off x="971600" y="1371600"/>
            <a:ext cx="7772400" cy="4114800"/>
          </a:xfrm>
        </p:spPr>
        <p:txBody>
          <a:bodyPr/>
          <a:lstStyle/>
          <a:p>
            <a:r>
              <a:rPr lang="zh-CN" altLang="en-US" dirty="0">
                <a:solidFill>
                  <a:srgbClr val="0000FF"/>
                </a:solidFill>
              </a:rPr>
              <a:t>执行</a:t>
            </a:r>
            <a:r>
              <a:rPr lang="en-US" altLang="zh-CN" dirty="0" err="1">
                <a:solidFill>
                  <a:srgbClr val="0000FF"/>
                </a:solidFill>
              </a:rPr>
              <a:t>ch</a:t>
            </a:r>
            <a:r>
              <a:rPr lang="zh-CN" altLang="en-US" dirty="0">
                <a:solidFill>
                  <a:srgbClr val="0000FF"/>
                </a:solidFill>
              </a:rPr>
              <a:t>开头的命令补全</a:t>
            </a:r>
            <a:endParaRPr lang="en-US" altLang="zh-CN" dirty="0">
              <a:solidFill>
                <a:srgbClr val="0000FF"/>
              </a:solidFill>
            </a:endParaRPr>
          </a:p>
          <a:p>
            <a:pPr lvl="1">
              <a:spcBef>
                <a:spcPts val="0"/>
              </a:spcBef>
              <a:buNone/>
            </a:pPr>
            <a:r>
              <a:rPr lang="en-US" altLang="zh-CN" dirty="0" err="1"/>
              <a:t>ch</a:t>
            </a:r>
            <a:r>
              <a:rPr lang="en-US" altLang="zh-CN" dirty="0">
                <a:solidFill>
                  <a:schemeClr val="accent6">
                    <a:lumMod val="75000"/>
                  </a:schemeClr>
                </a:solidFill>
              </a:rPr>
              <a:t>&lt;Tab&gt; &lt;Tab&gt;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spcBef>
                <a:spcPts val="0"/>
              </a:spcBef>
            </a:pPr>
            <a:r>
              <a:rPr lang="zh-CN" altLang="en-US" dirty="0">
                <a:solidFill>
                  <a:srgbClr val="0000FF"/>
                </a:solidFill>
              </a:rPr>
              <a:t>显示</a:t>
            </a:r>
            <a:r>
              <a:rPr lang="en-US" altLang="zh-CN" dirty="0">
                <a:solidFill>
                  <a:srgbClr val="0000FF"/>
                </a:solidFill>
              </a:rPr>
              <a:t>$BASH</a:t>
            </a:r>
            <a:r>
              <a:rPr lang="zh-CN" altLang="en-US" dirty="0">
                <a:solidFill>
                  <a:srgbClr val="0000FF"/>
                </a:solidFill>
              </a:rPr>
              <a:t>变量的值</a:t>
            </a:r>
            <a:endParaRPr lang="en-US" altLang="zh-CN" dirty="0">
              <a:solidFill>
                <a:srgbClr val="0000FF"/>
              </a:solidFill>
            </a:endParaRPr>
          </a:p>
          <a:p>
            <a:pPr lvl="1">
              <a:spcBef>
                <a:spcPts val="0"/>
              </a:spcBef>
              <a:buNone/>
            </a:pPr>
            <a:r>
              <a:rPr lang="en-US" altLang="zh-CN" dirty="0"/>
              <a:t>echo  $B</a:t>
            </a:r>
            <a:r>
              <a:rPr lang="en-US" altLang="zh-CN" dirty="0">
                <a:solidFill>
                  <a:schemeClr val="accent6">
                    <a:lumMod val="75000"/>
                  </a:schemeClr>
                </a:solidFill>
              </a:rPr>
              <a:t>&lt;Tab&gt;</a:t>
            </a:r>
            <a:endParaRPr lang="zh-CN" altLang="en-US" dirty="0"/>
          </a:p>
        </p:txBody>
      </p:sp>
      <p:pic>
        <p:nvPicPr>
          <p:cNvPr id="4" name="图片 3">
            <a:extLst>
              <a:ext uri="{FF2B5EF4-FFF2-40B4-BE49-F238E27FC236}">
                <a16:creationId xmlns:a16="http://schemas.microsoft.com/office/drawing/2014/main" id="{45A5FC7D-D56B-45AB-A644-85EE518E01B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r="44326"/>
          <a:stretch/>
        </p:blipFill>
        <p:spPr>
          <a:xfrm>
            <a:off x="827584" y="2328664"/>
            <a:ext cx="7776864" cy="2948865"/>
          </a:xfrm>
          <a:prstGeom prst="rect">
            <a:avLst/>
          </a:prstGeom>
        </p:spPr>
      </p:pic>
      <p:pic>
        <p:nvPicPr>
          <p:cNvPr id="6" name="图片 5">
            <a:extLst>
              <a:ext uri="{FF2B5EF4-FFF2-40B4-BE49-F238E27FC236}">
                <a16:creationId xmlns:a16="http://schemas.microsoft.com/office/drawing/2014/main" id="{938DCDBE-5F65-40F5-89A9-4309A482105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183512" y="6192709"/>
            <a:ext cx="6120680" cy="665291"/>
          </a:xfrm>
          <a:prstGeom prst="rect">
            <a:avLst/>
          </a:prstGeom>
        </p:spPr>
      </p:pic>
      <p:sp>
        <p:nvSpPr>
          <p:cNvPr id="7" name="矩形: 圆角 6">
            <a:extLst>
              <a:ext uri="{FF2B5EF4-FFF2-40B4-BE49-F238E27FC236}">
                <a16:creationId xmlns:a16="http://schemas.microsoft.com/office/drawing/2014/main" id="{65128249-C7CB-4F17-BA3B-45FBE488304B}"/>
              </a:ext>
            </a:extLst>
          </p:cNvPr>
          <p:cNvSpPr/>
          <p:nvPr/>
        </p:nvSpPr>
        <p:spPr bwMode="auto">
          <a:xfrm>
            <a:off x="4705130" y="4992960"/>
            <a:ext cx="720080" cy="284569"/>
          </a:xfrm>
          <a:prstGeom prst="roundRect">
            <a:avLst/>
          </a:prstGeom>
          <a:solidFill>
            <a:schemeClr val="accent1">
              <a:alpha val="24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49830353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命令历史</a:t>
            </a:r>
          </a:p>
        </p:txBody>
      </p:sp>
      <p:sp>
        <p:nvSpPr>
          <p:cNvPr id="3" name="内容占位符 2"/>
          <p:cNvSpPr>
            <a:spLocks noGrp="1"/>
          </p:cNvSpPr>
          <p:nvPr>
            <p:ph idx="1"/>
          </p:nvPr>
        </p:nvSpPr>
        <p:spPr>
          <a:xfrm>
            <a:off x="656697" y="1340768"/>
            <a:ext cx="8290454" cy="4718149"/>
          </a:xfrm>
        </p:spPr>
        <p:txBody>
          <a:bodyPr/>
          <a:lstStyle/>
          <a:p>
            <a:r>
              <a:rPr lang="en-US" altLang="zh-CN" dirty="0"/>
              <a:t>bash</a:t>
            </a:r>
            <a:r>
              <a:rPr lang="zh-CN" altLang="zh-CN" dirty="0"/>
              <a:t>可以记录一定数目的以前在</a:t>
            </a:r>
            <a:r>
              <a:rPr lang="en-US" altLang="zh-CN" dirty="0"/>
              <a:t>Shell</a:t>
            </a:r>
            <a:r>
              <a:rPr lang="zh-CN" altLang="zh-CN" dirty="0"/>
              <a:t>中输入的命令。</a:t>
            </a:r>
            <a:endParaRPr lang="en-US" altLang="zh-CN" dirty="0"/>
          </a:p>
          <a:p>
            <a:pPr lvl="1"/>
            <a:r>
              <a:rPr lang="zh-CN" altLang="zh-CN" dirty="0"/>
              <a:t>记录历史命令的文本文件由环境变量</a:t>
            </a:r>
            <a:r>
              <a:rPr lang="en-US" altLang="zh-CN" dirty="0"/>
              <a:t> </a:t>
            </a:r>
            <a:r>
              <a:rPr lang="en-US" altLang="zh-CN" dirty="0">
                <a:solidFill>
                  <a:schemeClr val="accent6">
                    <a:lumMod val="75000"/>
                  </a:schemeClr>
                </a:solidFill>
              </a:rPr>
              <a:t>HISTFILE </a:t>
            </a:r>
            <a:r>
              <a:rPr lang="zh-CN" altLang="zh-CN" dirty="0"/>
              <a:t>来指定</a:t>
            </a:r>
            <a:endParaRPr lang="en-US" altLang="zh-CN" dirty="0"/>
          </a:p>
          <a:p>
            <a:pPr lvl="1"/>
            <a:r>
              <a:rPr lang="zh-CN" altLang="zh-CN" dirty="0">
                <a:solidFill>
                  <a:srgbClr val="FF0000"/>
                </a:solidFill>
              </a:rPr>
              <a:t>默认</a:t>
            </a:r>
            <a:r>
              <a:rPr lang="zh-CN" altLang="zh-CN" dirty="0"/>
              <a:t>的记录文件是</a:t>
            </a:r>
            <a:r>
              <a:rPr lang="en-US" altLang="zh-CN" dirty="0">
                <a:solidFill>
                  <a:srgbClr val="FF0000"/>
                </a:solidFill>
              </a:rPr>
              <a:t>.</a:t>
            </a:r>
            <a:r>
              <a:rPr lang="en-US" altLang="zh-CN" dirty="0" err="1">
                <a:solidFill>
                  <a:srgbClr val="FF0000"/>
                </a:solidFill>
              </a:rPr>
              <a:t>bash_history</a:t>
            </a:r>
            <a:r>
              <a:rPr lang="zh-CN" altLang="zh-CN" dirty="0"/>
              <a:t>，位于用户</a:t>
            </a:r>
            <a:r>
              <a:rPr lang="zh-CN" altLang="en-US" dirty="0"/>
              <a:t>自己的</a:t>
            </a:r>
            <a:r>
              <a:rPr lang="zh-CN" altLang="zh-CN" dirty="0"/>
              <a:t>目录。</a:t>
            </a:r>
            <a:endParaRPr lang="en-US" altLang="zh-CN" dirty="0"/>
          </a:p>
          <a:p>
            <a:pPr lvl="1"/>
            <a:r>
              <a:rPr lang="zh-CN" altLang="zh-CN" dirty="0"/>
              <a:t>记录</a:t>
            </a:r>
            <a:r>
              <a:rPr lang="zh-CN" altLang="zh-CN" dirty="0">
                <a:solidFill>
                  <a:srgbClr val="FF0000"/>
                </a:solidFill>
              </a:rPr>
              <a:t>历史命令数目</a:t>
            </a:r>
            <a:r>
              <a:rPr lang="zh-CN" altLang="zh-CN" dirty="0"/>
              <a:t>由环境变量</a:t>
            </a:r>
            <a:r>
              <a:rPr lang="en-US" altLang="zh-CN" dirty="0"/>
              <a:t> </a:t>
            </a:r>
            <a:r>
              <a:rPr lang="en-US" altLang="zh-CN" dirty="0">
                <a:solidFill>
                  <a:schemeClr val="accent6">
                    <a:lumMod val="75000"/>
                  </a:schemeClr>
                </a:solidFill>
              </a:rPr>
              <a:t>HISTSIZE </a:t>
            </a:r>
            <a:r>
              <a:rPr lang="zh-CN" altLang="zh-CN" dirty="0"/>
              <a:t>值指定，默认</a:t>
            </a:r>
            <a:r>
              <a:rPr lang="zh-CN" altLang="en-US" dirty="0"/>
              <a:t>为</a:t>
            </a:r>
            <a:r>
              <a:rPr lang="en-US" altLang="zh-CN" dirty="0">
                <a:solidFill>
                  <a:srgbClr val="FF0000"/>
                </a:solidFill>
              </a:rPr>
              <a:t>1000</a:t>
            </a:r>
          </a:p>
          <a:p>
            <a:r>
              <a:rPr lang="zh-CN" altLang="en-US" dirty="0"/>
              <a:t>查看命令历史</a:t>
            </a:r>
            <a:r>
              <a:rPr lang="en-US" altLang="zh-CN" dirty="0"/>
              <a:t>—</a:t>
            </a:r>
            <a:r>
              <a:rPr lang="en-US" altLang="zh-CN" dirty="0">
                <a:solidFill>
                  <a:srgbClr val="FF0000"/>
                </a:solidFill>
              </a:rPr>
              <a:t>history</a:t>
            </a:r>
          </a:p>
          <a:p>
            <a:pPr lvl="1"/>
            <a:r>
              <a:rPr lang="en-US" altLang="zh-CN" sz="2000" b="1" dirty="0">
                <a:solidFill>
                  <a:srgbClr val="006600"/>
                </a:solidFill>
                <a:latin typeface="Courier New" pitchFamily="49" charset="0"/>
              </a:rPr>
              <a:t>history</a:t>
            </a:r>
          </a:p>
          <a:p>
            <a:pPr lvl="1"/>
            <a:r>
              <a:rPr lang="en-US" altLang="zh-CN" sz="2000" b="1" dirty="0">
                <a:solidFill>
                  <a:srgbClr val="006600"/>
                </a:solidFill>
                <a:latin typeface="Courier New" pitchFamily="49" charset="0"/>
              </a:rPr>
              <a:t>history 30  </a:t>
            </a:r>
            <a:r>
              <a:rPr lang="en-US" altLang="zh-CN" sz="2000" dirty="0">
                <a:latin typeface="Courier New" pitchFamily="49" charset="0"/>
              </a:rPr>
              <a:t># </a:t>
            </a:r>
            <a:r>
              <a:rPr lang="zh-CN" altLang="en-US" sz="2000" dirty="0">
                <a:latin typeface="Courier New" pitchFamily="49" charset="0"/>
              </a:rPr>
              <a:t>查看最近 </a:t>
            </a:r>
            <a:r>
              <a:rPr lang="en-US" altLang="zh-CN" sz="2000" dirty="0">
                <a:latin typeface="Courier New" pitchFamily="49" charset="0"/>
              </a:rPr>
              <a:t>30 </a:t>
            </a:r>
            <a:r>
              <a:rPr lang="zh-CN" altLang="en-US" sz="2000" dirty="0">
                <a:latin typeface="Courier New" pitchFamily="49" charset="0"/>
              </a:rPr>
              <a:t>个历史命令</a:t>
            </a:r>
            <a:endParaRPr lang="en-US" altLang="zh-CN" sz="2000" dirty="0">
              <a:latin typeface="Courier New" pitchFamily="49" charset="0"/>
            </a:endParaRPr>
          </a:p>
          <a:p>
            <a:pPr lvl="1"/>
            <a:r>
              <a:rPr lang="en-US" altLang="zh-CN" sz="2000" b="1" dirty="0" err="1">
                <a:solidFill>
                  <a:schemeClr val="accent6">
                    <a:lumMod val="75000"/>
                  </a:schemeClr>
                </a:solidFill>
                <a:latin typeface="Courier New" pitchFamily="49" charset="0"/>
              </a:rPr>
              <a:t>fc</a:t>
            </a:r>
            <a:r>
              <a:rPr lang="en-US" altLang="zh-CN" sz="2000" b="1" dirty="0">
                <a:solidFill>
                  <a:schemeClr val="accent6">
                    <a:lumMod val="75000"/>
                  </a:schemeClr>
                </a:solidFill>
                <a:latin typeface="Courier New" pitchFamily="49" charset="0"/>
              </a:rPr>
              <a:t> –l 30 50 </a:t>
            </a:r>
            <a:r>
              <a:rPr lang="en-US" altLang="zh-CN" sz="2000" dirty="0">
                <a:latin typeface="Courier New" pitchFamily="49" charset="0"/>
              </a:rPr>
              <a:t># </a:t>
            </a:r>
            <a:r>
              <a:rPr lang="zh-CN" altLang="en-US" sz="2000" dirty="0">
                <a:latin typeface="Courier New" pitchFamily="49" charset="0"/>
              </a:rPr>
              <a:t>列出命令历史中第</a:t>
            </a:r>
            <a:r>
              <a:rPr lang="en-US" altLang="zh-CN" sz="2000" dirty="0">
                <a:latin typeface="Courier New" pitchFamily="49" charset="0"/>
              </a:rPr>
              <a:t>30</a:t>
            </a:r>
            <a:r>
              <a:rPr lang="zh-CN" altLang="en-US" sz="2000" dirty="0">
                <a:latin typeface="Courier New" pitchFamily="49" charset="0"/>
              </a:rPr>
              <a:t>到第</a:t>
            </a:r>
            <a:r>
              <a:rPr lang="en-US" altLang="zh-CN" sz="2000" dirty="0">
                <a:latin typeface="Courier New" pitchFamily="49" charset="0"/>
              </a:rPr>
              <a:t>50</a:t>
            </a:r>
            <a:r>
              <a:rPr lang="zh-CN" altLang="en-US" sz="2000" dirty="0">
                <a:latin typeface="Courier New" pitchFamily="49" charset="0"/>
              </a:rPr>
              <a:t>之间的命令</a:t>
            </a:r>
            <a:endParaRPr lang="en-US" altLang="zh-CN" sz="2000" dirty="0">
              <a:latin typeface="Courier New" pitchFamily="49" charset="0"/>
            </a:endParaRPr>
          </a:p>
          <a:p>
            <a:pPr lvl="1"/>
            <a:endParaRPr lang="zh-CN" altLang="en-US" dirty="0"/>
          </a:p>
        </p:txBody>
      </p:sp>
      <p:pic>
        <p:nvPicPr>
          <p:cNvPr id="5" name="图片 4">
            <a:extLst>
              <a:ext uri="{FF2B5EF4-FFF2-40B4-BE49-F238E27FC236}">
                <a16:creationId xmlns:a16="http://schemas.microsoft.com/office/drawing/2014/main" id="{DDEC886F-9118-4F77-B44C-4ABA6BDABAAF}"/>
              </a:ext>
            </a:extLst>
          </p:cNvPr>
          <p:cNvPicPr>
            <a:picLocks noChangeAspect="1"/>
          </p:cNvPicPr>
          <p:nvPr/>
        </p:nvPicPr>
        <p:blipFill>
          <a:blip r:embed="rId3"/>
          <a:stretch>
            <a:fillRect/>
          </a:stretch>
        </p:blipFill>
        <p:spPr>
          <a:xfrm>
            <a:off x="3491880" y="3789040"/>
            <a:ext cx="5174975" cy="504056"/>
          </a:xfrm>
          <a:prstGeom prst="rect">
            <a:avLst/>
          </a:prstGeom>
          <a:ln>
            <a:solidFill>
              <a:schemeClr val="accent5">
                <a:lumMod val="50000"/>
              </a:schemeClr>
            </a:solidFill>
          </a:ln>
        </p:spPr>
      </p:pic>
    </p:spTree>
    <p:extLst>
      <p:ext uri="{BB962C8B-B14F-4D97-AF65-F5344CB8AC3E}">
        <p14:creationId xmlns:p14="http://schemas.microsoft.com/office/powerpoint/2010/main" val="145723661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命令历史使用</a:t>
            </a:r>
          </a:p>
        </p:txBody>
      </p:sp>
      <p:sp>
        <p:nvSpPr>
          <p:cNvPr id="3" name="内容占位符 2"/>
          <p:cNvSpPr>
            <a:spLocks noGrp="1"/>
          </p:cNvSpPr>
          <p:nvPr>
            <p:ph idx="1"/>
          </p:nvPr>
        </p:nvSpPr>
        <p:spPr>
          <a:xfrm>
            <a:off x="717550" y="1412776"/>
            <a:ext cx="8229600" cy="5112568"/>
          </a:xfrm>
        </p:spPr>
        <p:txBody>
          <a:bodyPr/>
          <a:lstStyle/>
          <a:p>
            <a:r>
              <a:rPr lang="zh-CN" altLang="en-US" dirty="0">
                <a:solidFill>
                  <a:srgbClr val="0000FF"/>
                </a:solidFill>
              </a:rPr>
              <a:t>键盘快捷键</a:t>
            </a:r>
            <a:endParaRPr lang="en-US" altLang="zh-CN" dirty="0">
              <a:solidFill>
                <a:srgbClr val="0000FF"/>
              </a:solidFill>
            </a:endParaRPr>
          </a:p>
          <a:p>
            <a:pPr lvl="1"/>
            <a:r>
              <a:rPr lang="zh-CN" altLang="en-US" dirty="0"/>
              <a:t>最简单的方法是用</a:t>
            </a:r>
            <a:r>
              <a:rPr lang="zh-CN" altLang="en-US" dirty="0">
                <a:solidFill>
                  <a:srgbClr val="FF0000"/>
                </a:solidFill>
              </a:rPr>
              <a:t>上下方向键</a:t>
            </a:r>
            <a:r>
              <a:rPr lang="zh-CN" altLang="en-US" dirty="0"/>
              <a:t>、</a:t>
            </a:r>
            <a:r>
              <a:rPr lang="en-US" altLang="zh-CN" dirty="0">
                <a:solidFill>
                  <a:srgbClr val="FF0000"/>
                </a:solidFill>
              </a:rPr>
              <a:t>&lt;</a:t>
            </a:r>
            <a:r>
              <a:rPr lang="en-US" altLang="zh-CN" dirty="0" err="1">
                <a:solidFill>
                  <a:srgbClr val="FF0000"/>
                </a:solidFill>
              </a:rPr>
              <a:t>PgUp</a:t>
            </a:r>
            <a:r>
              <a:rPr lang="en-US" altLang="zh-CN" dirty="0">
                <a:solidFill>
                  <a:srgbClr val="FF0000"/>
                </a:solidFill>
              </a:rPr>
              <a:t>&gt;</a:t>
            </a:r>
            <a:r>
              <a:rPr lang="zh-CN" altLang="en-US" dirty="0"/>
              <a:t>和</a:t>
            </a:r>
            <a:r>
              <a:rPr lang="en-US" altLang="zh-CN" dirty="0">
                <a:solidFill>
                  <a:srgbClr val="FF0000"/>
                </a:solidFill>
              </a:rPr>
              <a:t>&lt;</a:t>
            </a:r>
            <a:r>
              <a:rPr lang="en-US" altLang="zh-CN" dirty="0" err="1">
                <a:solidFill>
                  <a:srgbClr val="FF0000"/>
                </a:solidFill>
              </a:rPr>
              <a:t>PgDn</a:t>
            </a:r>
            <a:r>
              <a:rPr lang="en-US" altLang="zh-CN" dirty="0">
                <a:solidFill>
                  <a:srgbClr val="FF0000"/>
                </a:solidFill>
              </a:rPr>
              <a:t>&gt;</a:t>
            </a:r>
            <a:r>
              <a:rPr lang="zh-CN" altLang="en-US" dirty="0">
                <a:solidFill>
                  <a:srgbClr val="FF0000"/>
                </a:solidFill>
              </a:rPr>
              <a:t>键</a:t>
            </a:r>
            <a:r>
              <a:rPr lang="zh-CN" altLang="en-US" dirty="0"/>
              <a:t>来查看历史命令</a:t>
            </a:r>
          </a:p>
          <a:p>
            <a:pPr lvl="1"/>
            <a:r>
              <a:rPr lang="zh-CN" altLang="en-US" dirty="0"/>
              <a:t>对显示在命令行上的</a:t>
            </a:r>
            <a:r>
              <a:rPr lang="zh-CN" altLang="en-US" dirty="0">
                <a:solidFill>
                  <a:srgbClr val="FF0000"/>
                </a:solidFill>
              </a:rPr>
              <a:t>历史命令可</a:t>
            </a:r>
            <a:r>
              <a:rPr lang="zh-CN" altLang="en-US" dirty="0"/>
              <a:t>以按需使用键盘编辑功能进行</a:t>
            </a:r>
            <a:r>
              <a:rPr lang="zh-CN" altLang="en-US" dirty="0">
                <a:solidFill>
                  <a:srgbClr val="FF0000"/>
                </a:solidFill>
              </a:rPr>
              <a:t>编辑</a:t>
            </a:r>
            <a:endParaRPr lang="en-US" altLang="zh-CN" dirty="0">
              <a:solidFill>
                <a:srgbClr val="FF0000"/>
              </a:solidFill>
            </a:endParaRPr>
          </a:p>
          <a:p>
            <a:r>
              <a:rPr lang="zh-CN" altLang="en-US" dirty="0">
                <a:solidFill>
                  <a:srgbClr val="0000FF"/>
                </a:solidFill>
              </a:rPr>
              <a:t>感叹号的用法</a:t>
            </a:r>
            <a:endParaRPr lang="en-US" altLang="zh-CN" dirty="0">
              <a:solidFill>
                <a:srgbClr val="0000FF"/>
              </a:solidFill>
            </a:endParaRPr>
          </a:p>
          <a:p>
            <a:pPr lvl="1"/>
            <a:r>
              <a:rPr lang="zh-CN" altLang="en-US" dirty="0"/>
              <a:t>用 </a:t>
            </a:r>
            <a:r>
              <a:rPr lang="en-US" altLang="zh-CN" dirty="0">
                <a:solidFill>
                  <a:srgbClr val="FF0000"/>
                </a:solidFill>
              </a:rPr>
              <a:t>!! </a:t>
            </a:r>
            <a:r>
              <a:rPr lang="zh-CN" altLang="en-US" dirty="0"/>
              <a:t>执行最近执行过的命令</a:t>
            </a:r>
          </a:p>
          <a:p>
            <a:pPr lvl="1"/>
            <a:r>
              <a:rPr lang="zh-CN" altLang="en-US" dirty="0"/>
              <a:t>用 </a:t>
            </a:r>
            <a:r>
              <a:rPr lang="en-US" altLang="zh-CN" dirty="0">
                <a:solidFill>
                  <a:srgbClr val="FF0000"/>
                </a:solidFill>
              </a:rPr>
              <a:t>! &lt;</a:t>
            </a:r>
            <a:r>
              <a:rPr lang="zh-CN" altLang="en-US" dirty="0">
                <a:solidFill>
                  <a:srgbClr val="FF0000"/>
                </a:solidFill>
              </a:rPr>
              <a:t>命令事件号</a:t>
            </a:r>
            <a:r>
              <a:rPr lang="en-US" altLang="zh-CN" dirty="0">
                <a:solidFill>
                  <a:srgbClr val="FF0000"/>
                </a:solidFill>
              </a:rPr>
              <a:t>&gt; </a:t>
            </a:r>
            <a:r>
              <a:rPr lang="zh-CN" altLang="en-US" dirty="0"/>
              <a:t>执行已经运行过的命令</a:t>
            </a:r>
          </a:p>
          <a:p>
            <a:pPr lvl="1"/>
            <a:r>
              <a:rPr lang="zh-CN" altLang="en-US" dirty="0"/>
              <a:t>用 </a:t>
            </a:r>
            <a:r>
              <a:rPr lang="en-US" altLang="zh-CN" dirty="0">
                <a:solidFill>
                  <a:srgbClr val="FF0000"/>
                </a:solidFill>
              </a:rPr>
              <a:t>! &lt;</a:t>
            </a:r>
            <a:r>
              <a:rPr lang="zh-CN" altLang="en-US" dirty="0">
                <a:solidFill>
                  <a:srgbClr val="FF0000"/>
                </a:solidFill>
              </a:rPr>
              <a:t>已经使用过的命令前面的部分</a:t>
            </a:r>
            <a:r>
              <a:rPr lang="en-US" altLang="zh-CN" dirty="0">
                <a:solidFill>
                  <a:srgbClr val="FF0000"/>
                </a:solidFill>
              </a:rPr>
              <a:t>&gt; </a:t>
            </a:r>
            <a:r>
              <a:rPr lang="zh-CN" altLang="en-US" dirty="0"/>
              <a:t>执行已经运行过的以该字符串开头的</a:t>
            </a:r>
            <a:r>
              <a:rPr lang="zh-CN" altLang="en-US" dirty="0">
                <a:solidFill>
                  <a:schemeClr val="accent6">
                    <a:lumMod val="75000"/>
                  </a:schemeClr>
                </a:solidFill>
                <a:ea typeface="黑体" pitchFamily="49" charset="-122"/>
              </a:rPr>
              <a:t>最近的</a:t>
            </a:r>
            <a:r>
              <a:rPr lang="zh-CN" altLang="en-US" dirty="0"/>
              <a:t>命令</a:t>
            </a:r>
          </a:p>
        </p:txBody>
      </p:sp>
    </p:spTree>
    <p:extLst>
      <p:ext uri="{BB962C8B-B14F-4D97-AF65-F5344CB8AC3E}">
        <p14:creationId xmlns:p14="http://schemas.microsoft.com/office/powerpoint/2010/main" val="10464982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3924299-CB7B-4B04-BD28-53D2784EFF7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a:stretch/>
        </p:blipFill>
        <p:spPr>
          <a:xfrm>
            <a:off x="0" y="0"/>
            <a:ext cx="9144000" cy="6874416"/>
          </a:xfrm>
          <a:prstGeom prst="rect">
            <a:avLst/>
          </a:prstGeom>
          <a:ln>
            <a:solidFill>
              <a:schemeClr val="accent1">
                <a:lumMod val="50000"/>
              </a:schemeClr>
            </a:solidFill>
          </a:ln>
        </p:spPr>
      </p:pic>
      <p:cxnSp>
        <p:nvCxnSpPr>
          <p:cNvPr id="18" name="直接连接符 17">
            <a:extLst>
              <a:ext uri="{FF2B5EF4-FFF2-40B4-BE49-F238E27FC236}">
                <a16:creationId xmlns:a16="http://schemas.microsoft.com/office/drawing/2014/main" id="{A0356AC4-555C-4728-B860-84BB4F703315}"/>
              </a:ext>
            </a:extLst>
          </p:cNvPr>
          <p:cNvCxnSpPr/>
          <p:nvPr/>
        </p:nvCxnSpPr>
        <p:spPr bwMode="auto">
          <a:xfrm>
            <a:off x="4427984" y="332656"/>
            <a:ext cx="3024336"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a:extLst>
              <a:ext uri="{FF2B5EF4-FFF2-40B4-BE49-F238E27FC236}">
                <a16:creationId xmlns:a16="http://schemas.microsoft.com/office/drawing/2014/main" id="{1C1F0C83-E522-4498-8062-27188668CF5A}"/>
              </a:ext>
            </a:extLst>
          </p:cNvPr>
          <p:cNvCxnSpPr/>
          <p:nvPr/>
        </p:nvCxnSpPr>
        <p:spPr bwMode="auto">
          <a:xfrm>
            <a:off x="539552" y="2348880"/>
            <a:ext cx="4896544"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a:extLst>
              <a:ext uri="{FF2B5EF4-FFF2-40B4-BE49-F238E27FC236}">
                <a16:creationId xmlns:a16="http://schemas.microsoft.com/office/drawing/2014/main" id="{54518E40-8A9B-4240-B441-E65ED2347DE8}"/>
              </a:ext>
            </a:extLst>
          </p:cNvPr>
          <p:cNvCxnSpPr/>
          <p:nvPr/>
        </p:nvCxnSpPr>
        <p:spPr bwMode="auto">
          <a:xfrm>
            <a:off x="4427984" y="5157192"/>
            <a:ext cx="2268760"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a:extLst>
              <a:ext uri="{FF2B5EF4-FFF2-40B4-BE49-F238E27FC236}">
                <a16:creationId xmlns:a16="http://schemas.microsoft.com/office/drawing/2014/main" id="{1459DA2D-A428-4217-906F-FB3945FD56EB}"/>
              </a:ext>
            </a:extLst>
          </p:cNvPr>
          <p:cNvCxnSpPr/>
          <p:nvPr/>
        </p:nvCxnSpPr>
        <p:spPr bwMode="auto">
          <a:xfrm>
            <a:off x="4301716" y="6021288"/>
            <a:ext cx="2268760"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a:extLst>
              <a:ext uri="{FF2B5EF4-FFF2-40B4-BE49-F238E27FC236}">
                <a16:creationId xmlns:a16="http://schemas.microsoft.com/office/drawing/2014/main" id="{69C2E4DF-99FD-45DC-B1B2-339F35A988DA}"/>
              </a:ext>
            </a:extLst>
          </p:cNvPr>
          <p:cNvCxnSpPr/>
          <p:nvPr/>
        </p:nvCxnSpPr>
        <p:spPr bwMode="auto">
          <a:xfrm>
            <a:off x="539552" y="2132856"/>
            <a:ext cx="7920880"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F8911334-18FD-4320-8096-B35B05CDD3B4}"/>
              </a:ext>
            </a:extLst>
          </p:cNvPr>
          <p:cNvCxnSpPr/>
          <p:nvPr/>
        </p:nvCxnSpPr>
        <p:spPr bwMode="auto">
          <a:xfrm>
            <a:off x="4427984" y="6525344"/>
            <a:ext cx="1512168"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8901248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命令别名</a:t>
            </a:r>
          </a:p>
        </p:txBody>
      </p:sp>
      <p:sp>
        <p:nvSpPr>
          <p:cNvPr id="3" name="内容占位符 2"/>
          <p:cNvSpPr>
            <a:spLocks noGrp="1"/>
          </p:cNvSpPr>
          <p:nvPr>
            <p:ph idx="1"/>
          </p:nvPr>
        </p:nvSpPr>
        <p:spPr>
          <a:xfrm>
            <a:off x="599416" y="1340768"/>
            <a:ext cx="8568952" cy="5325517"/>
          </a:xfrm>
        </p:spPr>
        <p:txBody>
          <a:bodyPr/>
          <a:lstStyle/>
          <a:p>
            <a:r>
              <a:rPr lang="zh-CN" altLang="en-US" dirty="0">
                <a:solidFill>
                  <a:srgbClr val="FF0000"/>
                </a:solidFill>
              </a:rPr>
              <a:t>用户</a:t>
            </a:r>
            <a:r>
              <a:rPr lang="zh-CN" altLang="en-US" dirty="0"/>
              <a:t>按照</a:t>
            </a:r>
            <a:r>
              <a:rPr lang="zh-CN" altLang="en-US" dirty="0">
                <a:solidFill>
                  <a:srgbClr val="FF0000"/>
                </a:solidFill>
              </a:rPr>
              <a:t>自己</a:t>
            </a:r>
            <a:r>
              <a:rPr lang="zh-CN" altLang="en-US" dirty="0"/>
              <a:t>喜欢的方式对</a:t>
            </a:r>
            <a:r>
              <a:rPr lang="zh-CN" altLang="en-US" dirty="0">
                <a:solidFill>
                  <a:srgbClr val="FF0000"/>
                </a:solidFill>
              </a:rPr>
              <a:t>命令</a:t>
            </a:r>
            <a:r>
              <a:rPr lang="zh-CN" altLang="en-US" dirty="0"/>
              <a:t>进行</a:t>
            </a:r>
            <a:r>
              <a:rPr lang="zh-CN" altLang="en-US" dirty="0">
                <a:solidFill>
                  <a:srgbClr val="FF0000"/>
                </a:solidFill>
              </a:rPr>
              <a:t>命名</a:t>
            </a:r>
            <a:endParaRPr lang="en-US" altLang="zh-CN" dirty="0">
              <a:solidFill>
                <a:srgbClr val="FF0000"/>
              </a:solidFill>
            </a:endParaRPr>
          </a:p>
          <a:p>
            <a:r>
              <a:rPr lang="zh-CN" altLang="en-US" dirty="0"/>
              <a:t>格式 </a:t>
            </a:r>
          </a:p>
          <a:p>
            <a:pPr lvl="1"/>
            <a:r>
              <a:rPr lang="en-US" altLang="zh-CN" dirty="0"/>
              <a:t>alias [</a:t>
            </a:r>
            <a:r>
              <a:rPr lang="en-US" altLang="zh-CN" dirty="0" err="1">
                <a:solidFill>
                  <a:schemeClr val="accent6">
                    <a:lumMod val="75000"/>
                  </a:schemeClr>
                </a:solidFill>
              </a:rPr>
              <a:t>alias_name</a:t>
            </a:r>
            <a:r>
              <a:rPr lang="en-US" altLang="zh-CN" dirty="0"/>
              <a:t>='</a:t>
            </a:r>
            <a:r>
              <a:rPr lang="en-US" altLang="zh-CN" dirty="0" err="1">
                <a:solidFill>
                  <a:srgbClr val="002060"/>
                </a:solidFill>
              </a:rPr>
              <a:t>original_command</a:t>
            </a:r>
            <a:r>
              <a:rPr lang="en-US" altLang="zh-CN" dirty="0"/>
              <a:t>'] </a:t>
            </a:r>
          </a:p>
          <a:p>
            <a:r>
              <a:rPr lang="zh-CN" altLang="en-US" dirty="0"/>
              <a:t>说明</a:t>
            </a:r>
            <a:endParaRPr lang="en-US" altLang="zh-CN" dirty="0"/>
          </a:p>
          <a:p>
            <a:pPr lvl="1"/>
            <a:r>
              <a:rPr lang="en-US" altLang="zh-CN" sz="2400" dirty="0" err="1">
                <a:solidFill>
                  <a:schemeClr val="accent6">
                    <a:lumMod val="75000"/>
                  </a:schemeClr>
                </a:solidFill>
              </a:rPr>
              <a:t>alias_name</a:t>
            </a:r>
            <a:r>
              <a:rPr lang="zh-CN" altLang="en-US" sz="2400" dirty="0"/>
              <a:t>：用户给命令取的别名。</a:t>
            </a:r>
          </a:p>
          <a:p>
            <a:pPr lvl="1"/>
            <a:r>
              <a:rPr lang="en-US" altLang="zh-CN" sz="2400" dirty="0" err="1">
                <a:solidFill>
                  <a:srgbClr val="002060"/>
                </a:solidFill>
              </a:rPr>
              <a:t>original_command</a:t>
            </a:r>
            <a:r>
              <a:rPr lang="zh-CN" altLang="en-US" sz="2400" dirty="0"/>
              <a:t>：原来的命令和参数。若命令中包含空格或其他的特殊字符串必须使用</a:t>
            </a:r>
            <a:r>
              <a:rPr lang="zh-CN" altLang="en-US" sz="2400" dirty="0">
                <a:solidFill>
                  <a:srgbClr val="FF0000"/>
                </a:solidFill>
              </a:rPr>
              <a:t>引号</a:t>
            </a:r>
          </a:p>
          <a:p>
            <a:pPr lvl="1"/>
            <a:r>
              <a:rPr lang="zh-CN" altLang="en-US" sz="2400" dirty="0"/>
              <a:t>在定义别名时，</a:t>
            </a:r>
            <a:r>
              <a:rPr lang="zh-CN" altLang="en-US" sz="2400" dirty="0">
                <a:solidFill>
                  <a:srgbClr val="FF0000"/>
                </a:solidFill>
              </a:rPr>
              <a:t>等号两边不允许有空格</a:t>
            </a:r>
            <a:endParaRPr lang="en-US" altLang="zh-CN" sz="2400" dirty="0"/>
          </a:p>
          <a:p>
            <a:pPr lvl="1"/>
            <a:r>
              <a:rPr lang="zh-CN" altLang="en-US" sz="2400" dirty="0"/>
              <a:t>不带任何参数的</a:t>
            </a:r>
            <a:r>
              <a:rPr lang="en-US" altLang="zh-CN" sz="2400" dirty="0">
                <a:solidFill>
                  <a:srgbClr val="FF0000"/>
                </a:solidFill>
              </a:rPr>
              <a:t>alias</a:t>
            </a:r>
            <a:r>
              <a:rPr lang="zh-CN" altLang="en-US" sz="2400" dirty="0">
                <a:solidFill>
                  <a:srgbClr val="FF0000"/>
                </a:solidFill>
              </a:rPr>
              <a:t>命令显示</a:t>
            </a:r>
            <a:r>
              <a:rPr lang="zh-CN" altLang="en-US" sz="2400" dirty="0"/>
              <a:t>当前</a:t>
            </a:r>
            <a:r>
              <a:rPr lang="zh-CN" altLang="en-US" sz="2400" dirty="0">
                <a:solidFill>
                  <a:srgbClr val="FF0000"/>
                </a:solidFill>
              </a:rPr>
              <a:t>已定义</a:t>
            </a:r>
            <a:r>
              <a:rPr lang="zh-CN" altLang="en-US" sz="2400" dirty="0"/>
              <a:t>的</a:t>
            </a:r>
            <a:r>
              <a:rPr lang="zh-CN" altLang="en-US" sz="2400" dirty="0">
                <a:solidFill>
                  <a:srgbClr val="FF0000"/>
                </a:solidFill>
              </a:rPr>
              <a:t>所有别名</a:t>
            </a:r>
            <a:endParaRPr lang="en-US" altLang="zh-CN" sz="2400" dirty="0"/>
          </a:p>
          <a:p>
            <a:pPr lvl="1"/>
            <a:r>
              <a:rPr lang="en-US" altLang="zh-CN" sz="2400" dirty="0"/>
              <a:t>unalias </a:t>
            </a:r>
            <a:r>
              <a:rPr lang="en-US" altLang="zh-CN" sz="2400" dirty="0" err="1">
                <a:solidFill>
                  <a:schemeClr val="accent6">
                    <a:lumMod val="75000"/>
                  </a:schemeClr>
                </a:solidFill>
              </a:rPr>
              <a:t>alias_name</a:t>
            </a:r>
            <a:r>
              <a:rPr lang="en-US" altLang="zh-CN" sz="2400" dirty="0">
                <a:solidFill>
                  <a:schemeClr val="accent6">
                    <a:lumMod val="75000"/>
                  </a:schemeClr>
                </a:solidFill>
              </a:rPr>
              <a:t> </a:t>
            </a:r>
            <a:r>
              <a:rPr lang="zh-CN" altLang="en-US" sz="2400" dirty="0"/>
              <a:t>命令</a:t>
            </a:r>
            <a:r>
              <a:rPr lang="zh-CN" altLang="en-US" sz="2400" dirty="0">
                <a:solidFill>
                  <a:srgbClr val="FF0000"/>
                </a:solidFill>
              </a:rPr>
              <a:t>取消别名</a:t>
            </a:r>
            <a:r>
              <a:rPr lang="zh-CN" altLang="en-US" sz="2400" dirty="0"/>
              <a:t>的定义</a:t>
            </a:r>
          </a:p>
          <a:p>
            <a:pPr lvl="1"/>
            <a:r>
              <a:rPr lang="zh-CN" altLang="en-US" sz="2400" dirty="0"/>
              <a:t>别名定义每次登录时均有效，需将其写入</a:t>
            </a:r>
            <a:r>
              <a:rPr lang="en-US" altLang="zh-CN" sz="2400" dirty="0">
                <a:solidFill>
                  <a:srgbClr val="C00000"/>
                </a:solidFill>
              </a:rPr>
              <a:t>~/.</a:t>
            </a:r>
            <a:r>
              <a:rPr lang="en-US" altLang="zh-CN" sz="2400" dirty="0" err="1">
                <a:solidFill>
                  <a:srgbClr val="C00000"/>
                </a:solidFill>
              </a:rPr>
              <a:t>bashrc</a:t>
            </a:r>
            <a:r>
              <a:rPr lang="zh-CN" altLang="en-US" sz="2400" dirty="0"/>
              <a:t>中</a:t>
            </a:r>
          </a:p>
          <a:p>
            <a:pPr lvl="1"/>
            <a:endParaRPr lang="zh-CN" altLang="en-US" dirty="0"/>
          </a:p>
        </p:txBody>
      </p:sp>
    </p:spTree>
    <p:extLst>
      <p:ext uri="{BB962C8B-B14F-4D97-AF65-F5344CB8AC3E}">
        <p14:creationId xmlns:p14="http://schemas.microsoft.com/office/powerpoint/2010/main" val="4019969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99592" y="1815348"/>
            <a:ext cx="7955215" cy="4114800"/>
          </a:xfrm>
        </p:spPr>
        <p:txBody>
          <a:bodyPr/>
          <a:lstStyle/>
          <a:p>
            <a:pPr marL="468000" lvl="1">
              <a:lnSpc>
                <a:spcPct val="120000"/>
              </a:lnSpc>
              <a:spcBef>
                <a:spcPts val="600"/>
              </a:spcBef>
            </a:pPr>
            <a:r>
              <a:rPr lang="zh-CN" altLang="en-US" dirty="0">
                <a:solidFill>
                  <a:srgbClr val="FF0000"/>
                </a:solidFill>
              </a:rPr>
              <a:t>用户</a:t>
            </a:r>
            <a:r>
              <a:rPr lang="zh-CN" altLang="en-US" dirty="0"/>
              <a:t>登录后，会进入系统指定的</a:t>
            </a:r>
            <a:r>
              <a:rPr lang="zh-CN" altLang="en-US" dirty="0">
                <a:solidFill>
                  <a:srgbClr val="FF0000"/>
                </a:solidFill>
              </a:rPr>
              <a:t>专属目录</a:t>
            </a:r>
            <a:r>
              <a:rPr lang="zh-CN" altLang="en-US" dirty="0"/>
              <a:t>，即</a:t>
            </a:r>
            <a:r>
              <a:rPr lang="zh-CN" altLang="en-US" dirty="0">
                <a:solidFill>
                  <a:srgbClr val="FF0000"/>
                </a:solidFill>
              </a:rPr>
              <a:t>用户主目录</a:t>
            </a:r>
            <a:r>
              <a:rPr lang="zh-CN" altLang="en-US" dirty="0"/>
              <a:t>，目录名通常为用户的登录账号</a:t>
            </a:r>
            <a:endParaRPr lang="en-US" altLang="zh-CN" dirty="0"/>
          </a:p>
          <a:p>
            <a:pPr marL="685800" lvl="2" indent="-342900" eaLnBrk="1" hangingPunct="1">
              <a:lnSpc>
                <a:spcPct val="120000"/>
              </a:lnSpc>
              <a:spcBef>
                <a:spcPts val="600"/>
              </a:spcBef>
              <a:buClr>
                <a:srgbClr val="0000FF"/>
              </a:buClr>
              <a:defRPr/>
            </a:pPr>
            <a:r>
              <a:rPr lang="zh-CN" altLang="en-US" dirty="0">
                <a:ea typeface="楷体_GB2312" pitchFamily="49" charset="-122"/>
              </a:rPr>
              <a:t>如用户</a:t>
            </a:r>
            <a:r>
              <a:rPr lang="en-US" altLang="zh-CN" dirty="0" err="1">
                <a:ea typeface="楷体_GB2312" pitchFamily="49" charset="-122"/>
              </a:rPr>
              <a:t>osmond</a:t>
            </a:r>
            <a:r>
              <a:rPr lang="zh-CN" altLang="en-US" dirty="0">
                <a:ea typeface="楷体_GB2312" pitchFamily="49" charset="-122"/>
              </a:rPr>
              <a:t>的主目录为：</a:t>
            </a:r>
            <a:r>
              <a:rPr lang="en-US" altLang="zh-CN" dirty="0">
                <a:solidFill>
                  <a:srgbClr val="FF0000"/>
                </a:solidFill>
                <a:ea typeface="楷体_GB2312" pitchFamily="49" charset="-122"/>
              </a:rPr>
              <a:t>/home/</a:t>
            </a:r>
            <a:r>
              <a:rPr lang="en-US" altLang="zh-CN" dirty="0" err="1">
                <a:solidFill>
                  <a:srgbClr val="FF0000"/>
                </a:solidFill>
                <a:ea typeface="楷体_GB2312" pitchFamily="49" charset="-122"/>
              </a:rPr>
              <a:t>osmond</a:t>
            </a:r>
            <a:endParaRPr lang="en-US" altLang="zh-CN" dirty="0">
              <a:solidFill>
                <a:srgbClr val="FF0000"/>
              </a:solidFill>
              <a:ea typeface="楷体_GB2312" pitchFamily="49" charset="-122"/>
            </a:endParaRPr>
          </a:p>
          <a:p>
            <a:pPr marL="468000" lvl="1">
              <a:lnSpc>
                <a:spcPct val="120000"/>
              </a:lnSpc>
              <a:spcBef>
                <a:spcPts val="600"/>
              </a:spcBef>
            </a:pPr>
            <a:r>
              <a:rPr lang="zh-CN" altLang="en-US" dirty="0"/>
              <a:t>在创建用户时，系统管理员会在 </a:t>
            </a:r>
            <a:r>
              <a:rPr lang="en-US" altLang="zh-CN" dirty="0">
                <a:solidFill>
                  <a:srgbClr val="FF0000"/>
                </a:solidFill>
              </a:rPr>
              <a:t>/home/ </a:t>
            </a:r>
            <a:r>
              <a:rPr lang="zh-CN" altLang="en-US" dirty="0">
                <a:solidFill>
                  <a:srgbClr val="FF0000"/>
                </a:solidFill>
              </a:rPr>
              <a:t>目录</a:t>
            </a:r>
            <a:r>
              <a:rPr lang="zh-CN" altLang="en-US" dirty="0"/>
              <a:t>下给每个用户建立一个主目录</a:t>
            </a:r>
            <a:endParaRPr lang="en-US" altLang="zh-CN" dirty="0"/>
          </a:p>
          <a:p>
            <a:pPr marL="468000" lvl="1">
              <a:lnSpc>
                <a:spcPct val="120000"/>
              </a:lnSpc>
              <a:spcBef>
                <a:spcPts val="600"/>
              </a:spcBef>
            </a:pPr>
            <a:r>
              <a:rPr lang="zh-CN" altLang="en-US" dirty="0"/>
              <a:t>用户对</a:t>
            </a:r>
            <a:r>
              <a:rPr lang="zh-CN" altLang="en-US" dirty="0">
                <a:solidFill>
                  <a:srgbClr val="FF0000"/>
                </a:solidFill>
              </a:rPr>
              <a:t>自己主目录</a:t>
            </a:r>
            <a:r>
              <a:rPr lang="zh-CN" altLang="en-US" dirty="0"/>
              <a:t>的文件</a:t>
            </a:r>
            <a:r>
              <a:rPr lang="zh-CN" altLang="en-US" dirty="0">
                <a:solidFill>
                  <a:srgbClr val="FF0000"/>
                </a:solidFill>
              </a:rPr>
              <a:t>拥有所有权</a:t>
            </a:r>
            <a:r>
              <a:rPr lang="zh-CN" altLang="en-US" dirty="0"/>
              <a:t>，可以在自己的主目录下</a:t>
            </a:r>
            <a:r>
              <a:rPr lang="zh-CN" altLang="en-US" dirty="0">
                <a:solidFill>
                  <a:srgbClr val="FF0000"/>
                </a:solidFill>
              </a:rPr>
              <a:t>进行相关操作</a:t>
            </a:r>
            <a:endParaRPr lang="zh-CN" altLang="en-US" dirty="0"/>
          </a:p>
          <a:p>
            <a:pPr marL="468000" lvl="1">
              <a:lnSpc>
                <a:spcPct val="120000"/>
              </a:lnSpc>
              <a:spcBef>
                <a:spcPts val="600"/>
              </a:spcBef>
            </a:pPr>
            <a:r>
              <a:rPr lang="zh-CN" altLang="en-US" dirty="0"/>
              <a:t>每个</a:t>
            </a:r>
            <a:r>
              <a:rPr lang="zh-CN" altLang="en-US" dirty="0">
                <a:solidFill>
                  <a:srgbClr val="FF0000"/>
                </a:solidFill>
              </a:rPr>
              <a:t>用户名</a:t>
            </a:r>
            <a:r>
              <a:rPr lang="zh-CN" altLang="en-US" dirty="0"/>
              <a:t>对应一个</a:t>
            </a:r>
            <a:r>
              <a:rPr lang="zh-CN" altLang="en-US" dirty="0">
                <a:solidFill>
                  <a:srgbClr val="FF0000"/>
                </a:solidFill>
              </a:rPr>
              <a:t>用户 </a:t>
            </a:r>
            <a:r>
              <a:rPr lang="en-US" altLang="zh-CN" dirty="0">
                <a:solidFill>
                  <a:srgbClr val="FF0000"/>
                </a:solidFill>
              </a:rPr>
              <a:t>ID </a:t>
            </a:r>
            <a:r>
              <a:rPr lang="zh-CN" altLang="en-US" dirty="0"/>
              <a:t>号，并被分配到一个</a:t>
            </a:r>
            <a:r>
              <a:rPr lang="zh-CN" altLang="en-US" dirty="0">
                <a:solidFill>
                  <a:srgbClr val="FF0000"/>
                </a:solidFill>
              </a:rPr>
              <a:t>指定的组 </a:t>
            </a:r>
            <a:r>
              <a:rPr lang="en-US" altLang="zh-CN" dirty="0">
                <a:solidFill>
                  <a:srgbClr val="FF0000"/>
                </a:solidFill>
              </a:rPr>
              <a:t>(group) </a:t>
            </a:r>
            <a:r>
              <a:rPr lang="zh-CN" altLang="en-US" dirty="0"/>
              <a:t>中</a:t>
            </a:r>
          </a:p>
        </p:txBody>
      </p:sp>
      <p:sp>
        <p:nvSpPr>
          <p:cNvPr id="5" name="标题 1">
            <a:extLst>
              <a:ext uri="{FF2B5EF4-FFF2-40B4-BE49-F238E27FC236}">
                <a16:creationId xmlns:a16="http://schemas.microsoft.com/office/drawing/2014/main" id="{F7EA1DCC-6004-4171-8DE1-93A6B7861212}"/>
              </a:ext>
            </a:extLst>
          </p:cNvPr>
          <p:cNvSpPr txBox="1">
            <a:spLocks/>
          </p:cNvSpPr>
          <p:nvPr/>
        </p:nvSpPr>
        <p:spPr bwMode="auto">
          <a:xfrm>
            <a:off x="1126646" y="343619"/>
            <a:ext cx="7793037" cy="886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a:t>七 文件与目录</a:t>
            </a:r>
          </a:p>
        </p:txBody>
      </p:sp>
      <p:sp>
        <p:nvSpPr>
          <p:cNvPr id="6" name="内容占位符 2">
            <a:extLst>
              <a:ext uri="{FF2B5EF4-FFF2-40B4-BE49-F238E27FC236}">
                <a16:creationId xmlns:a16="http://schemas.microsoft.com/office/drawing/2014/main" id="{663C79A1-5342-424B-9F62-10EFADF61E5B}"/>
              </a:ext>
            </a:extLst>
          </p:cNvPr>
          <p:cNvSpPr txBox="1">
            <a:spLocks/>
          </p:cNvSpPr>
          <p:nvPr/>
        </p:nvSpPr>
        <p:spPr bwMode="auto">
          <a:xfrm>
            <a:off x="899592" y="1412776"/>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dirty="0">
                <a:solidFill>
                  <a:srgbClr val="0000FF"/>
                </a:solidFill>
              </a:rPr>
              <a:t>用户主目录</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命令别名</a:t>
            </a:r>
          </a:p>
        </p:txBody>
      </p:sp>
      <p:sp>
        <p:nvSpPr>
          <p:cNvPr id="3" name="内容占位符 2"/>
          <p:cNvSpPr>
            <a:spLocks noGrp="1"/>
          </p:cNvSpPr>
          <p:nvPr>
            <p:ph idx="1"/>
          </p:nvPr>
        </p:nvSpPr>
        <p:spPr>
          <a:xfrm>
            <a:off x="717550" y="1244228"/>
            <a:ext cx="8229600" cy="4862165"/>
          </a:xfrm>
        </p:spPr>
        <p:txBody>
          <a:bodyPr/>
          <a:lstStyle/>
          <a:p>
            <a:r>
              <a:rPr lang="zh-CN" altLang="en-US" dirty="0"/>
              <a:t>定义别名举例</a:t>
            </a:r>
            <a:endParaRPr lang="en-US" altLang="zh-CN" dirty="0"/>
          </a:p>
          <a:p>
            <a:pPr lvl="1">
              <a:buNone/>
            </a:pPr>
            <a:r>
              <a:rPr lang="en-US" altLang="zh-CN" dirty="0">
                <a:solidFill>
                  <a:schemeClr val="accent6">
                    <a:lumMod val="75000"/>
                  </a:schemeClr>
                </a:solidFill>
              </a:rPr>
              <a:t>alias </a:t>
            </a:r>
            <a:r>
              <a:rPr lang="en-US" altLang="zh-CN" dirty="0" err="1">
                <a:solidFill>
                  <a:schemeClr val="accent6">
                    <a:lumMod val="75000"/>
                  </a:schemeClr>
                </a:solidFill>
              </a:rPr>
              <a:t>lh</a:t>
            </a:r>
            <a:r>
              <a:rPr lang="en-US" altLang="zh-CN" dirty="0">
                <a:solidFill>
                  <a:schemeClr val="accent6">
                    <a:lumMod val="75000"/>
                  </a:schemeClr>
                </a:solidFill>
              </a:rPr>
              <a:t>='</a:t>
            </a:r>
            <a:r>
              <a:rPr lang="en-US" altLang="zh-CN" dirty="0" err="1">
                <a:solidFill>
                  <a:schemeClr val="accent6">
                    <a:lumMod val="75000"/>
                  </a:schemeClr>
                </a:solidFill>
              </a:rPr>
              <a:t>ls</a:t>
            </a:r>
            <a:r>
              <a:rPr lang="en-US" altLang="zh-CN" dirty="0">
                <a:solidFill>
                  <a:schemeClr val="accent6">
                    <a:lumMod val="75000"/>
                  </a:schemeClr>
                </a:solidFill>
              </a:rPr>
              <a:t> -</a:t>
            </a:r>
            <a:r>
              <a:rPr lang="en-US" altLang="zh-CN" dirty="0" err="1">
                <a:solidFill>
                  <a:schemeClr val="accent6">
                    <a:lumMod val="75000"/>
                  </a:schemeClr>
                </a:solidFill>
              </a:rPr>
              <a:t>lh</a:t>
            </a:r>
            <a:r>
              <a:rPr lang="en-US" altLang="zh-CN" dirty="0">
                <a:solidFill>
                  <a:schemeClr val="accent6">
                    <a:lumMod val="75000"/>
                  </a:schemeClr>
                </a:solidFill>
              </a:rPr>
              <a:t>'</a:t>
            </a:r>
          </a:p>
          <a:p>
            <a:pPr lvl="1">
              <a:buNone/>
            </a:pPr>
            <a:r>
              <a:rPr lang="en-US" altLang="zh-CN" dirty="0">
                <a:solidFill>
                  <a:schemeClr val="accent6">
                    <a:lumMod val="75000"/>
                  </a:schemeClr>
                </a:solidFill>
              </a:rPr>
              <a:t>alias </a:t>
            </a:r>
            <a:r>
              <a:rPr lang="en-US" altLang="zh-CN" dirty="0" err="1">
                <a:solidFill>
                  <a:schemeClr val="accent6">
                    <a:lumMod val="75000"/>
                  </a:schemeClr>
                </a:solidFill>
              </a:rPr>
              <a:t>grep</a:t>
            </a:r>
            <a:r>
              <a:rPr lang="en-US" altLang="zh-CN" dirty="0">
                <a:solidFill>
                  <a:schemeClr val="accent6">
                    <a:lumMod val="75000"/>
                  </a:schemeClr>
                </a:solidFill>
              </a:rPr>
              <a:t>='</a:t>
            </a:r>
            <a:r>
              <a:rPr lang="en-US" altLang="zh-CN" dirty="0" err="1">
                <a:solidFill>
                  <a:schemeClr val="accent6">
                    <a:lumMod val="75000"/>
                  </a:schemeClr>
                </a:solidFill>
              </a:rPr>
              <a:t>grep</a:t>
            </a:r>
            <a:r>
              <a:rPr lang="en-US" altLang="zh-CN" dirty="0">
                <a:solidFill>
                  <a:schemeClr val="accent6">
                    <a:lumMod val="75000"/>
                  </a:schemeClr>
                </a:solidFill>
              </a:rPr>
              <a:t> --color=auto'</a:t>
            </a:r>
          </a:p>
          <a:p>
            <a:pPr lvl="1">
              <a:buNone/>
            </a:pPr>
            <a:r>
              <a:rPr lang="en-US" altLang="zh-CN" dirty="0">
                <a:solidFill>
                  <a:schemeClr val="accent6">
                    <a:lumMod val="75000"/>
                  </a:schemeClr>
                </a:solidFill>
              </a:rPr>
              <a:t>alias </a:t>
            </a:r>
            <a:r>
              <a:rPr lang="en-US" altLang="zh-CN" dirty="0" err="1">
                <a:solidFill>
                  <a:schemeClr val="accent6">
                    <a:lumMod val="75000"/>
                  </a:schemeClr>
                </a:solidFill>
              </a:rPr>
              <a:t>gitcam</a:t>
            </a:r>
            <a:r>
              <a:rPr lang="en-US" altLang="zh-CN" dirty="0">
                <a:solidFill>
                  <a:schemeClr val="accent6">
                    <a:lumMod val="75000"/>
                  </a:schemeClr>
                </a:solidFill>
              </a:rPr>
              <a:t>='</a:t>
            </a:r>
            <a:r>
              <a:rPr lang="en-US" altLang="zh-CN" dirty="0" err="1">
                <a:solidFill>
                  <a:schemeClr val="accent6">
                    <a:lumMod val="75000"/>
                  </a:schemeClr>
                </a:solidFill>
              </a:rPr>
              <a:t>git</a:t>
            </a:r>
            <a:r>
              <a:rPr lang="en-US" altLang="zh-CN" dirty="0">
                <a:solidFill>
                  <a:schemeClr val="accent6">
                    <a:lumMod val="75000"/>
                  </a:schemeClr>
                </a:solidFill>
              </a:rPr>
              <a:t> commit -a -m '</a:t>
            </a:r>
          </a:p>
          <a:p>
            <a:r>
              <a:rPr lang="zh-CN" altLang="en-US" dirty="0"/>
              <a:t>注意</a:t>
            </a:r>
            <a:endParaRPr lang="en-US" altLang="zh-CN" dirty="0"/>
          </a:p>
          <a:p>
            <a:pPr lvl="1"/>
            <a:r>
              <a:rPr lang="zh-CN" altLang="en-US" sz="2400" dirty="0"/>
              <a:t>别名与系统中已有命令同名（例如，系统中有</a:t>
            </a:r>
            <a:r>
              <a:rPr lang="en-US" altLang="zh-CN" sz="2400" dirty="0" err="1"/>
              <a:t>grep</a:t>
            </a:r>
            <a:r>
              <a:rPr lang="zh-CN" altLang="en-US" sz="2400" dirty="0"/>
              <a:t>命令，且又定义了</a:t>
            </a:r>
            <a:r>
              <a:rPr lang="en-US" altLang="zh-CN" sz="2400" dirty="0" err="1"/>
              <a:t>grep</a:t>
            </a:r>
            <a:r>
              <a:rPr lang="zh-CN" altLang="en-US" sz="2400" dirty="0"/>
              <a:t>的别名），则</a:t>
            </a:r>
            <a:r>
              <a:rPr lang="zh-CN" altLang="en-US" sz="2400" dirty="0">
                <a:solidFill>
                  <a:srgbClr val="FF0000"/>
                </a:solidFill>
              </a:rPr>
              <a:t>别名将优先于系统中原有的命令的执行</a:t>
            </a:r>
            <a:endParaRPr lang="zh-CN" altLang="en-US" sz="2400" dirty="0"/>
          </a:p>
          <a:p>
            <a:pPr lvl="1"/>
            <a:r>
              <a:rPr lang="zh-CN" altLang="en-US" sz="2400" dirty="0"/>
              <a:t>要想</a:t>
            </a:r>
            <a:r>
              <a:rPr lang="zh-CN" altLang="en-US" sz="2400" dirty="0">
                <a:solidFill>
                  <a:srgbClr val="FF0000"/>
                </a:solidFill>
              </a:rPr>
              <a:t>临时使用系统</a:t>
            </a:r>
            <a:r>
              <a:rPr lang="zh-CN" altLang="en-US" sz="2400" dirty="0"/>
              <a:t>中的</a:t>
            </a:r>
            <a:r>
              <a:rPr lang="zh-CN" altLang="en-US" sz="2400" dirty="0">
                <a:solidFill>
                  <a:srgbClr val="FF0000"/>
                </a:solidFill>
              </a:rPr>
              <a:t>命令</a:t>
            </a:r>
            <a:r>
              <a:rPr lang="zh-CN" altLang="en-US" sz="2400" dirty="0"/>
              <a:t>而非别名，应该在命令前</a:t>
            </a:r>
            <a:r>
              <a:rPr lang="zh-CN" altLang="en-US" sz="2400" dirty="0">
                <a:solidFill>
                  <a:srgbClr val="FF0000"/>
                </a:solidFill>
              </a:rPr>
              <a:t>添加“</a:t>
            </a:r>
            <a:r>
              <a:rPr lang="en-US" altLang="zh-CN" sz="2400" dirty="0">
                <a:solidFill>
                  <a:srgbClr val="FF0000"/>
                </a:solidFill>
              </a:rPr>
              <a:t>\”</a:t>
            </a:r>
            <a:r>
              <a:rPr lang="zh-CN" altLang="en-US" sz="2400" dirty="0">
                <a:solidFill>
                  <a:srgbClr val="FF0000"/>
                </a:solidFill>
              </a:rPr>
              <a:t>字符</a:t>
            </a:r>
            <a:r>
              <a:rPr lang="zh-CN" altLang="en-US" sz="2400" dirty="0"/>
              <a:t>，例如，</a:t>
            </a:r>
            <a:r>
              <a:rPr lang="en-US" altLang="zh-CN" sz="2400" dirty="0"/>
              <a:t>$ \</a:t>
            </a:r>
            <a:r>
              <a:rPr lang="en-US" altLang="zh-CN" sz="2400" dirty="0" err="1"/>
              <a:t>grep</a:t>
            </a:r>
            <a:r>
              <a:rPr lang="zh-CN" altLang="en-US" sz="2400" dirty="0"/>
              <a:t>命令将运行系统中原来的</a:t>
            </a:r>
            <a:r>
              <a:rPr lang="en-US" altLang="zh-CN" sz="2400" dirty="0" err="1"/>
              <a:t>grep</a:t>
            </a:r>
            <a:r>
              <a:rPr lang="zh-CN" altLang="en-US" sz="2400" dirty="0"/>
              <a:t>命令而不是</a:t>
            </a:r>
            <a:r>
              <a:rPr lang="en-US" altLang="zh-CN" sz="2400" dirty="0" err="1"/>
              <a:t>grep</a:t>
            </a:r>
            <a:r>
              <a:rPr lang="zh-CN" altLang="en-US" sz="2400" dirty="0"/>
              <a:t>别名，它不在输出中显示颜色</a:t>
            </a:r>
          </a:p>
        </p:txBody>
      </p:sp>
    </p:spTree>
    <p:extLst>
      <p:ext uri="{BB962C8B-B14F-4D97-AF65-F5344CB8AC3E}">
        <p14:creationId xmlns:p14="http://schemas.microsoft.com/office/powerpoint/2010/main" val="149845034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8A36E47-206E-4DD5-8B60-69B33243A5E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r="21642"/>
          <a:stretch/>
        </p:blipFill>
        <p:spPr>
          <a:xfrm>
            <a:off x="0" y="0"/>
            <a:ext cx="9144000" cy="5218100"/>
          </a:xfrm>
          <a:prstGeom prst="rect">
            <a:avLst/>
          </a:prstGeom>
        </p:spPr>
      </p:pic>
      <p:pic>
        <p:nvPicPr>
          <p:cNvPr id="9" name="图片 8">
            <a:extLst>
              <a:ext uri="{FF2B5EF4-FFF2-40B4-BE49-F238E27FC236}">
                <a16:creationId xmlns:a16="http://schemas.microsoft.com/office/drawing/2014/main" id="{B13A7BBB-984D-4E07-8256-CE802D7B9AB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9472" y="5218100"/>
            <a:ext cx="9144000" cy="1639900"/>
          </a:xfrm>
          <a:prstGeom prst="rect">
            <a:avLst/>
          </a:prstGeom>
        </p:spPr>
      </p:pic>
      <p:cxnSp>
        <p:nvCxnSpPr>
          <p:cNvPr id="11" name="直接连接符 10">
            <a:extLst>
              <a:ext uri="{FF2B5EF4-FFF2-40B4-BE49-F238E27FC236}">
                <a16:creationId xmlns:a16="http://schemas.microsoft.com/office/drawing/2014/main" id="{D65FBDAA-74D2-4CCB-926A-B2D1302037C8}"/>
              </a:ext>
            </a:extLst>
          </p:cNvPr>
          <p:cNvCxnSpPr/>
          <p:nvPr/>
        </p:nvCxnSpPr>
        <p:spPr bwMode="auto">
          <a:xfrm>
            <a:off x="2411760" y="260648"/>
            <a:ext cx="1152128"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a:extLst>
              <a:ext uri="{FF2B5EF4-FFF2-40B4-BE49-F238E27FC236}">
                <a16:creationId xmlns:a16="http://schemas.microsoft.com/office/drawing/2014/main" id="{9FA5FF75-F4B0-4B5A-8337-0445F53BA50A}"/>
              </a:ext>
            </a:extLst>
          </p:cNvPr>
          <p:cNvCxnSpPr/>
          <p:nvPr/>
        </p:nvCxnSpPr>
        <p:spPr bwMode="auto">
          <a:xfrm>
            <a:off x="2699792" y="2606432"/>
            <a:ext cx="2448272"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a:extLst>
              <a:ext uri="{FF2B5EF4-FFF2-40B4-BE49-F238E27FC236}">
                <a16:creationId xmlns:a16="http://schemas.microsoft.com/office/drawing/2014/main" id="{5C316371-BDD4-45CB-AA27-B03FD1E1FB04}"/>
              </a:ext>
            </a:extLst>
          </p:cNvPr>
          <p:cNvCxnSpPr/>
          <p:nvPr/>
        </p:nvCxnSpPr>
        <p:spPr bwMode="auto">
          <a:xfrm>
            <a:off x="0" y="4421872"/>
            <a:ext cx="2448272"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a:extLst>
              <a:ext uri="{FF2B5EF4-FFF2-40B4-BE49-F238E27FC236}">
                <a16:creationId xmlns:a16="http://schemas.microsoft.com/office/drawing/2014/main" id="{401C6A10-5EF3-4FAE-B077-0797A82BBB77}"/>
              </a:ext>
            </a:extLst>
          </p:cNvPr>
          <p:cNvCxnSpPr/>
          <p:nvPr/>
        </p:nvCxnSpPr>
        <p:spPr bwMode="auto">
          <a:xfrm>
            <a:off x="2448272" y="2852936"/>
            <a:ext cx="1115616"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a:extLst>
              <a:ext uri="{FF2B5EF4-FFF2-40B4-BE49-F238E27FC236}">
                <a16:creationId xmlns:a16="http://schemas.microsoft.com/office/drawing/2014/main" id="{E93C3C7F-8CE0-439B-81F9-8DF852907374}"/>
              </a:ext>
            </a:extLst>
          </p:cNvPr>
          <p:cNvCxnSpPr/>
          <p:nvPr/>
        </p:nvCxnSpPr>
        <p:spPr bwMode="auto">
          <a:xfrm>
            <a:off x="-19472" y="4653136"/>
            <a:ext cx="3583360"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a:extLst>
              <a:ext uri="{FF2B5EF4-FFF2-40B4-BE49-F238E27FC236}">
                <a16:creationId xmlns:a16="http://schemas.microsoft.com/office/drawing/2014/main" id="{D345563A-091C-46F5-A9B0-15C02CD84F09}"/>
              </a:ext>
            </a:extLst>
          </p:cNvPr>
          <p:cNvCxnSpPr/>
          <p:nvPr/>
        </p:nvCxnSpPr>
        <p:spPr bwMode="auto">
          <a:xfrm>
            <a:off x="2411760" y="5517232"/>
            <a:ext cx="864096"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a:extLst>
              <a:ext uri="{FF2B5EF4-FFF2-40B4-BE49-F238E27FC236}">
                <a16:creationId xmlns:a16="http://schemas.microsoft.com/office/drawing/2014/main" id="{82326989-3A0F-4304-9C39-FCD14412DA5A}"/>
              </a:ext>
            </a:extLst>
          </p:cNvPr>
          <p:cNvCxnSpPr/>
          <p:nvPr/>
        </p:nvCxnSpPr>
        <p:spPr bwMode="auto">
          <a:xfrm>
            <a:off x="2411760" y="6309320"/>
            <a:ext cx="1008112"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615798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重定向</a:t>
            </a:r>
          </a:p>
        </p:txBody>
      </p:sp>
      <p:sp>
        <p:nvSpPr>
          <p:cNvPr id="3" name="内容占位符 2"/>
          <p:cNvSpPr>
            <a:spLocks noGrp="1"/>
          </p:cNvSpPr>
          <p:nvPr>
            <p:ph idx="1"/>
          </p:nvPr>
        </p:nvSpPr>
        <p:spPr>
          <a:xfrm>
            <a:off x="539551" y="1371600"/>
            <a:ext cx="8407599" cy="4114800"/>
          </a:xfrm>
        </p:spPr>
        <p:txBody>
          <a:bodyPr/>
          <a:lstStyle/>
          <a:p>
            <a:pPr marL="342900" lvl="1" indent="-342900">
              <a:buFont typeface="Wingdings" panose="05000000000000000000" pitchFamily="2" charset="2"/>
              <a:buChar char="n"/>
            </a:pPr>
            <a:r>
              <a:rPr lang="zh-CN" altLang="en-US" sz="3200" b="0" dirty="0">
                <a:solidFill>
                  <a:srgbClr val="0000FF"/>
                </a:solidFill>
              </a:rPr>
              <a:t>标准输入</a:t>
            </a:r>
            <a:r>
              <a:rPr lang="en-US" altLang="zh-CN" sz="3200" b="0" dirty="0">
                <a:solidFill>
                  <a:srgbClr val="0000FF"/>
                </a:solidFill>
              </a:rPr>
              <a:t>/</a:t>
            </a:r>
            <a:r>
              <a:rPr lang="zh-CN" altLang="en-US" sz="3200" b="0" dirty="0">
                <a:solidFill>
                  <a:srgbClr val="0000FF"/>
                </a:solidFill>
              </a:rPr>
              <a:t>输出设备</a:t>
            </a:r>
          </a:p>
          <a:p>
            <a:pPr lvl="1">
              <a:lnSpc>
                <a:spcPct val="150000"/>
              </a:lnSpc>
              <a:spcBef>
                <a:spcPts val="600"/>
              </a:spcBef>
            </a:pPr>
            <a:r>
              <a:rPr lang="en-US" altLang="zh-CN" sz="2400" dirty="0"/>
              <a:t>Linux</a:t>
            </a:r>
            <a:r>
              <a:rPr lang="zh-CN" altLang="en-US" sz="2400" dirty="0"/>
              <a:t>命令在执行时常常期望接收输入数据，命令执行后又期望将产生的数据结果输出。</a:t>
            </a:r>
          </a:p>
          <a:p>
            <a:pPr lvl="1">
              <a:lnSpc>
                <a:spcPct val="150000"/>
              </a:lnSpc>
              <a:spcBef>
                <a:spcPts val="600"/>
              </a:spcBef>
            </a:pPr>
            <a:r>
              <a:rPr lang="en-US" altLang="zh-CN" sz="2400" dirty="0"/>
              <a:t>Linux</a:t>
            </a:r>
            <a:r>
              <a:rPr lang="zh-CN" altLang="en-US" sz="2400" dirty="0"/>
              <a:t>的大部分命令都具有标准的输入</a:t>
            </a:r>
            <a:r>
              <a:rPr lang="en-US" altLang="zh-CN" sz="2400" dirty="0"/>
              <a:t>/</a:t>
            </a:r>
            <a:r>
              <a:rPr lang="zh-CN" altLang="en-US" sz="2400" dirty="0"/>
              <a:t>输出设备端口。</a:t>
            </a:r>
            <a:endParaRPr lang="en-US" altLang="zh-CN" sz="2400" dirty="0"/>
          </a:p>
          <a:p>
            <a:pPr marL="0" indent="0">
              <a:buNone/>
            </a:pPr>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4008120050"/>
              </p:ext>
            </p:extLst>
          </p:nvPr>
        </p:nvGraphicFramePr>
        <p:xfrm>
          <a:off x="573087" y="3933056"/>
          <a:ext cx="8065296" cy="2499360"/>
        </p:xfrm>
        <a:graphic>
          <a:graphicData uri="http://schemas.openxmlformats.org/drawingml/2006/table">
            <a:tbl>
              <a:tblPr firstRow="1" bandRow="1">
                <a:tableStyleId>{21E4AEA4-8DFA-4A89-87EB-49C32662AFE0}</a:tableStyleId>
              </a:tblPr>
              <a:tblGrid>
                <a:gridCol w="1317952">
                  <a:extLst>
                    <a:ext uri="{9D8B030D-6E8A-4147-A177-3AD203B41FA5}">
                      <a16:colId xmlns:a16="http://schemas.microsoft.com/office/drawing/2014/main" val="20000"/>
                    </a:ext>
                  </a:extLst>
                </a:gridCol>
                <a:gridCol w="698472">
                  <a:extLst>
                    <a:ext uri="{9D8B030D-6E8A-4147-A177-3AD203B41FA5}">
                      <a16:colId xmlns:a16="http://schemas.microsoft.com/office/drawing/2014/main" val="20001"/>
                    </a:ext>
                  </a:extLst>
                </a:gridCol>
                <a:gridCol w="1256421">
                  <a:extLst>
                    <a:ext uri="{9D8B030D-6E8A-4147-A177-3AD203B41FA5}">
                      <a16:colId xmlns:a16="http://schemas.microsoft.com/office/drawing/2014/main" val="20002"/>
                    </a:ext>
                  </a:extLst>
                </a:gridCol>
                <a:gridCol w="1119843">
                  <a:extLst>
                    <a:ext uri="{9D8B030D-6E8A-4147-A177-3AD203B41FA5}">
                      <a16:colId xmlns:a16="http://schemas.microsoft.com/office/drawing/2014/main" val="20003"/>
                    </a:ext>
                  </a:extLst>
                </a:gridCol>
                <a:gridCol w="3672608">
                  <a:extLst>
                    <a:ext uri="{9D8B030D-6E8A-4147-A177-3AD203B41FA5}">
                      <a16:colId xmlns:a16="http://schemas.microsoft.com/office/drawing/2014/main" val="20004"/>
                    </a:ext>
                  </a:extLst>
                </a:gridCol>
              </a:tblGrid>
              <a:tr h="370840">
                <a:tc>
                  <a:txBody>
                    <a:bodyPr/>
                    <a:lstStyle/>
                    <a:p>
                      <a:pPr algn="l"/>
                      <a:r>
                        <a:rPr lang="zh-CN" altLang="en-US" sz="2000" dirty="0">
                          <a:solidFill>
                            <a:srgbClr val="C00000"/>
                          </a:solidFill>
                        </a:rPr>
                        <a:t>名称</a:t>
                      </a:r>
                    </a:p>
                  </a:txBody>
                  <a:tcPr/>
                </a:tc>
                <a:tc>
                  <a:txBody>
                    <a:bodyPr/>
                    <a:lstStyle/>
                    <a:p>
                      <a:pPr algn="l"/>
                      <a:r>
                        <a:rPr lang="zh-CN" altLang="en-US" sz="2000" dirty="0">
                          <a:solidFill>
                            <a:srgbClr val="C00000"/>
                          </a:solidFill>
                        </a:rPr>
                        <a:t>代码</a:t>
                      </a:r>
                    </a:p>
                  </a:txBody>
                  <a:tcPr/>
                </a:tc>
                <a:tc>
                  <a:txBody>
                    <a:bodyPr/>
                    <a:lstStyle/>
                    <a:p>
                      <a:pPr algn="l"/>
                      <a:r>
                        <a:rPr lang="zh-CN" altLang="en-US" sz="2000" dirty="0">
                          <a:solidFill>
                            <a:srgbClr val="C00000"/>
                          </a:solidFill>
                        </a:rPr>
                        <a:t>含义</a:t>
                      </a:r>
                    </a:p>
                  </a:txBody>
                  <a:tcPr/>
                </a:tc>
                <a:tc>
                  <a:txBody>
                    <a:bodyPr/>
                    <a:lstStyle/>
                    <a:p>
                      <a:pPr algn="l"/>
                      <a:r>
                        <a:rPr lang="zh-CN" altLang="en-US" sz="2000" dirty="0">
                          <a:solidFill>
                            <a:srgbClr val="C00000"/>
                          </a:solidFill>
                        </a:rPr>
                        <a:t>设备</a:t>
                      </a:r>
                    </a:p>
                  </a:txBody>
                  <a:tcPr/>
                </a:tc>
                <a:tc>
                  <a:txBody>
                    <a:bodyPr/>
                    <a:lstStyle/>
                    <a:p>
                      <a:pPr algn="l"/>
                      <a:r>
                        <a:rPr lang="zh-CN" altLang="en-US" sz="2000" dirty="0">
                          <a:solidFill>
                            <a:srgbClr val="C00000"/>
                          </a:solidFill>
                        </a:rPr>
                        <a:t>说明</a:t>
                      </a:r>
                    </a:p>
                  </a:txBody>
                  <a:tcPr/>
                </a:tc>
                <a:extLst>
                  <a:ext uri="{0D108BD9-81ED-4DB2-BD59-A6C34878D82A}">
                    <a16:rowId xmlns:a16="http://schemas.microsoft.com/office/drawing/2014/main" val="10000"/>
                  </a:ext>
                </a:extLst>
              </a:tr>
              <a:tr h="37084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ea typeface="宋体" charset="-122"/>
                        </a:rPr>
                        <a:t>STDIN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ea typeface="宋体" charset="-122"/>
                        </a:rPr>
                        <a:t>0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标准输入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键盘 </a:t>
                      </a: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命令在执行时所要的输入通过它来取得 </a:t>
                      </a:r>
                    </a:p>
                  </a:txBody>
                  <a:tcPr anchor="ctr" horzOverflow="overflow"/>
                </a:tc>
                <a:extLst>
                  <a:ext uri="{0D108BD9-81ED-4DB2-BD59-A6C34878D82A}">
                    <a16:rowId xmlns:a16="http://schemas.microsoft.com/office/drawing/2014/main" val="10001"/>
                  </a:ext>
                </a:extLst>
              </a:tr>
              <a:tr h="37084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charset="-122"/>
                        </a:rPr>
                        <a:t>STDOUT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charset="-122"/>
                        </a:rPr>
                        <a:t>1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标准输出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显示器 </a:t>
                      </a: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命令执行后的输出结果从该端口送出 </a:t>
                      </a:r>
                    </a:p>
                  </a:txBody>
                  <a:tcPr anchor="ctr" horzOverflow="overflow"/>
                </a:tc>
                <a:extLst>
                  <a:ext uri="{0D108BD9-81ED-4DB2-BD59-A6C34878D82A}">
                    <a16:rowId xmlns:a16="http://schemas.microsoft.com/office/drawing/2014/main" val="10002"/>
                  </a:ext>
                </a:extLst>
              </a:tr>
              <a:tr h="37084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charset="-122"/>
                        </a:rPr>
                        <a:t>STDERR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charset="-122"/>
                        </a:rPr>
                        <a:t>2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标准错误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显示器 </a:t>
                      </a: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命令执行时的错误信息通过该端口送出</a:t>
                      </a:r>
                    </a:p>
                  </a:txBody>
                  <a:tcPr anchor="ctr" horzOverflow="overflow"/>
                </a:tc>
                <a:extLst>
                  <a:ext uri="{0D108BD9-81ED-4DB2-BD59-A6C34878D82A}">
                    <a16:rowId xmlns:a16="http://schemas.microsoft.com/office/drawing/2014/main" val="10003"/>
                  </a:ext>
                </a:extLst>
              </a:tr>
            </a:tbl>
          </a:graphicData>
        </a:graphic>
      </p:graphicFrame>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重定向</a:t>
            </a:r>
          </a:p>
        </p:txBody>
      </p:sp>
      <p:pic>
        <p:nvPicPr>
          <p:cNvPr id="6" name="图片 5">
            <a:extLst>
              <a:ext uri="{FF2B5EF4-FFF2-40B4-BE49-F238E27FC236}">
                <a16:creationId xmlns:a16="http://schemas.microsoft.com/office/drawing/2014/main" id="{32087DC8-A37F-438F-8B40-08F80CE877BD}"/>
              </a:ext>
            </a:extLst>
          </p:cNvPr>
          <p:cNvPicPr>
            <a:picLocks noChangeAspect="1"/>
          </p:cNvPicPr>
          <p:nvPr/>
        </p:nvPicPr>
        <p:blipFill rotWithShape="1">
          <a:blip r:embed="rId3"/>
          <a:srcRect r="5249"/>
          <a:stretch/>
        </p:blipFill>
        <p:spPr>
          <a:xfrm rot="16200000">
            <a:off x="3076304" y="-402093"/>
            <a:ext cx="3024336" cy="8717356"/>
          </a:xfrm>
          <a:prstGeom prst="rect">
            <a:avLst/>
          </a:prstGeom>
          <a:ln>
            <a:solidFill>
              <a:srgbClr val="00B050"/>
            </a:solidFill>
          </a:ln>
        </p:spPr>
      </p:pic>
      <p:sp>
        <p:nvSpPr>
          <p:cNvPr id="10" name="内容占位符 2">
            <a:extLst>
              <a:ext uri="{FF2B5EF4-FFF2-40B4-BE49-F238E27FC236}">
                <a16:creationId xmlns:a16="http://schemas.microsoft.com/office/drawing/2014/main" id="{DCABDDCC-39D5-422F-B0BD-A3ABEE73D7DE}"/>
              </a:ext>
            </a:extLst>
          </p:cNvPr>
          <p:cNvSpPr>
            <a:spLocks noGrp="1"/>
          </p:cNvSpPr>
          <p:nvPr>
            <p:ph idx="1"/>
          </p:nvPr>
        </p:nvSpPr>
        <p:spPr>
          <a:xfrm>
            <a:off x="914074" y="1371600"/>
            <a:ext cx="7617250" cy="4114800"/>
          </a:xfrm>
        </p:spPr>
        <p:txBody>
          <a:bodyPr/>
          <a:lstStyle/>
          <a:p>
            <a:pPr marL="342900" lvl="1" indent="-342900">
              <a:buFont typeface="Wingdings" panose="05000000000000000000" pitchFamily="2" charset="2"/>
              <a:buChar char="n"/>
            </a:pPr>
            <a:r>
              <a:rPr lang="zh-CN" altLang="en-US" sz="3200" b="0" dirty="0"/>
              <a:t>命令执行过程的数据传输</a:t>
            </a:r>
            <a:endParaRPr lang="zh-CN" altLang="en-US" dirty="0"/>
          </a:p>
        </p:txBody>
      </p:sp>
    </p:spTree>
    <p:extLst>
      <p:ext uri="{BB962C8B-B14F-4D97-AF65-F5344CB8AC3E}">
        <p14:creationId xmlns:p14="http://schemas.microsoft.com/office/powerpoint/2010/main" val="20513190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7739" y="148203"/>
            <a:ext cx="7793037" cy="1052513"/>
          </a:xfrm>
        </p:spPr>
        <p:txBody>
          <a:bodyPr/>
          <a:lstStyle/>
          <a:p>
            <a:r>
              <a:rPr lang="zh-CN" altLang="en-US" dirty="0"/>
              <a:t>二</a:t>
            </a:r>
            <a:r>
              <a:rPr lang="en-US" altLang="zh-CN" dirty="0"/>
              <a:t> Shell</a:t>
            </a:r>
            <a:r>
              <a:rPr lang="zh-CN" altLang="en-US" dirty="0"/>
              <a:t>功能</a:t>
            </a:r>
            <a:r>
              <a:rPr lang="en-US" altLang="zh-CN" dirty="0"/>
              <a:t>—</a:t>
            </a:r>
            <a:r>
              <a:rPr lang="zh-CN" altLang="en-US" dirty="0"/>
              <a:t>重定向</a:t>
            </a:r>
          </a:p>
        </p:txBody>
      </p:sp>
      <p:sp>
        <p:nvSpPr>
          <p:cNvPr id="3" name="内容占位符 2"/>
          <p:cNvSpPr>
            <a:spLocks noGrp="1"/>
          </p:cNvSpPr>
          <p:nvPr>
            <p:ph idx="1"/>
          </p:nvPr>
        </p:nvSpPr>
        <p:spPr>
          <a:xfrm>
            <a:off x="1093474" y="1340894"/>
            <a:ext cx="8229600" cy="4502125"/>
          </a:xfrm>
        </p:spPr>
        <p:txBody>
          <a:bodyPr/>
          <a:lstStyle/>
          <a:p>
            <a:r>
              <a:rPr lang="zh-CN" altLang="en-US" sz="3600" dirty="0">
                <a:solidFill>
                  <a:srgbClr val="0000FF"/>
                </a:solidFill>
              </a:rPr>
              <a:t>标准输入</a:t>
            </a:r>
            <a:r>
              <a:rPr lang="en-US" altLang="zh-CN" sz="3600" dirty="0">
                <a:solidFill>
                  <a:srgbClr val="0000FF"/>
                </a:solidFill>
              </a:rPr>
              <a:t>/</a:t>
            </a:r>
            <a:r>
              <a:rPr lang="zh-CN" altLang="en-US" sz="3600" dirty="0">
                <a:solidFill>
                  <a:srgbClr val="0000FF"/>
                </a:solidFill>
              </a:rPr>
              <a:t>输出举例</a:t>
            </a:r>
            <a:endParaRPr lang="en-US" altLang="zh-CN" sz="3600" dirty="0">
              <a:solidFill>
                <a:srgbClr val="0000FF"/>
              </a:solidFill>
            </a:endParaRPr>
          </a:p>
          <a:p>
            <a:pPr lvl="1"/>
            <a:r>
              <a:rPr lang="zh-CN" altLang="en-US" sz="3200" dirty="0"/>
              <a:t>标准输入和标准输出</a:t>
            </a:r>
            <a:endParaRPr lang="en-US" altLang="zh-CN" sz="3200" dirty="0"/>
          </a:p>
          <a:p>
            <a:endParaRPr lang="en-US" altLang="zh-CN" dirty="0"/>
          </a:p>
          <a:p>
            <a:endParaRPr lang="en-US" altLang="zh-CN" dirty="0"/>
          </a:p>
          <a:p>
            <a:endParaRPr lang="en-US" altLang="zh-CN" dirty="0"/>
          </a:p>
          <a:p>
            <a:pPr>
              <a:lnSpc>
                <a:spcPct val="80000"/>
              </a:lnSpc>
              <a:spcBef>
                <a:spcPts val="0"/>
              </a:spcBef>
            </a:pPr>
            <a:endParaRPr lang="en-US" altLang="zh-CN" dirty="0"/>
          </a:p>
          <a:p>
            <a:pPr lvl="1"/>
            <a:r>
              <a:rPr lang="zh-CN" altLang="en-US" sz="3200" dirty="0"/>
              <a:t>标准错误输出</a:t>
            </a:r>
          </a:p>
        </p:txBody>
      </p:sp>
      <p:grpSp>
        <p:nvGrpSpPr>
          <p:cNvPr id="5" name="组合 4">
            <a:extLst>
              <a:ext uri="{FF2B5EF4-FFF2-40B4-BE49-F238E27FC236}">
                <a16:creationId xmlns:a16="http://schemas.microsoft.com/office/drawing/2014/main" id="{802C4C88-ADA5-4A27-B8DD-87C5A9597847}"/>
              </a:ext>
            </a:extLst>
          </p:cNvPr>
          <p:cNvGrpSpPr/>
          <p:nvPr/>
        </p:nvGrpSpPr>
        <p:grpSpPr>
          <a:xfrm>
            <a:off x="1857838" y="2725163"/>
            <a:ext cx="6192688" cy="1733585"/>
            <a:chOff x="1907704" y="1988840"/>
            <a:chExt cx="6192688" cy="1733585"/>
          </a:xfrm>
        </p:grpSpPr>
        <p:sp>
          <p:nvSpPr>
            <p:cNvPr id="9" name="Line 7"/>
            <p:cNvSpPr>
              <a:spLocks noChangeShapeType="1"/>
            </p:cNvSpPr>
            <p:nvPr/>
          </p:nvSpPr>
          <p:spPr bwMode="auto">
            <a:xfrm flipV="1">
              <a:off x="5220072" y="2204864"/>
              <a:ext cx="306760" cy="216024"/>
            </a:xfrm>
            <a:prstGeom prst="line">
              <a:avLst/>
            </a:prstGeom>
            <a:noFill/>
            <a:ln w="28575">
              <a:solidFill>
                <a:srgbClr val="FF3300"/>
              </a:solidFill>
              <a:miter lim="800000"/>
              <a:headEnd/>
              <a:tailEnd type="triangle" w="med" len="med"/>
            </a:ln>
            <a:effectLst/>
          </p:spPr>
          <p:txBody>
            <a:bodyPr wrap="none"/>
            <a:lstStyle/>
            <a:p>
              <a:endParaRPr lang="zh-CN" altLang="en-US"/>
            </a:p>
          </p:txBody>
        </p:sp>
        <p:sp>
          <p:nvSpPr>
            <p:cNvPr id="10" name="Text Box 8"/>
            <p:cNvSpPr txBox="1">
              <a:spLocks noChangeArrowheads="1"/>
            </p:cNvSpPr>
            <p:nvPr/>
          </p:nvSpPr>
          <p:spPr bwMode="auto">
            <a:xfrm>
              <a:off x="5580112" y="1988840"/>
              <a:ext cx="2304256" cy="400110"/>
            </a:xfrm>
            <a:prstGeom prst="rect">
              <a:avLst/>
            </a:prstGeom>
            <a:noFill/>
            <a:ln w="9525">
              <a:solidFill>
                <a:schemeClr val="tx1"/>
              </a:solidFill>
              <a:miter lim="800000"/>
              <a:headEnd/>
              <a:tailEnd/>
            </a:ln>
            <a:effectLst/>
          </p:spPr>
          <p:txBody>
            <a:bodyPr wrap="square">
              <a:spAutoFit/>
            </a:bodyPr>
            <a:lstStyle/>
            <a:p>
              <a:pPr>
                <a:spcBef>
                  <a:spcPct val="50000"/>
                </a:spcBef>
              </a:pPr>
              <a:r>
                <a:rPr lang="zh-CN" altLang="en-US" sz="2000" b="0" dirty="0">
                  <a:solidFill>
                    <a:schemeClr val="tx1"/>
                  </a:solidFill>
                  <a:latin typeface="Tahoma" pitchFamily="34" charset="0"/>
                  <a:ea typeface="黑体" pitchFamily="49" charset="-122"/>
                </a:rPr>
                <a:t>命令等待标准输入</a:t>
              </a:r>
            </a:p>
          </p:txBody>
        </p:sp>
        <p:sp>
          <p:nvSpPr>
            <p:cNvPr id="11" name="Line 9"/>
            <p:cNvSpPr>
              <a:spLocks noChangeShapeType="1"/>
            </p:cNvSpPr>
            <p:nvPr/>
          </p:nvSpPr>
          <p:spPr bwMode="auto">
            <a:xfrm>
              <a:off x="3059832" y="2852936"/>
              <a:ext cx="2304256" cy="0"/>
            </a:xfrm>
            <a:prstGeom prst="line">
              <a:avLst/>
            </a:prstGeom>
            <a:noFill/>
            <a:ln w="28575">
              <a:solidFill>
                <a:srgbClr val="FF3300"/>
              </a:solidFill>
              <a:miter lim="800000"/>
              <a:headEnd/>
              <a:tailEnd type="triangle" w="med" len="med"/>
            </a:ln>
            <a:effectLst/>
          </p:spPr>
          <p:txBody>
            <a:bodyPr wrap="none"/>
            <a:lstStyle/>
            <a:p>
              <a:endParaRPr lang="zh-CN" altLang="en-US"/>
            </a:p>
          </p:txBody>
        </p:sp>
        <p:sp>
          <p:nvSpPr>
            <p:cNvPr id="12" name="Text Box 10"/>
            <p:cNvSpPr txBox="1">
              <a:spLocks noChangeArrowheads="1"/>
            </p:cNvSpPr>
            <p:nvPr/>
          </p:nvSpPr>
          <p:spPr bwMode="auto">
            <a:xfrm>
              <a:off x="5508104" y="2713112"/>
              <a:ext cx="2592288" cy="400110"/>
            </a:xfrm>
            <a:prstGeom prst="rect">
              <a:avLst/>
            </a:prstGeom>
            <a:noFill/>
            <a:ln w="9525">
              <a:solidFill>
                <a:schemeClr val="tx1"/>
              </a:solidFill>
              <a:miter lim="800000"/>
              <a:headEnd/>
              <a:tailEnd/>
            </a:ln>
            <a:effectLst/>
          </p:spPr>
          <p:txBody>
            <a:bodyPr wrap="square">
              <a:spAutoFit/>
            </a:bodyPr>
            <a:lstStyle/>
            <a:p>
              <a:pPr>
                <a:spcBef>
                  <a:spcPct val="50000"/>
                </a:spcBef>
              </a:pPr>
              <a:r>
                <a:rPr lang="zh-CN" altLang="en-US" sz="2000" b="0" dirty="0">
                  <a:solidFill>
                    <a:schemeClr val="tx1"/>
                  </a:solidFill>
                  <a:latin typeface="Tahoma" pitchFamily="34" charset="0"/>
                  <a:ea typeface="黑体" pitchFamily="49" charset="-122"/>
                </a:rPr>
                <a:t>标准输入的屏幕回显</a:t>
              </a:r>
            </a:p>
          </p:txBody>
        </p:sp>
        <p:sp>
          <p:nvSpPr>
            <p:cNvPr id="13" name="Line 11"/>
            <p:cNvSpPr>
              <a:spLocks noChangeShapeType="1"/>
            </p:cNvSpPr>
            <p:nvPr/>
          </p:nvSpPr>
          <p:spPr bwMode="auto">
            <a:xfrm>
              <a:off x="3059832" y="3212976"/>
              <a:ext cx="864096" cy="360040"/>
            </a:xfrm>
            <a:prstGeom prst="line">
              <a:avLst/>
            </a:prstGeom>
            <a:noFill/>
            <a:ln w="28575">
              <a:solidFill>
                <a:srgbClr val="FF3300"/>
              </a:solidFill>
              <a:miter lim="800000"/>
              <a:headEnd/>
              <a:tailEnd type="triangle" w="med" len="med"/>
            </a:ln>
            <a:effectLst/>
          </p:spPr>
          <p:txBody>
            <a:bodyPr wrap="none"/>
            <a:lstStyle/>
            <a:p>
              <a:endParaRPr lang="zh-CN" altLang="en-US"/>
            </a:p>
          </p:txBody>
        </p:sp>
        <p:sp>
          <p:nvSpPr>
            <p:cNvPr id="14" name="Text Box 12"/>
            <p:cNvSpPr txBox="1">
              <a:spLocks noChangeArrowheads="1"/>
            </p:cNvSpPr>
            <p:nvPr/>
          </p:nvSpPr>
          <p:spPr bwMode="auto">
            <a:xfrm>
              <a:off x="4002832" y="3322315"/>
              <a:ext cx="1447800" cy="400110"/>
            </a:xfrm>
            <a:prstGeom prst="rect">
              <a:avLst/>
            </a:prstGeom>
            <a:noFill/>
            <a:ln w="9525">
              <a:solidFill>
                <a:schemeClr val="tx1"/>
              </a:solidFill>
              <a:miter lim="800000"/>
              <a:headEnd/>
              <a:tailEnd/>
            </a:ln>
            <a:effectLst/>
          </p:spPr>
          <p:txBody>
            <a:bodyPr>
              <a:spAutoFit/>
            </a:bodyPr>
            <a:lstStyle/>
            <a:p>
              <a:pPr>
                <a:spcBef>
                  <a:spcPct val="50000"/>
                </a:spcBef>
              </a:pPr>
              <a:r>
                <a:rPr lang="zh-CN" altLang="en-US" sz="2000" b="0" dirty="0">
                  <a:solidFill>
                    <a:schemeClr val="tx1"/>
                  </a:solidFill>
                  <a:latin typeface="Tahoma" pitchFamily="34" charset="0"/>
                  <a:ea typeface="黑体" pitchFamily="49" charset="-122"/>
                </a:rPr>
                <a:t>标准输出</a:t>
              </a:r>
            </a:p>
          </p:txBody>
        </p:sp>
        <p:sp>
          <p:nvSpPr>
            <p:cNvPr id="17" name="TextBox 16"/>
            <p:cNvSpPr txBox="1"/>
            <p:nvPr/>
          </p:nvSpPr>
          <p:spPr>
            <a:xfrm>
              <a:off x="1907704" y="2132856"/>
              <a:ext cx="3312368" cy="1384995"/>
            </a:xfrm>
            <a:prstGeom prst="rect">
              <a:avLst/>
            </a:prstGeom>
            <a:noFill/>
          </p:spPr>
          <p:txBody>
            <a:bodyPr wrap="square" rtlCol="0">
              <a:spAutoFit/>
            </a:bodyPr>
            <a:lstStyle/>
            <a:p>
              <a:r>
                <a:rPr lang="en-US" altLang="zh-CN" sz="2800" dirty="0">
                  <a:solidFill>
                    <a:schemeClr val="accent6">
                      <a:lumMod val="75000"/>
                    </a:schemeClr>
                  </a:solidFill>
                </a:rPr>
                <a:t>[</a:t>
              </a:r>
              <a:r>
                <a:rPr lang="en-US" altLang="zh-CN" sz="2800" dirty="0" err="1">
                  <a:solidFill>
                    <a:schemeClr val="accent6">
                      <a:lumMod val="75000"/>
                    </a:schemeClr>
                  </a:solidFill>
                </a:rPr>
                <a:t>root@soho</a:t>
              </a:r>
              <a:r>
                <a:rPr lang="en-US" altLang="zh-CN" sz="2800" dirty="0">
                  <a:solidFill>
                    <a:schemeClr val="accent6">
                      <a:lumMod val="75000"/>
                    </a:schemeClr>
                  </a:solidFill>
                </a:rPr>
                <a:t> ~]# cat</a:t>
              </a:r>
            </a:p>
            <a:p>
              <a:r>
                <a:rPr lang="en-US" altLang="zh-CN" sz="2800" dirty="0">
                  <a:solidFill>
                    <a:srgbClr val="002060"/>
                  </a:solidFill>
                </a:rPr>
                <a:t>hello</a:t>
              </a:r>
            </a:p>
            <a:p>
              <a:r>
                <a:rPr lang="en-US" altLang="zh-CN" sz="2800" dirty="0">
                  <a:solidFill>
                    <a:schemeClr val="accent6">
                      <a:lumMod val="75000"/>
                    </a:schemeClr>
                  </a:solidFill>
                </a:rPr>
                <a:t>hello</a:t>
              </a:r>
            </a:p>
          </p:txBody>
        </p:sp>
      </p:grpSp>
      <p:grpSp>
        <p:nvGrpSpPr>
          <p:cNvPr id="4" name="组合 3">
            <a:extLst>
              <a:ext uri="{FF2B5EF4-FFF2-40B4-BE49-F238E27FC236}">
                <a16:creationId xmlns:a16="http://schemas.microsoft.com/office/drawing/2014/main" id="{074AD167-C2AA-45D8-9C70-C0D7C5D7ECBA}"/>
              </a:ext>
            </a:extLst>
          </p:cNvPr>
          <p:cNvGrpSpPr/>
          <p:nvPr/>
        </p:nvGrpSpPr>
        <p:grpSpPr>
          <a:xfrm>
            <a:off x="1979712" y="5466826"/>
            <a:ext cx="5976663" cy="1107996"/>
            <a:chOff x="971600" y="4653136"/>
            <a:chExt cx="5976663" cy="1107996"/>
          </a:xfrm>
        </p:grpSpPr>
        <p:sp>
          <p:nvSpPr>
            <p:cNvPr id="15" name="Line 13"/>
            <p:cNvSpPr>
              <a:spLocks noChangeShapeType="1"/>
            </p:cNvSpPr>
            <p:nvPr/>
          </p:nvSpPr>
          <p:spPr bwMode="auto">
            <a:xfrm>
              <a:off x="4612432" y="5262736"/>
              <a:ext cx="533400" cy="228600"/>
            </a:xfrm>
            <a:prstGeom prst="line">
              <a:avLst/>
            </a:prstGeom>
            <a:noFill/>
            <a:ln w="28575">
              <a:solidFill>
                <a:srgbClr val="FF3300"/>
              </a:solidFill>
              <a:miter lim="800000"/>
              <a:headEnd/>
              <a:tailEnd type="triangle" w="med" len="med"/>
            </a:ln>
            <a:effectLst/>
          </p:spPr>
          <p:txBody>
            <a:bodyPr wrap="none"/>
            <a:lstStyle/>
            <a:p>
              <a:endParaRPr lang="zh-CN" altLang="en-US"/>
            </a:p>
          </p:txBody>
        </p:sp>
        <p:sp>
          <p:nvSpPr>
            <p:cNvPr id="16" name="Text Box 14"/>
            <p:cNvSpPr txBox="1">
              <a:spLocks noChangeArrowheads="1"/>
            </p:cNvSpPr>
            <p:nvPr/>
          </p:nvSpPr>
          <p:spPr bwMode="auto">
            <a:xfrm>
              <a:off x="5175994" y="5259561"/>
              <a:ext cx="1772269" cy="400110"/>
            </a:xfrm>
            <a:prstGeom prst="rect">
              <a:avLst/>
            </a:prstGeom>
            <a:noFill/>
            <a:ln w="9525">
              <a:solidFill>
                <a:schemeClr val="tx1"/>
              </a:solidFill>
              <a:miter lim="800000"/>
              <a:headEnd/>
              <a:tailEnd/>
            </a:ln>
            <a:effectLst/>
          </p:spPr>
          <p:txBody>
            <a:bodyPr wrap="square">
              <a:spAutoFit/>
            </a:bodyPr>
            <a:lstStyle/>
            <a:p>
              <a:pPr>
                <a:spcBef>
                  <a:spcPct val="50000"/>
                </a:spcBef>
              </a:pPr>
              <a:r>
                <a:rPr lang="zh-CN" altLang="en-US" sz="2000" b="0" dirty="0">
                  <a:solidFill>
                    <a:schemeClr val="tx1"/>
                  </a:solidFill>
                  <a:latin typeface="Tahoma" pitchFamily="34" charset="0"/>
                  <a:ea typeface="黑体" pitchFamily="49" charset="-122"/>
                </a:rPr>
                <a:t>标准错误</a:t>
              </a:r>
              <a:r>
                <a:rPr lang="zh-CN" altLang="en-US" sz="2000" dirty="0">
                  <a:latin typeface="Tahoma" pitchFamily="34" charset="0"/>
                  <a:ea typeface="黑体" pitchFamily="49" charset="-122"/>
                </a:rPr>
                <a:t>输出</a:t>
              </a:r>
              <a:endParaRPr lang="zh-CN" altLang="en-US" sz="2000" b="0" dirty="0">
                <a:solidFill>
                  <a:schemeClr val="tx1"/>
                </a:solidFill>
                <a:latin typeface="Tahoma" pitchFamily="34" charset="0"/>
                <a:ea typeface="黑体" pitchFamily="49" charset="-122"/>
              </a:endParaRPr>
            </a:p>
          </p:txBody>
        </p:sp>
        <p:sp>
          <p:nvSpPr>
            <p:cNvPr id="18" name="TextBox 17"/>
            <p:cNvSpPr txBox="1"/>
            <p:nvPr/>
          </p:nvSpPr>
          <p:spPr>
            <a:xfrm>
              <a:off x="971600" y="4653136"/>
              <a:ext cx="3888432" cy="1107996"/>
            </a:xfrm>
            <a:prstGeom prst="rect">
              <a:avLst/>
            </a:prstGeom>
            <a:noFill/>
          </p:spPr>
          <p:txBody>
            <a:bodyPr wrap="square" rtlCol="0">
              <a:spAutoFit/>
            </a:bodyPr>
            <a:lstStyle/>
            <a:p>
              <a:r>
                <a:rPr lang="en-US" altLang="zh-CN" sz="2400" dirty="0">
                  <a:solidFill>
                    <a:schemeClr val="accent6">
                      <a:lumMod val="75000"/>
                    </a:schemeClr>
                  </a:solidFill>
                </a:rPr>
                <a:t>[</a:t>
              </a:r>
              <a:r>
                <a:rPr lang="en-US" altLang="zh-CN" sz="2400" dirty="0" err="1">
                  <a:solidFill>
                    <a:schemeClr val="accent6">
                      <a:lumMod val="75000"/>
                    </a:schemeClr>
                  </a:solidFill>
                </a:rPr>
                <a:t>root@soho</a:t>
              </a:r>
              <a:r>
                <a:rPr lang="en-US" altLang="zh-CN" sz="2400" dirty="0">
                  <a:solidFill>
                    <a:schemeClr val="accent6">
                      <a:lumMod val="75000"/>
                    </a:schemeClr>
                  </a:solidFill>
                </a:rPr>
                <a:t> ~]# cat x</a:t>
              </a:r>
            </a:p>
            <a:p>
              <a:r>
                <a:rPr lang="en-US" altLang="zh-CN" sz="2400" dirty="0">
                  <a:solidFill>
                    <a:schemeClr val="accent6">
                      <a:lumMod val="75000"/>
                    </a:schemeClr>
                  </a:solidFill>
                </a:rPr>
                <a:t>cat: x: </a:t>
              </a:r>
              <a:r>
                <a:rPr lang="zh-CN" altLang="en-US" sz="2400" dirty="0">
                  <a:solidFill>
                    <a:schemeClr val="accent6">
                      <a:lumMod val="75000"/>
                    </a:schemeClr>
                  </a:solidFill>
                </a:rPr>
                <a:t>没有那个文件或目录</a:t>
              </a:r>
            </a:p>
            <a:p>
              <a:endParaRPr lang="zh-CN" altLang="en-US" dirty="0"/>
            </a:p>
          </p:txBody>
        </p:sp>
      </p:gr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重定向</a:t>
            </a:r>
          </a:p>
        </p:txBody>
      </p:sp>
      <p:sp>
        <p:nvSpPr>
          <p:cNvPr id="3" name="内容占位符 2"/>
          <p:cNvSpPr>
            <a:spLocks noGrp="1"/>
          </p:cNvSpPr>
          <p:nvPr>
            <p:ph idx="1"/>
          </p:nvPr>
        </p:nvSpPr>
        <p:spPr>
          <a:xfrm>
            <a:off x="685800" y="1484784"/>
            <a:ext cx="7772400" cy="4824536"/>
          </a:xfrm>
        </p:spPr>
        <p:txBody>
          <a:bodyPr/>
          <a:lstStyle/>
          <a:p>
            <a:pPr algn="just"/>
            <a:r>
              <a:rPr lang="zh-CN" altLang="en-US" dirty="0">
                <a:solidFill>
                  <a:srgbClr val="0000FF"/>
                </a:solidFill>
              </a:rPr>
              <a:t>重定向（</a:t>
            </a:r>
            <a:r>
              <a:rPr lang="en-US" altLang="zh-CN" dirty="0">
                <a:solidFill>
                  <a:srgbClr val="0000FF"/>
                </a:solidFill>
              </a:rPr>
              <a:t>Redirection </a:t>
            </a:r>
            <a:r>
              <a:rPr lang="zh-CN" altLang="en-US" dirty="0" smtClean="0">
                <a:solidFill>
                  <a:srgbClr val="0000FF"/>
                </a:solidFill>
              </a:rPr>
              <a:t>）</a:t>
            </a:r>
            <a:r>
              <a:rPr lang="zh-CN" altLang="en-US" dirty="0" smtClean="0"/>
              <a:t>：</a:t>
            </a:r>
            <a:r>
              <a:rPr lang="zh-CN" altLang="en-US" dirty="0"/>
              <a:t>不使用系统的标准输入端口、标准输出端口或标准错误端口，而进行</a:t>
            </a:r>
            <a:r>
              <a:rPr lang="zh-CN" altLang="en-US" dirty="0">
                <a:solidFill>
                  <a:srgbClr val="FF0000"/>
                </a:solidFill>
              </a:rPr>
              <a:t>重新指定</a:t>
            </a:r>
            <a:r>
              <a:rPr lang="zh-CN" altLang="en-US" dirty="0"/>
              <a:t>，通常情况下重定向到一个文件</a:t>
            </a:r>
            <a:endParaRPr lang="en-US" altLang="zh-CN" dirty="0"/>
          </a:p>
          <a:p>
            <a:pPr algn="just"/>
            <a:r>
              <a:rPr lang="zh-CN" altLang="en-US" dirty="0"/>
              <a:t>重定向分为：</a:t>
            </a:r>
            <a:r>
              <a:rPr lang="zh-CN" altLang="en-US" dirty="0">
                <a:solidFill>
                  <a:srgbClr val="FF0000"/>
                </a:solidFill>
              </a:rPr>
              <a:t>输出重定向</a:t>
            </a:r>
            <a:r>
              <a:rPr lang="zh-CN" altLang="en-US" dirty="0"/>
              <a:t>、</a:t>
            </a:r>
            <a:r>
              <a:rPr lang="zh-CN" altLang="en-US" dirty="0">
                <a:solidFill>
                  <a:srgbClr val="FF0000"/>
                </a:solidFill>
              </a:rPr>
              <a:t>输入重定向</a:t>
            </a:r>
            <a:r>
              <a:rPr lang="zh-CN" altLang="en-US" dirty="0"/>
              <a:t>和</a:t>
            </a:r>
            <a:r>
              <a:rPr lang="zh-CN" altLang="en-US" dirty="0">
                <a:solidFill>
                  <a:srgbClr val="FF0000"/>
                </a:solidFill>
              </a:rPr>
              <a:t>错误重定向</a:t>
            </a:r>
            <a:endParaRPr lang="zh-CN" altLang="en-US" dirty="0"/>
          </a:p>
          <a:p>
            <a:pPr algn="just"/>
            <a:r>
              <a:rPr lang="zh-CN" altLang="en-US" dirty="0">
                <a:solidFill>
                  <a:srgbClr val="FF0000"/>
                </a:solidFill>
              </a:rPr>
              <a:t>实现重定向</a:t>
            </a:r>
            <a:r>
              <a:rPr lang="zh-CN" altLang="en-US" dirty="0"/>
              <a:t>主要依靠</a:t>
            </a:r>
            <a:r>
              <a:rPr lang="zh-CN" altLang="en-US" dirty="0">
                <a:solidFill>
                  <a:srgbClr val="FF0000"/>
                </a:solidFill>
              </a:rPr>
              <a:t>重定向符</a:t>
            </a:r>
            <a:r>
              <a:rPr lang="zh-CN" altLang="en-US" dirty="0"/>
              <a:t>实现，即</a:t>
            </a:r>
            <a:r>
              <a:rPr lang="en-US" altLang="zh-CN" dirty="0"/>
              <a:t>Shell</a:t>
            </a:r>
            <a:r>
              <a:rPr lang="zh-CN" altLang="en-US" dirty="0"/>
              <a:t>是检查命令行中有无重定向符来决定是否需要实施</a:t>
            </a:r>
            <a:r>
              <a:rPr lang="zh-CN" altLang="en-US" dirty="0" smtClean="0"/>
              <a:t>重定向</a:t>
            </a:r>
            <a:r>
              <a:rPr lang="zh-CN" altLang="en-US" dirty="0"/>
              <a:t>。</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重定向符</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129843191"/>
              </p:ext>
            </p:extLst>
          </p:nvPr>
        </p:nvGraphicFramePr>
        <p:xfrm>
          <a:off x="827584" y="1628800"/>
          <a:ext cx="7992888" cy="4824537"/>
        </p:xfrm>
        <a:graphic>
          <a:graphicData uri="http://schemas.openxmlformats.org/drawingml/2006/table">
            <a:tbl>
              <a:tblPr firstRow="1" bandRow="1">
                <a:tableStyleId>{21E4AEA4-8DFA-4A89-87EB-49C32662AFE0}</a:tableStyleId>
              </a:tblPr>
              <a:tblGrid>
                <a:gridCol w="1512168">
                  <a:extLst>
                    <a:ext uri="{9D8B030D-6E8A-4147-A177-3AD203B41FA5}">
                      <a16:colId xmlns:a16="http://schemas.microsoft.com/office/drawing/2014/main" val="20000"/>
                    </a:ext>
                  </a:extLst>
                </a:gridCol>
                <a:gridCol w="6480720">
                  <a:extLst>
                    <a:ext uri="{9D8B030D-6E8A-4147-A177-3AD203B41FA5}">
                      <a16:colId xmlns:a16="http://schemas.microsoft.com/office/drawing/2014/main" val="20001"/>
                    </a:ext>
                  </a:extLst>
                </a:gridCol>
              </a:tblGrid>
              <a:tr h="502556">
                <a:tc>
                  <a:txBody>
                    <a:bodyPr/>
                    <a:lstStyle/>
                    <a:p>
                      <a:r>
                        <a:rPr lang="zh-CN" altLang="en-US" sz="2400" dirty="0">
                          <a:solidFill>
                            <a:srgbClr val="C00000"/>
                          </a:solidFill>
                        </a:rPr>
                        <a:t>重定向符</a:t>
                      </a:r>
                    </a:p>
                  </a:txBody>
                  <a:tcPr marL="86360" marR="86360"/>
                </a:tc>
                <a:tc>
                  <a:txBody>
                    <a:bodyPr/>
                    <a:lstStyle/>
                    <a:p>
                      <a:r>
                        <a:rPr lang="zh-CN" altLang="en-US" sz="2400" dirty="0">
                          <a:solidFill>
                            <a:srgbClr val="C00000"/>
                          </a:solidFill>
                        </a:rPr>
                        <a:t>说明</a:t>
                      </a:r>
                    </a:p>
                  </a:txBody>
                  <a:tcPr marL="86360" marR="86360"/>
                </a:tc>
                <a:extLst>
                  <a:ext uri="{0D108BD9-81ED-4DB2-BD59-A6C34878D82A}">
                    <a16:rowId xmlns:a16="http://schemas.microsoft.com/office/drawing/2014/main" val="10000"/>
                  </a:ext>
                </a:extLst>
              </a:tr>
              <a:tr h="502556">
                <a:tc>
                  <a:txBody>
                    <a:bodyPr/>
                    <a:lstStyle/>
                    <a:p>
                      <a:r>
                        <a:rPr lang="en-US" altLang="zh-CN" sz="2400" dirty="0"/>
                        <a:t>&lt;</a:t>
                      </a:r>
                      <a:endParaRPr lang="zh-CN" altLang="en-US" sz="2400" dirty="0"/>
                    </a:p>
                  </a:txBody>
                  <a:tcPr marL="86360" marR="86360"/>
                </a:tc>
                <a:tc>
                  <a:txBody>
                    <a:bodyPr/>
                    <a:lstStyle/>
                    <a:p>
                      <a:r>
                        <a:rPr lang="zh-CN" altLang="en-US" sz="2400" dirty="0">
                          <a:solidFill>
                            <a:srgbClr val="FF0000"/>
                          </a:solidFill>
                        </a:rPr>
                        <a:t>输入</a:t>
                      </a:r>
                      <a:r>
                        <a:rPr lang="zh-CN" altLang="en-US" sz="2400" dirty="0"/>
                        <a:t>重定向</a:t>
                      </a:r>
                    </a:p>
                  </a:txBody>
                  <a:tcPr marL="86360" marR="86360"/>
                </a:tc>
                <a:extLst>
                  <a:ext uri="{0D108BD9-81ED-4DB2-BD59-A6C34878D82A}">
                    <a16:rowId xmlns:a16="http://schemas.microsoft.com/office/drawing/2014/main" val="10001"/>
                  </a:ext>
                </a:extLst>
              </a:tr>
              <a:tr h="1306645">
                <a:tc>
                  <a:txBody>
                    <a:bodyPr/>
                    <a:lstStyle/>
                    <a:p>
                      <a:pPr algn="just"/>
                      <a:r>
                        <a:rPr lang="en-US" altLang="zh-CN" sz="2400" dirty="0"/>
                        <a:t>&lt;&lt;!</a:t>
                      </a:r>
                    </a:p>
                    <a:p>
                      <a:pPr algn="just"/>
                      <a:r>
                        <a:rPr lang="en-US" altLang="zh-CN" sz="2400" dirty="0"/>
                        <a:t>……</a:t>
                      </a:r>
                    </a:p>
                    <a:p>
                      <a:pPr algn="just"/>
                      <a:r>
                        <a:rPr lang="en-US" altLang="zh-CN" sz="2400" dirty="0"/>
                        <a:t>!</a:t>
                      </a:r>
                      <a:endParaRPr lang="zh-CN" altLang="en-US" sz="2400" dirty="0"/>
                    </a:p>
                  </a:txBody>
                  <a:tcPr marL="86360" marR="8636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2400" dirty="0"/>
                        <a:t>输入重定向的特例，即</a:t>
                      </a:r>
                      <a:r>
                        <a:rPr lang="en-US" altLang="zh-CN" sz="2400" dirty="0">
                          <a:solidFill>
                            <a:srgbClr val="C00000"/>
                          </a:solidFill>
                        </a:rPr>
                        <a:t>HERE</a:t>
                      </a:r>
                      <a:r>
                        <a:rPr lang="zh-CN" altLang="en-US" sz="2400" dirty="0">
                          <a:solidFill>
                            <a:srgbClr val="C00000"/>
                          </a:solidFill>
                        </a:rPr>
                        <a:t>文件</a:t>
                      </a:r>
                      <a:r>
                        <a:rPr lang="zh-CN" altLang="en-US" sz="2400" dirty="0"/>
                        <a:t>，通常用于</a:t>
                      </a:r>
                      <a:r>
                        <a:rPr lang="en-US" altLang="zh-CN" sz="2400" dirty="0"/>
                        <a:t>Shell</a:t>
                      </a:r>
                      <a:r>
                        <a:rPr lang="zh-CN" altLang="en-US" sz="2400" dirty="0"/>
                        <a:t>脚本中。其中“</a:t>
                      </a:r>
                      <a:r>
                        <a:rPr lang="en-US" altLang="zh-CN" sz="2400" dirty="0"/>
                        <a:t>!</a:t>
                      </a:r>
                      <a:r>
                        <a:rPr lang="zh-CN" altLang="en-US" sz="2400" dirty="0"/>
                        <a:t>”可以使用任何字符或字符串替换，只要其没在</a:t>
                      </a:r>
                      <a:r>
                        <a:rPr lang="en-US" altLang="zh-CN" sz="2400" dirty="0"/>
                        <a:t>……</a:t>
                      </a:r>
                      <a:r>
                        <a:rPr lang="zh-CN" altLang="en-US" sz="2400" dirty="0"/>
                        <a:t>中出现过即可。</a:t>
                      </a:r>
                    </a:p>
                  </a:txBody>
                  <a:tcPr marL="86360" marR="86360"/>
                </a:tc>
                <a:extLst>
                  <a:ext uri="{0D108BD9-81ED-4DB2-BD59-A6C34878D82A}">
                    <a16:rowId xmlns:a16="http://schemas.microsoft.com/office/drawing/2014/main" val="10002"/>
                  </a:ext>
                </a:extLst>
              </a:tr>
              <a:tr h="502556">
                <a:tc>
                  <a:txBody>
                    <a:bodyPr/>
                    <a:lstStyle/>
                    <a:p>
                      <a:r>
                        <a:rPr lang="en-US" altLang="zh-CN" sz="2400" dirty="0"/>
                        <a:t>&gt;</a:t>
                      </a:r>
                      <a:endParaRPr lang="zh-CN" altLang="en-US" sz="2400" dirty="0"/>
                    </a:p>
                  </a:txBody>
                  <a:tcPr marL="86360" marR="86360"/>
                </a:tc>
                <a:tc>
                  <a:txBody>
                    <a:bodyPr/>
                    <a:lstStyle/>
                    <a:p>
                      <a:r>
                        <a:rPr lang="zh-CN" altLang="en-US" sz="2400" dirty="0">
                          <a:solidFill>
                            <a:srgbClr val="FF0000"/>
                          </a:solidFill>
                        </a:rPr>
                        <a:t>覆盖式</a:t>
                      </a:r>
                      <a:r>
                        <a:rPr lang="zh-CN" altLang="en-US" sz="2400" dirty="0">
                          <a:solidFill>
                            <a:schemeClr val="tx1"/>
                          </a:solidFill>
                        </a:rPr>
                        <a:t>的</a:t>
                      </a:r>
                      <a:r>
                        <a:rPr lang="zh-CN" altLang="en-US" sz="2400" dirty="0">
                          <a:solidFill>
                            <a:srgbClr val="FF0000"/>
                          </a:solidFill>
                        </a:rPr>
                        <a:t>输出</a:t>
                      </a:r>
                      <a:r>
                        <a:rPr lang="zh-CN" altLang="en-US" sz="2400" dirty="0"/>
                        <a:t>重定向</a:t>
                      </a:r>
                    </a:p>
                  </a:txBody>
                  <a:tcPr marL="86360" marR="86360"/>
                </a:tc>
                <a:extLst>
                  <a:ext uri="{0D108BD9-81ED-4DB2-BD59-A6C34878D82A}">
                    <a16:rowId xmlns:a16="http://schemas.microsoft.com/office/drawing/2014/main" val="10003"/>
                  </a:ext>
                </a:extLst>
              </a:tr>
              <a:tr h="502556">
                <a:tc>
                  <a:txBody>
                    <a:bodyPr/>
                    <a:lstStyle/>
                    <a:p>
                      <a:r>
                        <a:rPr lang="en-US" altLang="zh-CN" sz="2400" dirty="0"/>
                        <a:t>&gt;&gt;</a:t>
                      </a:r>
                      <a:endParaRPr lang="zh-CN" altLang="en-US" sz="2400" dirty="0"/>
                    </a:p>
                  </a:txBody>
                  <a:tcPr marL="86360" marR="86360"/>
                </a:tc>
                <a:tc>
                  <a:txBody>
                    <a:bodyPr/>
                    <a:lstStyle/>
                    <a:p>
                      <a:r>
                        <a:rPr lang="zh-CN" altLang="en-US" sz="2400" dirty="0">
                          <a:solidFill>
                            <a:srgbClr val="FF0000"/>
                          </a:solidFill>
                        </a:rPr>
                        <a:t>追加式</a:t>
                      </a:r>
                      <a:r>
                        <a:rPr lang="zh-CN" altLang="en-US" sz="2400" dirty="0"/>
                        <a:t>的</a:t>
                      </a:r>
                      <a:r>
                        <a:rPr lang="zh-CN" altLang="en-US" sz="2400" dirty="0">
                          <a:solidFill>
                            <a:srgbClr val="FF0000"/>
                          </a:solidFill>
                        </a:rPr>
                        <a:t>输出</a:t>
                      </a:r>
                      <a:r>
                        <a:rPr lang="zh-CN" altLang="en-US" sz="2400" dirty="0"/>
                        <a:t>重定向</a:t>
                      </a:r>
                    </a:p>
                  </a:txBody>
                  <a:tcPr marL="86360" marR="86360"/>
                </a:tc>
                <a:extLst>
                  <a:ext uri="{0D108BD9-81ED-4DB2-BD59-A6C34878D82A}">
                    <a16:rowId xmlns:a16="http://schemas.microsoft.com/office/drawing/2014/main" val="10004"/>
                  </a:ext>
                </a:extLst>
              </a:tr>
              <a:tr h="502556">
                <a:tc>
                  <a:txBody>
                    <a:bodyPr/>
                    <a:lstStyle/>
                    <a:p>
                      <a:r>
                        <a:rPr lang="en-US" altLang="zh-CN" sz="2400" dirty="0"/>
                        <a:t>2&gt;</a:t>
                      </a:r>
                      <a:endParaRPr lang="zh-CN" altLang="en-US" sz="2400" dirty="0"/>
                    </a:p>
                  </a:txBody>
                  <a:tcPr marL="86360" marR="863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FF0000"/>
                          </a:solidFill>
                        </a:rPr>
                        <a:t>覆盖式</a:t>
                      </a:r>
                      <a:r>
                        <a:rPr lang="zh-CN" altLang="en-US" sz="2400" dirty="0"/>
                        <a:t>的</a:t>
                      </a:r>
                      <a:r>
                        <a:rPr lang="zh-CN" altLang="en-US" sz="2400" dirty="0">
                          <a:solidFill>
                            <a:srgbClr val="FF0000"/>
                          </a:solidFill>
                        </a:rPr>
                        <a:t>错误输出</a:t>
                      </a:r>
                      <a:r>
                        <a:rPr lang="zh-CN" altLang="en-US" sz="2400" dirty="0"/>
                        <a:t>重定向</a:t>
                      </a:r>
                    </a:p>
                  </a:txBody>
                  <a:tcPr marL="86360" marR="86360"/>
                </a:tc>
                <a:extLst>
                  <a:ext uri="{0D108BD9-81ED-4DB2-BD59-A6C34878D82A}">
                    <a16:rowId xmlns:a16="http://schemas.microsoft.com/office/drawing/2014/main" val="10005"/>
                  </a:ext>
                </a:extLst>
              </a:tr>
              <a:tr h="502556">
                <a:tc>
                  <a:txBody>
                    <a:bodyPr/>
                    <a:lstStyle/>
                    <a:p>
                      <a:r>
                        <a:rPr lang="en-US" altLang="zh-CN" sz="2400" dirty="0"/>
                        <a:t>2&gt;&gt;</a:t>
                      </a:r>
                      <a:endParaRPr lang="zh-CN" altLang="en-US" sz="2400" dirty="0"/>
                    </a:p>
                  </a:txBody>
                  <a:tcPr marL="86360" marR="863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FF0000"/>
                          </a:solidFill>
                        </a:rPr>
                        <a:t>追加式</a:t>
                      </a:r>
                      <a:r>
                        <a:rPr lang="zh-CN" altLang="en-US" sz="2400" dirty="0"/>
                        <a:t>的</a:t>
                      </a:r>
                      <a:r>
                        <a:rPr lang="zh-CN" altLang="en-US" sz="2400" dirty="0">
                          <a:solidFill>
                            <a:srgbClr val="FF0000"/>
                          </a:solidFill>
                        </a:rPr>
                        <a:t>错误输出</a:t>
                      </a:r>
                      <a:r>
                        <a:rPr lang="zh-CN" altLang="en-US" sz="2400" dirty="0"/>
                        <a:t>重定向</a:t>
                      </a:r>
                    </a:p>
                  </a:txBody>
                  <a:tcPr marL="86360" marR="86360"/>
                </a:tc>
                <a:extLst>
                  <a:ext uri="{0D108BD9-81ED-4DB2-BD59-A6C34878D82A}">
                    <a16:rowId xmlns:a16="http://schemas.microsoft.com/office/drawing/2014/main" val="10006"/>
                  </a:ext>
                </a:extLst>
              </a:tr>
              <a:tr h="502556">
                <a:tc>
                  <a:txBody>
                    <a:bodyPr/>
                    <a:lstStyle/>
                    <a:p>
                      <a:r>
                        <a:rPr lang="en-US" altLang="zh-CN" sz="2400" dirty="0"/>
                        <a:t>&amp;&gt;</a:t>
                      </a:r>
                      <a:endParaRPr lang="zh-CN" altLang="en-US" sz="2400" dirty="0"/>
                    </a:p>
                  </a:txBody>
                  <a:tcPr marL="86360" marR="86360"/>
                </a:tc>
                <a:tc>
                  <a:txBody>
                    <a:bodyPr/>
                    <a:lstStyle/>
                    <a:p>
                      <a:r>
                        <a:rPr lang="zh-CN" altLang="en-US" sz="2400" dirty="0"/>
                        <a:t>同时实现</a:t>
                      </a:r>
                      <a:r>
                        <a:rPr lang="zh-CN" altLang="en-US" sz="2400" dirty="0">
                          <a:solidFill>
                            <a:srgbClr val="FF0000"/>
                          </a:solidFill>
                        </a:rPr>
                        <a:t>输出</a:t>
                      </a:r>
                      <a:r>
                        <a:rPr lang="zh-CN" altLang="en-US" sz="2400" dirty="0"/>
                        <a:t>重定向和</a:t>
                      </a:r>
                      <a:r>
                        <a:rPr lang="zh-CN" altLang="en-US" sz="2400" dirty="0">
                          <a:solidFill>
                            <a:srgbClr val="FF0000"/>
                          </a:solidFill>
                        </a:rPr>
                        <a:t>错误</a:t>
                      </a:r>
                      <a:r>
                        <a:rPr lang="zh-CN" altLang="en-US" sz="2400" dirty="0"/>
                        <a:t>重定向（覆盖式）</a:t>
                      </a:r>
                    </a:p>
                  </a:txBody>
                  <a:tcPr marL="86360" marR="86360"/>
                </a:tc>
                <a:extLst>
                  <a:ext uri="{0D108BD9-81ED-4DB2-BD59-A6C34878D82A}">
                    <a16:rowId xmlns:a16="http://schemas.microsoft.com/office/drawing/2014/main" val="10007"/>
                  </a:ext>
                </a:extLst>
              </a:tr>
            </a:tbl>
          </a:graphicData>
        </a:graphic>
      </p:graphicFrame>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0566" y="1484784"/>
            <a:ext cx="8634992" cy="5035079"/>
          </a:xfrm>
        </p:spPr>
        <p:txBody>
          <a:bodyPr>
            <a:normAutofit/>
          </a:bodyPr>
          <a:lstStyle/>
          <a:p>
            <a:pPr algn="just">
              <a:spcBef>
                <a:spcPts val="0"/>
              </a:spcBef>
              <a:buFont typeface="Arial" panose="020B0604020202020204" pitchFamily="34" charset="0"/>
              <a:buChar char="•"/>
            </a:pPr>
            <a:r>
              <a:rPr lang="zh-CN" altLang="en-US" dirty="0" smtClean="0">
                <a:effectLst/>
              </a:rPr>
              <a:t>在</a:t>
            </a:r>
            <a:r>
              <a:rPr lang="en-US" altLang="zh-CN" dirty="0">
                <a:effectLst/>
              </a:rPr>
              <a:t>Linux</a:t>
            </a:r>
            <a:r>
              <a:rPr lang="zh-CN" altLang="en-US" dirty="0">
                <a:effectLst/>
              </a:rPr>
              <a:t>中提供了输入（</a:t>
            </a:r>
            <a:r>
              <a:rPr lang="en-US" altLang="zh-CN" dirty="0">
                <a:solidFill>
                  <a:srgbClr val="FF0000"/>
                </a:solidFill>
                <a:effectLst/>
              </a:rPr>
              <a:t>&lt;</a:t>
            </a:r>
            <a:r>
              <a:rPr lang="zh-CN" altLang="en-US" dirty="0">
                <a:solidFill>
                  <a:srgbClr val="FF0000"/>
                </a:solidFill>
                <a:effectLst/>
              </a:rPr>
              <a:t>和</a:t>
            </a:r>
            <a:r>
              <a:rPr lang="en-US" altLang="zh-CN" dirty="0">
                <a:solidFill>
                  <a:srgbClr val="FF0000"/>
                </a:solidFill>
                <a:effectLst/>
              </a:rPr>
              <a:t>&lt;&lt;</a:t>
            </a:r>
            <a:r>
              <a:rPr lang="zh-CN" altLang="en-US" dirty="0">
                <a:effectLst/>
              </a:rPr>
              <a:t>）和输出（</a:t>
            </a:r>
            <a:r>
              <a:rPr lang="en-US" altLang="zh-CN" dirty="0">
                <a:solidFill>
                  <a:srgbClr val="FF0000"/>
                </a:solidFill>
                <a:effectLst/>
              </a:rPr>
              <a:t>&gt;</a:t>
            </a:r>
            <a:r>
              <a:rPr lang="zh-CN" altLang="en-US" dirty="0">
                <a:solidFill>
                  <a:srgbClr val="FF0000"/>
                </a:solidFill>
                <a:effectLst/>
              </a:rPr>
              <a:t>和</a:t>
            </a:r>
            <a:r>
              <a:rPr lang="en-US" altLang="zh-CN" dirty="0">
                <a:solidFill>
                  <a:srgbClr val="FF0000"/>
                </a:solidFill>
                <a:effectLst/>
              </a:rPr>
              <a:t>&gt;&gt;</a:t>
            </a:r>
            <a:r>
              <a:rPr lang="zh-CN" altLang="en-US" dirty="0">
                <a:effectLst/>
              </a:rPr>
              <a:t>）的重新定向功能，它可以将程序的输入和输出由</a:t>
            </a:r>
            <a:r>
              <a:rPr lang="zh-CN" altLang="en-US" dirty="0">
                <a:solidFill>
                  <a:srgbClr val="FF0000"/>
                </a:solidFill>
                <a:effectLst/>
              </a:rPr>
              <a:t>标准设备</a:t>
            </a:r>
            <a:r>
              <a:rPr lang="zh-CN" altLang="en-US" dirty="0">
                <a:effectLst/>
              </a:rPr>
              <a:t>重定向到文件、打印机或其他装置（</a:t>
            </a:r>
            <a:r>
              <a:rPr lang="en-US" altLang="zh-CN" b="1" dirty="0">
                <a:effectLst/>
              </a:rPr>
              <a:t>/dev/null</a:t>
            </a:r>
            <a:r>
              <a:rPr lang="zh-CN" altLang="en-US" dirty="0">
                <a:effectLst/>
              </a:rPr>
              <a:t>）。</a:t>
            </a:r>
          </a:p>
          <a:p>
            <a:pPr algn="just">
              <a:spcBef>
                <a:spcPts val="0"/>
              </a:spcBef>
              <a:buFont typeface="Arial" panose="020B0604020202020204" pitchFamily="34" charset="0"/>
              <a:buChar char="•"/>
            </a:pPr>
            <a:r>
              <a:rPr lang="zh-CN" altLang="en-US" dirty="0">
                <a:effectLst/>
              </a:rPr>
              <a:t>这里重定向（</a:t>
            </a:r>
            <a:r>
              <a:rPr lang="en-US" altLang="zh-CN" dirty="0">
                <a:solidFill>
                  <a:srgbClr val="FF0000"/>
                </a:solidFill>
                <a:effectLst/>
              </a:rPr>
              <a:t>&gt;</a:t>
            </a:r>
            <a:r>
              <a:rPr lang="zh-CN" altLang="en-US" dirty="0">
                <a:solidFill>
                  <a:srgbClr val="FF0000"/>
                </a:solidFill>
                <a:effectLst/>
              </a:rPr>
              <a:t>和</a:t>
            </a:r>
            <a:r>
              <a:rPr lang="en-US" altLang="zh-CN" dirty="0">
                <a:solidFill>
                  <a:srgbClr val="FF0000"/>
                </a:solidFill>
                <a:effectLst/>
              </a:rPr>
              <a:t>&lt;</a:t>
            </a:r>
            <a:r>
              <a:rPr lang="zh-CN" altLang="en-US" dirty="0">
                <a:effectLst/>
              </a:rPr>
              <a:t>）是改写重定向，就是会删除原来的文件，而重定向（</a:t>
            </a:r>
            <a:r>
              <a:rPr lang="en-US" altLang="zh-CN" dirty="0">
                <a:solidFill>
                  <a:srgbClr val="FF0000"/>
                </a:solidFill>
                <a:effectLst/>
              </a:rPr>
              <a:t>&gt;&gt;</a:t>
            </a:r>
            <a:r>
              <a:rPr lang="zh-CN" altLang="en-US" dirty="0">
                <a:solidFill>
                  <a:srgbClr val="FF0000"/>
                </a:solidFill>
                <a:effectLst/>
              </a:rPr>
              <a:t>和</a:t>
            </a:r>
            <a:r>
              <a:rPr lang="en-US" altLang="zh-CN" dirty="0">
                <a:solidFill>
                  <a:srgbClr val="FF0000"/>
                </a:solidFill>
                <a:effectLst/>
              </a:rPr>
              <a:t>&lt;&lt;</a:t>
            </a:r>
            <a:r>
              <a:rPr lang="zh-CN" altLang="en-US" dirty="0">
                <a:effectLst/>
              </a:rPr>
              <a:t>）是追加重定向，就是新的内容将被添加到文件原来内容的后面。</a:t>
            </a:r>
          </a:p>
          <a:p>
            <a:pPr marL="0" indent="0" algn="just">
              <a:spcBef>
                <a:spcPts val="0"/>
              </a:spcBef>
              <a:buNone/>
            </a:pPr>
            <a:r>
              <a:rPr lang="zh-CN" altLang="en-US" b="1" dirty="0" smtClean="0">
                <a:solidFill>
                  <a:srgbClr val="FF0000"/>
                </a:solidFill>
                <a:effectLst/>
              </a:rPr>
              <a:t>  </a:t>
            </a:r>
            <a:endParaRPr lang="zh-CN" altLang="en-US" dirty="0">
              <a:effectLst/>
            </a:endParaRPr>
          </a:p>
        </p:txBody>
      </p:sp>
      <p:sp>
        <p:nvSpPr>
          <p:cNvPr id="8" name="标题 1"/>
          <p:cNvSpPr>
            <a:spLocks noGrp="1"/>
          </p:cNvSpPr>
          <p:nvPr>
            <p:ph type="title"/>
          </p:nvPr>
        </p:nvSpPr>
        <p:spPr>
          <a:xfrm>
            <a:off x="1154113" y="191715"/>
            <a:ext cx="7793037" cy="1052513"/>
          </a:xfrm>
        </p:spPr>
        <p:txBody>
          <a:bodyPr/>
          <a:lstStyle/>
          <a:p>
            <a:r>
              <a:rPr lang="zh-CN" altLang="en-US" dirty="0"/>
              <a:t>二</a:t>
            </a:r>
            <a:r>
              <a:rPr lang="en-US" altLang="zh-CN" dirty="0"/>
              <a:t> Shell</a:t>
            </a:r>
            <a:r>
              <a:rPr lang="zh-CN" altLang="en-US" dirty="0"/>
              <a:t>功能</a:t>
            </a:r>
            <a:r>
              <a:rPr lang="en-US" altLang="zh-CN" dirty="0"/>
              <a:t>—</a:t>
            </a:r>
            <a:r>
              <a:rPr lang="zh-CN" altLang="en-US" dirty="0"/>
              <a:t>重定向符</a:t>
            </a:r>
          </a:p>
        </p:txBody>
      </p:sp>
    </p:spTree>
    <p:extLst>
      <p:ext uri="{BB962C8B-B14F-4D97-AF65-F5344CB8AC3E}">
        <p14:creationId xmlns:p14="http://schemas.microsoft.com/office/powerpoint/2010/main" val="5545668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2158" y="1412776"/>
            <a:ext cx="8634992" cy="5719738"/>
          </a:xfrm>
        </p:spPr>
        <p:txBody>
          <a:bodyPr>
            <a:normAutofit/>
          </a:bodyPr>
          <a:lstStyle/>
          <a:p>
            <a:pPr algn="just">
              <a:spcBef>
                <a:spcPts val="0"/>
              </a:spcBef>
              <a:buFont typeface="Arial" panose="020B0604020202020204" pitchFamily="34" charset="0"/>
              <a:buChar char="•"/>
            </a:pPr>
            <a:r>
              <a:rPr lang="zh-CN" altLang="en-US" b="1" dirty="0" smtClean="0">
                <a:solidFill>
                  <a:srgbClr val="FF0000"/>
                </a:solidFill>
                <a:effectLst/>
              </a:rPr>
              <a:t>一般</a:t>
            </a:r>
            <a:r>
              <a:rPr lang="zh-CN" altLang="en-US" b="1" dirty="0">
                <a:solidFill>
                  <a:srgbClr val="FF0000"/>
                </a:solidFill>
                <a:effectLst/>
              </a:rPr>
              <a:t>用法：</a:t>
            </a:r>
          </a:p>
          <a:p>
            <a:pPr marL="0" indent="0" algn="just">
              <a:spcBef>
                <a:spcPts val="0"/>
              </a:spcBef>
              <a:buNone/>
            </a:pPr>
            <a:r>
              <a:rPr lang="zh-CN" altLang="en-US" dirty="0">
                <a:effectLst/>
              </a:rPr>
              <a:t>把文件作为命令的输入</a:t>
            </a:r>
            <a:r>
              <a:rPr lang="zh-CN" altLang="en-US" dirty="0" smtClean="0">
                <a:effectLst/>
              </a:rPr>
              <a:t>：</a:t>
            </a:r>
            <a:endParaRPr lang="en-US" altLang="zh-CN" dirty="0" smtClean="0">
              <a:effectLst/>
            </a:endParaRPr>
          </a:p>
          <a:p>
            <a:pPr marL="0" indent="0" algn="ctr">
              <a:spcBef>
                <a:spcPts val="0"/>
              </a:spcBef>
              <a:buNone/>
            </a:pPr>
            <a:r>
              <a:rPr lang="zh-CN" altLang="en-US" dirty="0" smtClean="0">
                <a:effectLst/>
              </a:rPr>
              <a:t>命令</a:t>
            </a:r>
            <a:r>
              <a:rPr lang="en-US" altLang="zh-CN" dirty="0">
                <a:effectLst/>
              </a:rPr>
              <a:t>&lt;</a:t>
            </a:r>
            <a:r>
              <a:rPr lang="zh-CN" altLang="en-US" dirty="0">
                <a:effectLst/>
              </a:rPr>
              <a:t>文件</a:t>
            </a:r>
          </a:p>
          <a:p>
            <a:pPr marL="0" indent="0">
              <a:spcBef>
                <a:spcPts val="0"/>
              </a:spcBef>
              <a:buNone/>
            </a:pPr>
            <a:r>
              <a:rPr lang="zh-CN" altLang="en-US" dirty="0" smtClean="0">
                <a:effectLst/>
              </a:rPr>
              <a:t>把命令的输出重定向到文件：</a:t>
            </a:r>
            <a:endParaRPr lang="en-US" altLang="zh-CN" dirty="0" smtClean="0">
              <a:effectLst/>
            </a:endParaRPr>
          </a:p>
          <a:p>
            <a:pPr marL="0" indent="0" algn="ctr">
              <a:spcBef>
                <a:spcPts val="0"/>
              </a:spcBef>
              <a:buNone/>
            </a:pPr>
            <a:r>
              <a:rPr lang="en-US" altLang="zh-CN" dirty="0" smtClean="0">
                <a:effectLst/>
              </a:rPr>
              <a:t/>
            </a:r>
            <a:br>
              <a:rPr lang="en-US" altLang="zh-CN" dirty="0" smtClean="0">
                <a:effectLst/>
              </a:rPr>
            </a:br>
            <a:r>
              <a:rPr lang="zh-CN" altLang="en-US" dirty="0" smtClean="0">
                <a:effectLst/>
              </a:rPr>
              <a:t>命令</a:t>
            </a:r>
            <a:r>
              <a:rPr lang="en-US" altLang="zh-CN" dirty="0">
                <a:effectLst/>
              </a:rPr>
              <a:t>&gt;</a:t>
            </a:r>
            <a:r>
              <a:rPr lang="zh-CN" altLang="en-US" dirty="0">
                <a:effectLst/>
              </a:rPr>
              <a:t>文件 </a:t>
            </a:r>
            <a:endParaRPr lang="en-US" altLang="zh-CN" dirty="0" smtClean="0">
              <a:effectLst/>
            </a:endParaRPr>
          </a:p>
          <a:p>
            <a:pPr marL="0" indent="0">
              <a:spcBef>
                <a:spcPts val="0"/>
              </a:spcBef>
              <a:buNone/>
            </a:pPr>
            <a:r>
              <a:rPr lang="zh-CN" altLang="en-US" dirty="0" smtClean="0">
                <a:effectLst/>
              </a:rPr>
              <a:t>或</a:t>
            </a:r>
            <a:endParaRPr lang="en-US" altLang="zh-CN" dirty="0" smtClean="0">
              <a:effectLst/>
            </a:endParaRPr>
          </a:p>
          <a:p>
            <a:pPr marL="0" indent="0" algn="ctr">
              <a:spcBef>
                <a:spcPts val="0"/>
              </a:spcBef>
              <a:buNone/>
            </a:pPr>
            <a:r>
              <a:rPr lang="zh-CN" altLang="en-US" dirty="0" smtClean="0">
                <a:effectLst/>
              </a:rPr>
              <a:t>命令</a:t>
            </a:r>
            <a:r>
              <a:rPr lang="en-US" altLang="zh-CN" dirty="0">
                <a:effectLst/>
              </a:rPr>
              <a:t>&gt;&gt;</a:t>
            </a:r>
            <a:r>
              <a:rPr lang="zh-CN" altLang="en-US" dirty="0">
                <a:effectLst/>
              </a:rPr>
              <a:t>文件</a:t>
            </a:r>
          </a:p>
        </p:txBody>
      </p:sp>
      <p:sp>
        <p:nvSpPr>
          <p:cNvPr id="7" name="标题 1"/>
          <p:cNvSpPr txBox="1">
            <a:spLocks/>
          </p:cNvSpPr>
          <p:nvPr/>
        </p:nvSpPr>
        <p:spPr bwMode="auto">
          <a:xfrm>
            <a:off x="1154113" y="191715"/>
            <a:ext cx="7793037"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3600" kern="12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smtClean="0"/>
              <a:t>二</a:t>
            </a:r>
            <a:r>
              <a:rPr lang="en-US" altLang="zh-CN" dirty="0" smtClean="0"/>
              <a:t> Shell</a:t>
            </a:r>
            <a:r>
              <a:rPr lang="zh-CN" altLang="en-US" dirty="0" smtClean="0"/>
              <a:t>功能</a:t>
            </a:r>
            <a:r>
              <a:rPr lang="en-US" altLang="zh-CN" dirty="0" smtClean="0"/>
              <a:t>—</a:t>
            </a:r>
            <a:r>
              <a:rPr lang="zh-CN" altLang="en-US" dirty="0" smtClean="0"/>
              <a:t>重定向符</a:t>
            </a:r>
            <a:endParaRPr lang="zh-CN" altLang="en-US" dirty="0"/>
          </a:p>
        </p:txBody>
      </p:sp>
    </p:spTree>
    <p:extLst>
      <p:ext uri="{BB962C8B-B14F-4D97-AF65-F5344CB8AC3E}">
        <p14:creationId xmlns:p14="http://schemas.microsoft.com/office/powerpoint/2010/main" val="2091181153"/>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2158" y="1556792"/>
            <a:ext cx="8634992" cy="4896544"/>
          </a:xfrm>
        </p:spPr>
        <p:txBody>
          <a:bodyPr>
            <a:normAutofit/>
          </a:bodyPr>
          <a:lstStyle/>
          <a:p>
            <a:pPr algn="just">
              <a:spcBef>
                <a:spcPts val="0"/>
              </a:spcBef>
              <a:buFont typeface="Arial" panose="020B0604020202020204" pitchFamily="34" charset="0"/>
              <a:buChar char="•"/>
            </a:pPr>
            <a:r>
              <a:rPr lang="zh-CN" altLang="en-US" dirty="0" smtClean="0">
                <a:effectLst/>
              </a:rPr>
              <a:t>常用</a:t>
            </a:r>
            <a:r>
              <a:rPr lang="zh-CN" altLang="en-US" dirty="0">
                <a:effectLst/>
              </a:rPr>
              <a:t>方法总结：</a:t>
            </a:r>
          </a:p>
          <a:p>
            <a:pPr algn="just">
              <a:spcBef>
                <a:spcPts val="0"/>
              </a:spcBef>
              <a:buFont typeface="Arial" panose="020B0604020202020204" pitchFamily="34" charset="0"/>
              <a:buChar char="•"/>
            </a:pPr>
            <a:r>
              <a:rPr lang="zh-CN" altLang="en-US" b="1" dirty="0">
                <a:effectLst/>
              </a:rPr>
              <a:t>输入重定向：</a:t>
            </a:r>
          </a:p>
          <a:p>
            <a:pPr marL="514350" indent="-514350" algn="just">
              <a:spcBef>
                <a:spcPts val="0"/>
              </a:spcBef>
              <a:buFont typeface="+mj-ea"/>
              <a:buAutoNum type="circleNumDbPlain"/>
            </a:pPr>
            <a:r>
              <a:rPr lang="zh-CN" altLang="en-US" dirty="0">
                <a:effectLst/>
              </a:rPr>
              <a:t>把文件作为命令的标准输入：命令</a:t>
            </a:r>
            <a:r>
              <a:rPr lang="en-US" altLang="zh-CN" dirty="0">
                <a:effectLst/>
              </a:rPr>
              <a:t>&lt;</a:t>
            </a:r>
            <a:r>
              <a:rPr lang="zh-CN" altLang="en-US" dirty="0">
                <a:effectLst/>
              </a:rPr>
              <a:t>文件 （批量创建用户中</a:t>
            </a:r>
            <a:r>
              <a:rPr lang="en-US" altLang="zh-CN" dirty="0" err="1">
                <a:effectLst/>
              </a:rPr>
              <a:t>newusers</a:t>
            </a:r>
            <a:r>
              <a:rPr lang="zh-CN" altLang="en-US" dirty="0">
                <a:effectLst/>
              </a:rPr>
              <a:t>、 </a:t>
            </a:r>
            <a:r>
              <a:rPr lang="en-US" altLang="zh-CN" dirty="0" err="1">
                <a:effectLst/>
              </a:rPr>
              <a:t>chpasswd</a:t>
            </a:r>
            <a:r>
              <a:rPr lang="en-US" altLang="zh-CN" dirty="0">
                <a:effectLst/>
              </a:rPr>
              <a:t> </a:t>
            </a:r>
            <a:r>
              <a:rPr lang="zh-CN" altLang="en-US" dirty="0">
                <a:effectLst/>
              </a:rPr>
              <a:t>命令用到）</a:t>
            </a:r>
          </a:p>
          <a:p>
            <a:pPr marL="514350" indent="-514350" algn="just">
              <a:spcBef>
                <a:spcPts val="0"/>
              </a:spcBef>
              <a:buFont typeface="+mj-ea"/>
              <a:buAutoNum type="circleNumDbPlain"/>
            </a:pPr>
            <a:r>
              <a:rPr lang="zh-CN" altLang="en-US" dirty="0">
                <a:effectLst/>
              </a:rPr>
              <a:t>从标准输入中读入，直到遇见分界符：命令 </a:t>
            </a:r>
            <a:r>
              <a:rPr lang="en-US" altLang="zh-CN" dirty="0">
                <a:effectLst/>
              </a:rPr>
              <a:t>&lt;&lt; </a:t>
            </a:r>
            <a:r>
              <a:rPr lang="zh-CN" altLang="en-US" dirty="0">
                <a:effectLst/>
              </a:rPr>
              <a:t>分界符</a:t>
            </a:r>
          </a:p>
          <a:p>
            <a:pPr marL="514350" indent="-514350" algn="just">
              <a:spcBef>
                <a:spcPts val="0"/>
              </a:spcBef>
              <a:buFont typeface="+mj-ea"/>
              <a:buAutoNum type="circleNumDbPlain"/>
            </a:pPr>
            <a:r>
              <a:rPr lang="zh-CN" altLang="en-US" dirty="0">
                <a:effectLst/>
              </a:rPr>
              <a:t>将文件</a:t>
            </a:r>
            <a:r>
              <a:rPr lang="en-US" altLang="zh-CN" dirty="0">
                <a:effectLst/>
              </a:rPr>
              <a:t>1</a:t>
            </a:r>
            <a:r>
              <a:rPr lang="zh-CN" altLang="en-US" dirty="0">
                <a:effectLst/>
              </a:rPr>
              <a:t>作为命令的标准输入，并将标准输出到文件</a:t>
            </a:r>
            <a:r>
              <a:rPr lang="en-US" altLang="zh-CN" dirty="0">
                <a:effectLst/>
              </a:rPr>
              <a:t>2</a:t>
            </a:r>
            <a:r>
              <a:rPr lang="zh-CN" altLang="en-US" dirty="0">
                <a:effectLst/>
              </a:rPr>
              <a:t>：命令</a:t>
            </a:r>
            <a:r>
              <a:rPr lang="en-US" altLang="zh-CN" dirty="0">
                <a:effectLst/>
              </a:rPr>
              <a:t>&lt;</a:t>
            </a:r>
            <a:r>
              <a:rPr lang="zh-CN" altLang="en-US" dirty="0">
                <a:effectLst/>
              </a:rPr>
              <a:t>文件</a:t>
            </a:r>
            <a:r>
              <a:rPr lang="en-US" altLang="zh-CN" dirty="0">
                <a:effectLst/>
              </a:rPr>
              <a:t>1 &gt;</a:t>
            </a:r>
            <a:r>
              <a:rPr lang="zh-CN" altLang="en-US" dirty="0">
                <a:effectLst/>
              </a:rPr>
              <a:t>文件</a:t>
            </a:r>
            <a:r>
              <a:rPr lang="en-US" altLang="zh-CN" dirty="0">
                <a:effectLst/>
              </a:rPr>
              <a:t>2:</a:t>
            </a:r>
          </a:p>
        </p:txBody>
      </p:sp>
      <p:sp>
        <p:nvSpPr>
          <p:cNvPr id="6" name="标题 1"/>
          <p:cNvSpPr txBox="1">
            <a:spLocks/>
          </p:cNvSpPr>
          <p:nvPr/>
        </p:nvSpPr>
        <p:spPr bwMode="auto">
          <a:xfrm>
            <a:off x="1154113" y="191715"/>
            <a:ext cx="7793037"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3600" kern="12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smtClean="0"/>
              <a:t>二</a:t>
            </a:r>
            <a:r>
              <a:rPr lang="en-US" altLang="zh-CN" dirty="0" smtClean="0"/>
              <a:t> Shell</a:t>
            </a:r>
            <a:r>
              <a:rPr lang="zh-CN" altLang="en-US" dirty="0" smtClean="0"/>
              <a:t>功能</a:t>
            </a:r>
            <a:r>
              <a:rPr lang="en-US" altLang="zh-CN" dirty="0" smtClean="0"/>
              <a:t>—</a:t>
            </a:r>
            <a:r>
              <a:rPr lang="zh-CN" altLang="en-US" dirty="0" smtClean="0"/>
              <a:t>重定向符</a:t>
            </a:r>
            <a:endParaRPr lang="zh-CN" altLang="en-US" dirty="0"/>
          </a:p>
        </p:txBody>
      </p:sp>
    </p:spTree>
    <p:extLst>
      <p:ext uri="{BB962C8B-B14F-4D97-AF65-F5344CB8AC3E}">
        <p14:creationId xmlns:p14="http://schemas.microsoft.com/office/powerpoint/2010/main" val="11386794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9531" y="1786950"/>
            <a:ext cx="8538765" cy="4114800"/>
          </a:xfrm>
        </p:spPr>
        <p:txBody>
          <a:bodyPr/>
          <a:lstStyle/>
          <a:p>
            <a:pPr marL="685800" lvl="2" indent="-342900" eaLnBrk="1" hangingPunct="1">
              <a:lnSpc>
                <a:spcPct val="110000"/>
              </a:lnSpc>
              <a:spcBef>
                <a:spcPct val="0"/>
              </a:spcBef>
              <a:buClr>
                <a:srgbClr val="0000FF"/>
              </a:buClr>
              <a:defRPr/>
            </a:pPr>
            <a:r>
              <a:rPr lang="zh-CN" altLang="en-US" sz="2600" dirty="0">
                <a:solidFill>
                  <a:srgbClr val="FF0000"/>
                </a:solidFill>
                <a:ea typeface="楷体_GB2312" pitchFamily="49" charset="-122"/>
              </a:rPr>
              <a:t>符号链接</a:t>
            </a:r>
            <a:r>
              <a:rPr lang="en-US" altLang="zh-CN" sz="2600" dirty="0">
                <a:solidFill>
                  <a:srgbClr val="FF0000"/>
                </a:solidFill>
                <a:ea typeface="楷体_GB2312" pitchFamily="49" charset="-122"/>
              </a:rPr>
              <a:t>/</a:t>
            </a:r>
            <a:r>
              <a:rPr lang="zh-CN" altLang="en-US" sz="2600" dirty="0">
                <a:solidFill>
                  <a:srgbClr val="FF0000"/>
                </a:solidFill>
                <a:ea typeface="楷体_GB2312" pitchFamily="49" charset="-122"/>
              </a:rPr>
              <a:t>软链接</a:t>
            </a:r>
            <a:r>
              <a:rPr lang="en-US" altLang="zh-CN" sz="2600" dirty="0">
                <a:ea typeface="楷体_GB2312" pitchFamily="49" charset="-122"/>
              </a:rPr>
              <a:t>:</a:t>
            </a:r>
            <a:r>
              <a:rPr lang="zh-CN" altLang="en-US" sz="2600" dirty="0">
                <a:ea typeface="楷体_GB2312" pitchFamily="49" charset="-122"/>
              </a:rPr>
              <a:t>将一个文件</a:t>
            </a:r>
            <a:r>
              <a:rPr lang="zh-CN" altLang="en-US" sz="2600" dirty="0">
                <a:solidFill>
                  <a:srgbClr val="FF0000"/>
                </a:solidFill>
                <a:ea typeface="楷体_GB2312" pitchFamily="49" charset="-122"/>
              </a:rPr>
              <a:t>指向另一个文件</a:t>
            </a:r>
            <a:r>
              <a:rPr lang="zh-CN" altLang="en-US" sz="2600" dirty="0">
                <a:ea typeface="楷体_GB2312" pitchFamily="49" charset="-122"/>
              </a:rPr>
              <a:t>（源文件）的文件名</a:t>
            </a:r>
            <a:r>
              <a:rPr lang="zh-CN" altLang="en-US" sz="2600" dirty="0"/>
              <a:t> ，类似于 </a:t>
            </a:r>
            <a:r>
              <a:rPr lang="en-US" altLang="zh-CN" sz="2600" dirty="0"/>
              <a:t>window</a:t>
            </a:r>
            <a:r>
              <a:rPr lang="zh-CN" altLang="en-US" sz="2600" dirty="0"/>
              <a:t>的</a:t>
            </a:r>
            <a:r>
              <a:rPr lang="zh-CN" altLang="en-US" sz="2600" dirty="0">
                <a:solidFill>
                  <a:srgbClr val="FF0000"/>
                </a:solidFill>
              </a:rPr>
              <a:t>快捷方式</a:t>
            </a:r>
            <a:endParaRPr lang="en-US" altLang="zh-CN" sz="2600" dirty="0">
              <a:solidFill>
                <a:srgbClr val="FF0000"/>
              </a:solidFill>
            </a:endParaRPr>
          </a:p>
          <a:p>
            <a:pPr marL="900000" lvl="2" indent="-342900" eaLnBrk="1" hangingPunct="1">
              <a:lnSpc>
                <a:spcPct val="110000"/>
              </a:lnSpc>
              <a:spcBef>
                <a:spcPct val="0"/>
              </a:spcBef>
              <a:buClr>
                <a:srgbClr val="0000FF"/>
              </a:buClr>
              <a:buFont typeface="Wingdings" panose="05000000000000000000" pitchFamily="2" charset="2"/>
              <a:buChar char="ü"/>
              <a:defRPr/>
            </a:pPr>
            <a:r>
              <a:rPr lang="zh-CN" altLang="en-US" dirty="0">
                <a:ea typeface="楷体_GB2312" pitchFamily="49" charset="-122"/>
              </a:rPr>
              <a:t>与他所链接的对象</a:t>
            </a:r>
            <a:r>
              <a:rPr lang="zh-CN" altLang="en-US" dirty="0">
                <a:solidFill>
                  <a:srgbClr val="FF0000"/>
                </a:solidFill>
                <a:ea typeface="楷体_GB2312" pitchFamily="49" charset="-122"/>
              </a:rPr>
              <a:t>不是同一个文件</a:t>
            </a:r>
            <a:r>
              <a:rPr lang="zh-CN" altLang="en-US" dirty="0">
                <a:ea typeface="楷体_GB2312" pitchFamily="49" charset="-122"/>
              </a:rPr>
              <a:t>，有</a:t>
            </a:r>
            <a:r>
              <a:rPr lang="zh-CN" altLang="en-US" dirty="0">
                <a:solidFill>
                  <a:srgbClr val="FF0000"/>
                </a:solidFill>
                <a:ea typeface="楷体_GB2312" pitchFamily="49" charset="-122"/>
              </a:rPr>
              <a:t>不同的</a:t>
            </a:r>
            <a:r>
              <a:rPr lang="en-US" altLang="zh-CN" dirty="0">
                <a:solidFill>
                  <a:srgbClr val="FF0000"/>
                </a:solidFill>
                <a:ea typeface="楷体_GB2312" pitchFamily="49" charset="-122"/>
              </a:rPr>
              <a:t>I</a:t>
            </a:r>
            <a:r>
              <a:rPr lang="zh-CN" altLang="en-US" dirty="0">
                <a:solidFill>
                  <a:srgbClr val="FF0000"/>
                </a:solidFill>
                <a:ea typeface="楷体_GB2312" pitchFamily="49" charset="-122"/>
              </a:rPr>
              <a:t>节点号</a:t>
            </a:r>
            <a:endParaRPr lang="en-US" altLang="zh-CN" dirty="0">
              <a:solidFill>
                <a:srgbClr val="FF0000"/>
              </a:solidFill>
              <a:ea typeface="楷体_GB2312" pitchFamily="49" charset="-122"/>
            </a:endParaRPr>
          </a:p>
          <a:p>
            <a:pPr marL="900000" lvl="2" indent="-342900" eaLnBrk="1" hangingPunct="1">
              <a:lnSpc>
                <a:spcPct val="110000"/>
              </a:lnSpc>
              <a:spcBef>
                <a:spcPct val="0"/>
              </a:spcBef>
              <a:buClr>
                <a:srgbClr val="0000FF"/>
              </a:buClr>
              <a:buFont typeface="Wingdings" panose="05000000000000000000" pitchFamily="2" charset="2"/>
              <a:buChar char="ü"/>
              <a:defRPr/>
            </a:pPr>
            <a:r>
              <a:rPr lang="zh-CN" altLang="en-US" dirty="0">
                <a:ea typeface="楷体_GB2312" pitchFamily="49" charset="-122"/>
              </a:rPr>
              <a:t>通过符号链接文件的内容访问被链接文件</a:t>
            </a:r>
            <a:endParaRPr lang="en-US" altLang="zh-CN" dirty="0">
              <a:ea typeface="楷体_GB2312" pitchFamily="49" charset="-122"/>
            </a:endParaRPr>
          </a:p>
          <a:p>
            <a:pPr marL="900000" lvl="2" indent="-342900" eaLnBrk="1" hangingPunct="1">
              <a:lnSpc>
                <a:spcPct val="110000"/>
              </a:lnSpc>
              <a:spcBef>
                <a:spcPct val="0"/>
              </a:spcBef>
              <a:buClr>
                <a:srgbClr val="0000FF"/>
              </a:buClr>
              <a:buFont typeface="Wingdings" panose="05000000000000000000" pitchFamily="2" charset="2"/>
              <a:buChar char="ü"/>
              <a:defRPr/>
            </a:pPr>
            <a:r>
              <a:rPr lang="zh-CN" altLang="en-US" dirty="0">
                <a:solidFill>
                  <a:srgbClr val="FF0000"/>
                </a:solidFill>
                <a:ea typeface="楷体_GB2312" pitchFamily="49" charset="-122"/>
              </a:rPr>
              <a:t>删除源文件</a:t>
            </a:r>
            <a:r>
              <a:rPr lang="zh-CN" altLang="en-US" dirty="0">
                <a:ea typeface="楷体_GB2312" pitchFamily="49" charset="-122"/>
              </a:rPr>
              <a:t>，</a:t>
            </a:r>
            <a:r>
              <a:rPr lang="zh-CN" altLang="en-US" dirty="0">
                <a:solidFill>
                  <a:srgbClr val="FF0000"/>
                </a:solidFill>
                <a:ea typeface="楷体_GB2312" pitchFamily="49" charset="-122"/>
              </a:rPr>
              <a:t>软链接失去意义</a:t>
            </a:r>
            <a:r>
              <a:rPr lang="zh-CN" altLang="en-US" dirty="0">
                <a:ea typeface="楷体_GB2312" pitchFamily="49" charset="-122"/>
              </a:rPr>
              <a:t>；</a:t>
            </a:r>
            <a:r>
              <a:rPr lang="zh-CN" altLang="en-US" dirty="0">
                <a:solidFill>
                  <a:srgbClr val="FF0000"/>
                </a:solidFill>
                <a:ea typeface="楷体_GB2312" pitchFamily="49" charset="-122"/>
              </a:rPr>
              <a:t>删除软链接</a:t>
            </a:r>
            <a:r>
              <a:rPr lang="zh-CN" altLang="en-US" dirty="0">
                <a:ea typeface="楷体_GB2312" pitchFamily="49" charset="-122"/>
              </a:rPr>
              <a:t>，</a:t>
            </a:r>
            <a:r>
              <a:rPr lang="zh-CN" altLang="en-US" dirty="0">
                <a:solidFill>
                  <a:srgbClr val="FF0000"/>
                </a:solidFill>
                <a:ea typeface="楷体_GB2312" pitchFamily="49" charset="-122"/>
              </a:rPr>
              <a:t>不影响源文件</a:t>
            </a:r>
            <a:endParaRPr lang="en-US" altLang="zh-CN" dirty="0">
              <a:solidFill>
                <a:srgbClr val="FF0000"/>
              </a:solidFill>
            </a:endParaRPr>
          </a:p>
          <a:p>
            <a:pPr marL="685800" lvl="2" indent="-342900" eaLnBrk="1" hangingPunct="1">
              <a:lnSpc>
                <a:spcPct val="110000"/>
              </a:lnSpc>
              <a:spcBef>
                <a:spcPct val="0"/>
              </a:spcBef>
              <a:buClr>
                <a:srgbClr val="0000FF"/>
              </a:buClr>
              <a:defRPr/>
            </a:pPr>
            <a:r>
              <a:rPr lang="zh-CN" altLang="en-US" sz="2600" dirty="0">
                <a:solidFill>
                  <a:srgbClr val="FF0000"/>
                </a:solidFill>
                <a:ea typeface="楷体_GB2312" pitchFamily="49" charset="-122"/>
              </a:rPr>
              <a:t>硬链接（</a:t>
            </a:r>
            <a:r>
              <a:rPr lang="en-US" altLang="zh-CN" sz="2600" dirty="0">
                <a:solidFill>
                  <a:srgbClr val="FF0000"/>
                </a:solidFill>
                <a:ea typeface="楷体_GB2312" pitchFamily="49" charset="-122"/>
              </a:rPr>
              <a:t>-</a:t>
            </a:r>
            <a:r>
              <a:rPr lang="zh-CN" altLang="en-US" sz="2600" dirty="0">
                <a:solidFill>
                  <a:srgbClr val="FF0000"/>
                </a:solidFill>
                <a:ea typeface="楷体_GB2312" pitchFamily="49" charset="-122"/>
              </a:rPr>
              <a:t>）</a:t>
            </a:r>
            <a:r>
              <a:rPr lang="zh-CN" altLang="en-US" sz="2600" dirty="0">
                <a:ea typeface="楷体_GB2312" pitchFamily="49" charset="-122"/>
              </a:rPr>
              <a:t>：两个或多个文件名</a:t>
            </a:r>
            <a:r>
              <a:rPr lang="zh-CN" altLang="en-US" sz="2600" dirty="0">
                <a:solidFill>
                  <a:srgbClr val="FF0000"/>
                </a:solidFill>
                <a:ea typeface="楷体_GB2312" pitchFamily="49" charset="-122"/>
              </a:rPr>
              <a:t>共用一个文件体</a:t>
            </a:r>
            <a:r>
              <a:rPr lang="zh-CN" altLang="en-US" sz="2600" dirty="0">
                <a:ea typeface="楷体_GB2312" pitchFamily="49" charset="-122"/>
              </a:rPr>
              <a:t>，即指向硬盘上的</a:t>
            </a:r>
            <a:r>
              <a:rPr lang="zh-CN" altLang="en-US" sz="2600" dirty="0">
                <a:solidFill>
                  <a:srgbClr val="FF0000"/>
                </a:solidFill>
                <a:ea typeface="楷体_GB2312" pitchFamily="49" charset="-122"/>
              </a:rPr>
              <a:t>同一个存储空间</a:t>
            </a:r>
            <a:r>
              <a:rPr lang="zh-CN" altLang="en-US" sz="2600" dirty="0">
                <a:ea typeface="楷体_GB2312" pitchFamily="49" charset="-122"/>
              </a:rPr>
              <a:t>，相当于</a:t>
            </a:r>
            <a:r>
              <a:rPr lang="zh-CN" altLang="en-US" sz="2600" dirty="0">
                <a:solidFill>
                  <a:srgbClr val="FF0000"/>
                </a:solidFill>
                <a:ea typeface="楷体_GB2312" pitchFamily="49" charset="-122"/>
              </a:rPr>
              <a:t>文件副本</a:t>
            </a:r>
            <a:endParaRPr lang="en-US" altLang="zh-CN" sz="2600" dirty="0">
              <a:solidFill>
                <a:srgbClr val="FF0000"/>
              </a:solidFill>
              <a:ea typeface="楷体_GB2312" pitchFamily="49" charset="-122"/>
            </a:endParaRPr>
          </a:p>
          <a:p>
            <a:pPr marL="900000" lvl="2" indent="-342900" eaLnBrk="1" hangingPunct="1">
              <a:lnSpc>
                <a:spcPct val="110000"/>
              </a:lnSpc>
              <a:spcBef>
                <a:spcPct val="0"/>
              </a:spcBef>
              <a:buClr>
                <a:srgbClr val="0000FF"/>
              </a:buClr>
              <a:buFont typeface="Wingdings" panose="05000000000000000000" pitchFamily="2" charset="2"/>
              <a:buChar char="ü"/>
              <a:defRPr/>
            </a:pPr>
            <a:r>
              <a:rPr lang="zh-CN" altLang="en-US" dirty="0">
                <a:ea typeface="楷体_GB2312" pitchFamily="49" charset="-122"/>
              </a:rPr>
              <a:t>一个文件具有</a:t>
            </a:r>
            <a:r>
              <a:rPr lang="zh-CN" altLang="en-US" dirty="0">
                <a:solidFill>
                  <a:srgbClr val="FF0000"/>
                </a:solidFill>
                <a:ea typeface="楷体_GB2312" pitchFamily="49" charset="-122"/>
              </a:rPr>
              <a:t>多个不同名字</a:t>
            </a:r>
            <a:r>
              <a:rPr lang="zh-CN" altLang="en-US" dirty="0">
                <a:ea typeface="楷体_GB2312" pitchFamily="49" charset="-122"/>
              </a:rPr>
              <a:t>，它们具有</a:t>
            </a:r>
            <a:r>
              <a:rPr lang="zh-CN" altLang="en-US" dirty="0">
                <a:solidFill>
                  <a:srgbClr val="FF0000"/>
                </a:solidFill>
                <a:ea typeface="楷体_GB2312" pitchFamily="49" charset="-122"/>
              </a:rPr>
              <a:t>相同的</a:t>
            </a:r>
            <a:r>
              <a:rPr lang="en-US" altLang="zh-CN" dirty="0">
                <a:solidFill>
                  <a:srgbClr val="FF0000"/>
                </a:solidFill>
                <a:ea typeface="楷体_GB2312" pitchFamily="49" charset="-122"/>
              </a:rPr>
              <a:t>I</a:t>
            </a:r>
            <a:r>
              <a:rPr lang="zh-CN" altLang="en-US" dirty="0">
                <a:solidFill>
                  <a:srgbClr val="FF0000"/>
                </a:solidFill>
                <a:ea typeface="楷体_GB2312" pitchFamily="49" charset="-122"/>
              </a:rPr>
              <a:t>节点号</a:t>
            </a:r>
            <a:endParaRPr lang="en-US" altLang="zh-CN" dirty="0">
              <a:solidFill>
                <a:srgbClr val="FF0000"/>
              </a:solidFill>
              <a:ea typeface="楷体_GB2312" pitchFamily="49" charset="-122"/>
            </a:endParaRPr>
          </a:p>
          <a:p>
            <a:pPr marL="900000" lvl="2" indent="-342900" eaLnBrk="1" hangingPunct="1">
              <a:lnSpc>
                <a:spcPct val="110000"/>
              </a:lnSpc>
              <a:spcBef>
                <a:spcPct val="0"/>
              </a:spcBef>
              <a:buClr>
                <a:srgbClr val="0000FF"/>
              </a:buClr>
              <a:buFont typeface="Wingdings" panose="05000000000000000000" pitchFamily="2" charset="2"/>
              <a:buChar char="ü"/>
              <a:defRPr/>
            </a:pPr>
            <a:r>
              <a:rPr lang="zh-CN" altLang="en-US" dirty="0">
                <a:ea typeface="楷体_GB2312" pitchFamily="49" charset="-122"/>
              </a:rPr>
              <a:t>对任何一个文件的内容进行</a:t>
            </a:r>
            <a:r>
              <a:rPr lang="zh-CN" altLang="en-US" dirty="0">
                <a:solidFill>
                  <a:srgbClr val="FF0000"/>
                </a:solidFill>
                <a:ea typeface="楷体_GB2312" pitchFamily="49" charset="-122"/>
              </a:rPr>
              <a:t>修改</a:t>
            </a:r>
            <a:r>
              <a:rPr lang="zh-CN" altLang="en-US" dirty="0">
                <a:ea typeface="楷体_GB2312" pitchFamily="49" charset="-122"/>
              </a:rPr>
              <a:t>都会</a:t>
            </a:r>
            <a:r>
              <a:rPr lang="zh-CN" altLang="en-US" dirty="0">
                <a:solidFill>
                  <a:srgbClr val="FF0000"/>
                </a:solidFill>
                <a:ea typeface="楷体_GB2312" pitchFamily="49" charset="-122"/>
              </a:rPr>
              <a:t>影响</a:t>
            </a:r>
            <a:r>
              <a:rPr lang="zh-CN" altLang="en-US" dirty="0">
                <a:ea typeface="楷体_GB2312" pitchFamily="49" charset="-122"/>
              </a:rPr>
              <a:t>到另一个文件</a:t>
            </a:r>
            <a:endParaRPr lang="en-US" altLang="zh-CN" dirty="0">
              <a:ea typeface="楷体_GB2312" pitchFamily="49" charset="-122"/>
            </a:endParaRPr>
          </a:p>
          <a:p>
            <a:pPr marL="900000" lvl="2" indent="-342900" eaLnBrk="1" hangingPunct="1">
              <a:lnSpc>
                <a:spcPct val="110000"/>
              </a:lnSpc>
              <a:spcBef>
                <a:spcPct val="0"/>
              </a:spcBef>
              <a:buClr>
                <a:srgbClr val="0000FF"/>
              </a:buClr>
              <a:buFont typeface="Wingdings" panose="05000000000000000000" pitchFamily="2" charset="2"/>
              <a:buChar char="ü"/>
              <a:defRPr/>
            </a:pPr>
            <a:r>
              <a:rPr lang="zh-CN" altLang="en-US" dirty="0">
                <a:solidFill>
                  <a:srgbClr val="FF0000"/>
                </a:solidFill>
                <a:ea typeface="楷体_GB2312" pitchFamily="49" charset="-122"/>
              </a:rPr>
              <a:t>删除</a:t>
            </a:r>
            <a:r>
              <a:rPr lang="zh-CN" altLang="en-US" dirty="0">
                <a:ea typeface="楷体_GB2312" pitchFamily="49" charset="-122"/>
              </a:rPr>
              <a:t>一个文件</a:t>
            </a:r>
            <a:r>
              <a:rPr lang="zh-CN" altLang="en-US" dirty="0">
                <a:solidFill>
                  <a:srgbClr val="FF0000"/>
                </a:solidFill>
                <a:ea typeface="楷体_GB2312" pitchFamily="49" charset="-122"/>
              </a:rPr>
              <a:t>不影响</a:t>
            </a:r>
            <a:r>
              <a:rPr lang="zh-CN" altLang="en-US" dirty="0">
                <a:ea typeface="楷体_GB2312" pitchFamily="49" charset="-122"/>
              </a:rPr>
              <a:t>其他文件</a:t>
            </a:r>
          </a:p>
          <a:p>
            <a:pPr marL="900000" lvl="2" indent="-342900" eaLnBrk="1" hangingPunct="1">
              <a:lnSpc>
                <a:spcPct val="110000"/>
              </a:lnSpc>
              <a:spcBef>
                <a:spcPct val="0"/>
              </a:spcBef>
              <a:buClr>
                <a:srgbClr val="0000FF"/>
              </a:buClr>
              <a:buFont typeface="Wingdings" panose="05000000000000000000" pitchFamily="2" charset="2"/>
              <a:buChar char="ü"/>
              <a:defRPr/>
            </a:pPr>
            <a:r>
              <a:rPr lang="zh-CN" altLang="en-US" dirty="0">
                <a:solidFill>
                  <a:srgbClr val="FF0000"/>
                </a:solidFill>
                <a:ea typeface="楷体_GB2312" pitchFamily="49" charset="-122"/>
              </a:rPr>
              <a:t>不是</a:t>
            </a:r>
            <a:r>
              <a:rPr lang="zh-CN" altLang="en-US" dirty="0">
                <a:ea typeface="楷体_GB2312" pitchFamily="49" charset="-122"/>
              </a:rPr>
              <a:t>一种</a:t>
            </a:r>
            <a:r>
              <a:rPr lang="zh-CN" altLang="en-US" dirty="0">
                <a:solidFill>
                  <a:srgbClr val="FF0000"/>
                </a:solidFill>
                <a:ea typeface="楷体_GB2312" pitchFamily="49" charset="-122"/>
              </a:rPr>
              <a:t>特殊类型的文件</a:t>
            </a:r>
          </a:p>
          <a:p>
            <a:endParaRPr lang="zh-CN" altLang="en-US" dirty="0"/>
          </a:p>
          <a:p>
            <a:endParaRPr lang="zh-CN" altLang="en-US" dirty="0"/>
          </a:p>
        </p:txBody>
      </p:sp>
      <p:sp>
        <p:nvSpPr>
          <p:cNvPr id="5" name="标题 1">
            <a:extLst>
              <a:ext uri="{FF2B5EF4-FFF2-40B4-BE49-F238E27FC236}">
                <a16:creationId xmlns:a16="http://schemas.microsoft.com/office/drawing/2014/main" id="{DE067484-1F3E-4F8A-8550-86C0930DE17F}"/>
              </a:ext>
            </a:extLst>
          </p:cNvPr>
          <p:cNvSpPr txBox="1">
            <a:spLocks/>
          </p:cNvSpPr>
          <p:nvPr/>
        </p:nvSpPr>
        <p:spPr bwMode="auto">
          <a:xfrm>
            <a:off x="1105260" y="496255"/>
            <a:ext cx="7793037" cy="695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a:t>七 文件与目录</a:t>
            </a:r>
          </a:p>
        </p:txBody>
      </p:sp>
      <p:sp>
        <p:nvSpPr>
          <p:cNvPr id="6" name="内容占位符 2">
            <a:extLst>
              <a:ext uri="{FF2B5EF4-FFF2-40B4-BE49-F238E27FC236}">
                <a16:creationId xmlns:a16="http://schemas.microsoft.com/office/drawing/2014/main" id="{73D55B3D-04F9-44A4-BA54-6387CBE3525E}"/>
              </a:ext>
            </a:extLst>
          </p:cNvPr>
          <p:cNvSpPr txBox="1">
            <a:spLocks/>
          </p:cNvSpPr>
          <p:nvPr/>
        </p:nvSpPr>
        <p:spPr bwMode="auto">
          <a:xfrm>
            <a:off x="827584" y="1340768"/>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dirty="0">
                <a:solidFill>
                  <a:srgbClr val="0000FF"/>
                </a:solidFill>
              </a:rPr>
              <a:t>符号链接文件：</a:t>
            </a:r>
            <a:r>
              <a:rPr lang="en-US" altLang="zh-CN" dirty="0">
                <a:solidFill>
                  <a:srgbClr val="0000FF"/>
                </a:solidFill>
              </a:rPr>
              <a:t>l</a:t>
            </a:r>
            <a:r>
              <a:rPr lang="zh-CN" altLang="en-US" sz="3200" dirty="0">
                <a:solidFill>
                  <a:srgbClr val="0000FF"/>
                </a:solidFill>
              </a:rPr>
              <a:t> </a:t>
            </a:r>
            <a:endParaRPr lang="zh-CN" altLang="en-US" dirty="0">
              <a:solidFill>
                <a:srgbClr val="0000FF"/>
              </a:solidFill>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9726" y="1412776"/>
            <a:ext cx="8766770" cy="5719738"/>
          </a:xfrm>
        </p:spPr>
        <p:txBody>
          <a:bodyPr>
            <a:normAutofit/>
          </a:bodyPr>
          <a:lstStyle/>
          <a:p>
            <a:pPr algn="just">
              <a:spcBef>
                <a:spcPts val="0"/>
              </a:spcBef>
              <a:buFont typeface="Arial" panose="020B0604020202020204" pitchFamily="34" charset="0"/>
              <a:buChar char="•"/>
            </a:pPr>
            <a:r>
              <a:rPr lang="zh-CN" altLang="en-US" b="1" dirty="0" smtClean="0">
                <a:effectLst/>
              </a:rPr>
              <a:t>输入</a:t>
            </a:r>
            <a:r>
              <a:rPr lang="zh-CN" altLang="en-US" b="1" dirty="0">
                <a:effectLst/>
              </a:rPr>
              <a:t>重定向：</a:t>
            </a:r>
          </a:p>
          <a:p>
            <a:pPr marL="514350" indent="-514350" algn="just">
              <a:spcBef>
                <a:spcPts val="0"/>
              </a:spcBef>
              <a:buFont typeface="+mj-ea"/>
              <a:buAutoNum type="circleNumDbPlain"/>
            </a:pPr>
            <a:r>
              <a:rPr lang="zh-CN" altLang="en-US" dirty="0">
                <a:effectLst/>
              </a:rPr>
              <a:t>把文件作为命令的标准输入：命令</a:t>
            </a:r>
            <a:r>
              <a:rPr lang="en-US" altLang="zh-CN" dirty="0">
                <a:effectLst/>
              </a:rPr>
              <a:t>&lt;</a:t>
            </a:r>
            <a:r>
              <a:rPr lang="zh-CN" altLang="en-US" dirty="0">
                <a:effectLst/>
              </a:rPr>
              <a:t>文件 （批量创建用户中</a:t>
            </a:r>
            <a:r>
              <a:rPr lang="en-US" altLang="zh-CN" dirty="0" err="1">
                <a:effectLst/>
              </a:rPr>
              <a:t>newusers</a:t>
            </a:r>
            <a:r>
              <a:rPr lang="zh-CN" altLang="en-US" dirty="0">
                <a:effectLst/>
              </a:rPr>
              <a:t>、 </a:t>
            </a:r>
            <a:r>
              <a:rPr lang="en-US" altLang="zh-CN" dirty="0" err="1">
                <a:effectLst/>
              </a:rPr>
              <a:t>chpasswd</a:t>
            </a:r>
            <a:r>
              <a:rPr lang="en-US" altLang="zh-CN" dirty="0">
                <a:effectLst/>
              </a:rPr>
              <a:t> </a:t>
            </a:r>
            <a:r>
              <a:rPr lang="zh-CN" altLang="en-US" dirty="0">
                <a:effectLst/>
              </a:rPr>
              <a:t>命令用到</a:t>
            </a:r>
            <a:r>
              <a:rPr lang="zh-CN" altLang="en-US" dirty="0" smtClean="0">
                <a:effectLst/>
              </a:rPr>
              <a:t>）</a:t>
            </a:r>
            <a:endParaRPr lang="zh-CN" altLang="en-US" dirty="0">
              <a:effectLst/>
            </a:endParaRPr>
          </a:p>
        </p:txBody>
      </p:sp>
      <p:sp>
        <p:nvSpPr>
          <p:cNvPr id="4" name="内容占位符 3"/>
          <p:cNvSpPr>
            <a:spLocks noGrp="1"/>
          </p:cNvSpPr>
          <p:nvPr>
            <p:ph sz="quarter" idx="10"/>
          </p:nvPr>
        </p:nvSpPr>
        <p:spPr/>
        <p:txBody>
          <a:bodyPr>
            <a:normAutofit fontScale="92500" lnSpcReduction="20000"/>
          </a:bodyPr>
          <a:lstStyle/>
          <a:p>
            <a:endParaRPr lang="zh-CN" altLang="en-US"/>
          </a:p>
        </p:txBody>
      </p:sp>
      <p:sp>
        <p:nvSpPr>
          <p:cNvPr id="5" name="灯片编号占位符 4"/>
          <p:cNvSpPr>
            <a:spLocks noGrp="1"/>
          </p:cNvSpPr>
          <p:nvPr>
            <p:ph type="sldNum" sz="quarter" idx="13"/>
          </p:nvPr>
        </p:nvSpPr>
        <p:spPr/>
        <p:txBody>
          <a:bodyPr/>
          <a:lstStyle/>
          <a:p>
            <a:fld id="{BC18F741-6E3A-46D5-8C6D-B648BD69FBC6}" type="slidenum">
              <a:rPr lang="zh-CN" altLang="en-US" smtClean="0"/>
              <a:t>220</a:t>
            </a:fld>
            <a:endParaRPr lang="zh-CN" altLang="en-US" dirty="0"/>
          </a:p>
        </p:txBody>
      </p:sp>
      <p:pic>
        <p:nvPicPr>
          <p:cNvPr id="7" name="图片 6"/>
          <p:cNvPicPr>
            <a:picLocks noChangeAspect="1"/>
          </p:cNvPicPr>
          <p:nvPr/>
        </p:nvPicPr>
        <p:blipFill>
          <a:blip r:embed="rId2"/>
          <a:stretch>
            <a:fillRect/>
          </a:stretch>
        </p:blipFill>
        <p:spPr>
          <a:xfrm>
            <a:off x="331835" y="3915862"/>
            <a:ext cx="8572883" cy="2052930"/>
          </a:xfrm>
          <a:prstGeom prst="rect">
            <a:avLst/>
          </a:prstGeom>
        </p:spPr>
      </p:pic>
      <p:sp>
        <p:nvSpPr>
          <p:cNvPr id="8" name="标题 1"/>
          <p:cNvSpPr>
            <a:spLocks noGrp="1"/>
          </p:cNvSpPr>
          <p:nvPr>
            <p:ph type="title"/>
          </p:nvPr>
        </p:nvSpPr>
        <p:spPr>
          <a:xfrm>
            <a:off x="1259632" y="605510"/>
            <a:ext cx="7416824" cy="566366"/>
          </a:xfrm>
        </p:spPr>
        <p:txBody>
          <a:bodyPr/>
          <a:lstStyle/>
          <a:p>
            <a:r>
              <a:rPr lang="zh-CN" altLang="en-US" dirty="0"/>
              <a:t>二</a:t>
            </a:r>
            <a:r>
              <a:rPr lang="en-US" altLang="zh-CN" dirty="0"/>
              <a:t> Shell</a:t>
            </a:r>
            <a:r>
              <a:rPr lang="zh-CN" altLang="en-US" dirty="0"/>
              <a:t>功能</a:t>
            </a:r>
            <a:r>
              <a:rPr lang="en-US" altLang="zh-CN" dirty="0"/>
              <a:t>—</a:t>
            </a:r>
            <a:r>
              <a:rPr lang="zh-CN" altLang="en-US" dirty="0"/>
              <a:t>重定向举例</a:t>
            </a:r>
          </a:p>
        </p:txBody>
      </p:sp>
    </p:spTree>
    <p:extLst>
      <p:ext uri="{BB962C8B-B14F-4D97-AF65-F5344CB8AC3E}">
        <p14:creationId xmlns:p14="http://schemas.microsoft.com/office/powerpoint/2010/main" val="128709733"/>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7299" y="1484784"/>
            <a:ext cx="8634992" cy="4824536"/>
          </a:xfrm>
        </p:spPr>
        <p:txBody>
          <a:bodyPr>
            <a:normAutofit/>
          </a:bodyPr>
          <a:lstStyle/>
          <a:p>
            <a:pPr marL="0" indent="0" algn="just">
              <a:spcBef>
                <a:spcPts val="0"/>
              </a:spcBef>
              <a:buNone/>
            </a:pPr>
            <a:r>
              <a:rPr lang="zh-CN" altLang="en-US" dirty="0" smtClean="0">
                <a:effectLst/>
              </a:rPr>
              <a:t>例</a:t>
            </a:r>
            <a:r>
              <a:rPr lang="zh-CN" altLang="en-US" dirty="0">
                <a:effectLst/>
              </a:rPr>
              <a:t>：标准输入</a:t>
            </a:r>
            <a:r>
              <a:rPr lang="zh-CN" altLang="en-US" dirty="0" smtClean="0">
                <a:effectLst/>
              </a:rPr>
              <a:t>重定向</a:t>
            </a:r>
            <a:endParaRPr lang="en-US" altLang="zh-CN" dirty="0" smtClean="0">
              <a:effectLst/>
            </a:endParaRPr>
          </a:p>
          <a:p>
            <a:pPr marL="514350" indent="-514350" algn="just">
              <a:spcBef>
                <a:spcPts val="0"/>
              </a:spcBef>
              <a:buFont typeface="+mj-ea"/>
              <a:buAutoNum type="circleNumDbPlain" startAt="2"/>
            </a:pPr>
            <a:r>
              <a:rPr lang="zh-CN" altLang="en-US" dirty="0" smtClean="0">
                <a:effectLst/>
              </a:rPr>
              <a:t>从标准输入中读取，直到遇见分界符：</a:t>
            </a:r>
            <a:endParaRPr lang="en-US" altLang="zh-CN" dirty="0" smtClean="0">
              <a:effectLst/>
            </a:endParaRPr>
          </a:p>
          <a:p>
            <a:pPr marL="0" indent="0" algn="just">
              <a:spcBef>
                <a:spcPts val="0"/>
              </a:spcBef>
              <a:buNone/>
            </a:pPr>
            <a:r>
              <a:rPr lang="zh-CN" altLang="en-US" dirty="0" smtClean="0">
                <a:effectLst/>
              </a:rPr>
              <a:t>命令 </a:t>
            </a:r>
            <a:r>
              <a:rPr lang="en-US" altLang="zh-CN" dirty="0" smtClean="0">
                <a:effectLst/>
              </a:rPr>
              <a:t>&lt;&lt; </a:t>
            </a:r>
            <a:r>
              <a:rPr lang="zh-CN" altLang="en-US" dirty="0" smtClean="0">
                <a:effectLst/>
              </a:rPr>
              <a:t>分界符</a:t>
            </a:r>
            <a:endParaRPr lang="zh-CN" altLang="en-US" dirty="0">
              <a:effectLst/>
            </a:endParaRPr>
          </a:p>
          <a:p>
            <a:pPr marL="0" indent="0" algn="just">
              <a:spcBef>
                <a:spcPts val="0"/>
              </a:spcBef>
              <a:buNone/>
            </a:pPr>
            <a:endParaRPr lang="zh-CN" altLang="en-US" dirty="0">
              <a:effectLst/>
            </a:endParaRPr>
          </a:p>
        </p:txBody>
      </p:sp>
      <p:pic>
        <p:nvPicPr>
          <p:cNvPr id="6" name="图片 5"/>
          <p:cNvPicPr>
            <a:picLocks noChangeAspect="1"/>
          </p:cNvPicPr>
          <p:nvPr/>
        </p:nvPicPr>
        <p:blipFill>
          <a:blip r:embed="rId2"/>
          <a:stretch>
            <a:fillRect/>
          </a:stretch>
        </p:blipFill>
        <p:spPr>
          <a:xfrm>
            <a:off x="269726" y="3614548"/>
            <a:ext cx="8690139" cy="2275014"/>
          </a:xfrm>
          <a:prstGeom prst="rect">
            <a:avLst/>
          </a:prstGeom>
        </p:spPr>
      </p:pic>
      <p:sp>
        <p:nvSpPr>
          <p:cNvPr id="8" name="标题 1"/>
          <p:cNvSpPr txBox="1">
            <a:spLocks/>
          </p:cNvSpPr>
          <p:nvPr/>
        </p:nvSpPr>
        <p:spPr bwMode="auto">
          <a:xfrm>
            <a:off x="1259632" y="605510"/>
            <a:ext cx="7416824" cy="56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3600" kern="12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smtClean="0"/>
              <a:t>二</a:t>
            </a:r>
            <a:r>
              <a:rPr lang="en-US" altLang="zh-CN" dirty="0" smtClean="0"/>
              <a:t> Shell</a:t>
            </a:r>
            <a:r>
              <a:rPr lang="zh-CN" altLang="en-US" dirty="0" smtClean="0"/>
              <a:t>功能</a:t>
            </a:r>
            <a:r>
              <a:rPr lang="en-US" altLang="zh-CN" dirty="0" smtClean="0"/>
              <a:t>—</a:t>
            </a:r>
            <a:r>
              <a:rPr lang="zh-CN" altLang="en-US" dirty="0" smtClean="0"/>
              <a:t>重定向举例</a:t>
            </a:r>
            <a:endParaRPr lang="zh-CN" altLang="en-US" dirty="0"/>
          </a:p>
        </p:txBody>
      </p:sp>
    </p:spTree>
    <p:extLst>
      <p:ext uri="{BB962C8B-B14F-4D97-AF65-F5344CB8AC3E}">
        <p14:creationId xmlns:p14="http://schemas.microsoft.com/office/powerpoint/2010/main" val="389690834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9726" y="1652237"/>
            <a:ext cx="8634992" cy="4657083"/>
          </a:xfrm>
        </p:spPr>
        <p:txBody>
          <a:bodyPr>
            <a:normAutofit/>
          </a:bodyPr>
          <a:lstStyle/>
          <a:p>
            <a:pPr marL="0" indent="0" algn="just">
              <a:spcBef>
                <a:spcPts val="0"/>
              </a:spcBef>
              <a:buNone/>
            </a:pPr>
            <a:r>
              <a:rPr lang="zh-CN" altLang="en-US" dirty="0" smtClean="0">
                <a:effectLst/>
              </a:rPr>
              <a:t>例</a:t>
            </a:r>
            <a:r>
              <a:rPr lang="zh-CN" altLang="en-US" dirty="0">
                <a:effectLst/>
              </a:rPr>
              <a:t>：标准输入</a:t>
            </a:r>
            <a:r>
              <a:rPr lang="zh-CN" altLang="en-US" dirty="0" smtClean="0">
                <a:effectLst/>
              </a:rPr>
              <a:t>重定向</a:t>
            </a:r>
            <a:endParaRPr lang="en-US" altLang="zh-CN" dirty="0" smtClean="0">
              <a:effectLst/>
            </a:endParaRPr>
          </a:p>
          <a:p>
            <a:pPr marL="514350" indent="-514350" algn="just">
              <a:spcBef>
                <a:spcPts val="0"/>
              </a:spcBef>
              <a:buFont typeface="+mj-ea"/>
              <a:buAutoNum type="circleNumDbPlain" startAt="3"/>
            </a:pPr>
            <a:r>
              <a:rPr lang="zh-CN" altLang="en-US" dirty="0" smtClean="0">
                <a:effectLst/>
              </a:rPr>
              <a:t>将文件</a:t>
            </a:r>
            <a:r>
              <a:rPr lang="en-US" altLang="zh-CN" dirty="0" smtClean="0">
                <a:effectLst/>
              </a:rPr>
              <a:t>1</a:t>
            </a:r>
            <a:r>
              <a:rPr lang="zh-CN" altLang="en-US" dirty="0" smtClean="0">
                <a:effectLst/>
              </a:rPr>
              <a:t>作为命令的标准输入，并将标准输出到文件</a:t>
            </a:r>
            <a:r>
              <a:rPr lang="en-US" altLang="zh-CN" dirty="0" smtClean="0">
                <a:effectLst/>
              </a:rPr>
              <a:t>2</a:t>
            </a:r>
            <a:r>
              <a:rPr lang="zh-CN" altLang="en-US" dirty="0" smtClean="0">
                <a:effectLst/>
              </a:rPr>
              <a:t>：</a:t>
            </a:r>
            <a:endParaRPr lang="en-US" altLang="zh-CN" dirty="0" smtClean="0">
              <a:effectLst/>
            </a:endParaRPr>
          </a:p>
          <a:p>
            <a:pPr marL="0" indent="0" algn="just">
              <a:spcBef>
                <a:spcPts val="0"/>
              </a:spcBef>
              <a:buNone/>
            </a:pPr>
            <a:r>
              <a:rPr lang="zh-CN" altLang="en-US" dirty="0" smtClean="0">
                <a:effectLst/>
              </a:rPr>
              <a:t>命令</a:t>
            </a:r>
            <a:r>
              <a:rPr lang="en-US" altLang="zh-CN" dirty="0">
                <a:effectLst/>
              </a:rPr>
              <a:t>&lt;</a:t>
            </a:r>
            <a:r>
              <a:rPr lang="zh-CN" altLang="en-US" dirty="0">
                <a:effectLst/>
              </a:rPr>
              <a:t>文件</a:t>
            </a:r>
            <a:r>
              <a:rPr lang="en-US" altLang="zh-CN" dirty="0">
                <a:effectLst/>
              </a:rPr>
              <a:t>1 &gt;</a:t>
            </a:r>
            <a:r>
              <a:rPr lang="zh-CN" altLang="en-US" dirty="0">
                <a:effectLst/>
              </a:rPr>
              <a:t>文件</a:t>
            </a:r>
            <a:r>
              <a:rPr lang="en-US" altLang="zh-CN" dirty="0">
                <a:effectLst/>
              </a:rPr>
              <a:t>2</a:t>
            </a:r>
          </a:p>
          <a:p>
            <a:pPr marL="0" indent="0" algn="just">
              <a:spcBef>
                <a:spcPts val="0"/>
              </a:spcBef>
              <a:buNone/>
            </a:pPr>
            <a:endParaRPr lang="zh-CN" altLang="en-US" dirty="0">
              <a:effectLst/>
            </a:endParaRPr>
          </a:p>
        </p:txBody>
      </p:sp>
      <p:sp>
        <p:nvSpPr>
          <p:cNvPr id="4" name="内容占位符 3"/>
          <p:cNvSpPr>
            <a:spLocks noGrp="1"/>
          </p:cNvSpPr>
          <p:nvPr>
            <p:ph sz="quarter" idx="10"/>
          </p:nvPr>
        </p:nvSpPr>
        <p:spPr/>
        <p:txBody>
          <a:bodyPr>
            <a:normAutofit fontScale="92500" lnSpcReduction="20000"/>
          </a:bodyPr>
          <a:lstStyle/>
          <a:p>
            <a:endParaRPr lang="zh-CN" altLang="en-US"/>
          </a:p>
        </p:txBody>
      </p:sp>
      <p:pic>
        <p:nvPicPr>
          <p:cNvPr id="7" name="图片 6"/>
          <p:cNvPicPr>
            <a:picLocks noChangeAspect="1"/>
          </p:cNvPicPr>
          <p:nvPr/>
        </p:nvPicPr>
        <p:blipFill rotWithShape="1">
          <a:blip r:embed="rId2"/>
          <a:srcRect r="5913"/>
          <a:stretch/>
        </p:blipFill>
        <p:spPr>
          <a:xfrm>
            <a:off x="269726" y="4512106"/>
            <a:ext cx="8700539" cy="1401604"/>
          </a:xfrm>
          <a:prstGeom prst="rect">
            <a:avLst/>
          </a:prstGeom>
        </p:spPr>
      </p:pic>
      <p:sp>
        <p:nvSpPr>
          <p:cNvPr id="8" name="标题 1"/>
          <p:cNvSpPr txBox="1">
            <a:spLocks/>
          </p:cNvSpPr>
          <p:nvPr/>
        </p:nvSpPr>
        <p:spPr bwMode="auto">
          <a:xfrm>
            <a:off x="1259632" y="605510"/>
            <a:ext cx="7416824" cy="56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3600" kern="12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smtClean="0"/>
              <a:t>二</a:t>
            </a:r>
            <a:r>
              <a:rPr lang="en-US" altLang="zh-CN" dirty="0" smtClean="0"/>
              <a:t> Shell</a:t>
            </a:r>
            <a:r>
              <a:rPr lang="zh-CN" altLang="en-US" dirty="0" smtClean="0"/>
              <a:t>功能</a:t>
            </a:r>
            <a:r>
              <a:rPr lang="en-US" altLang="zh-CN" dirty="0" smtClean="0"/>
              <a:t>—</a:t>
            </a:r>
            <a:r>
              <a:rPr lang="zh-CN" altLang="en-US" dirty="0" smtClean="0"/>
              <a:t>重定向举例</a:t>
            </a:r>
            <a:endParaRPr lang="zh-CN" altLang="en-US" dirty="0"/>
          </a:p>
        </p:txBody>
      </p:sp>
    </p:spTree>
    <p:extLst>
      <p:ext uri="{BB962C8B-B14F-4D97-AF65-F5344CB8AC3E}">
        <p14:creationId xmlns:p14="http://schemas.microsoft.com/office/powerpoint/2010/main" val="312437879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2219" y="1244228"/>
            <a:ext cx="8634992" cy="5719738"/>
          </a:xfrm>
        </p:spPr>
        <p:txBody>
          <a:bodyPr>
            <a:normAutofit/>
          </a:bodyPr>
          <a:lstStyle/>
          <a:p>
            <a:endParaRPr lang="en-US" altLang="zh-CN" dirty="0" smtClean="0"/>
          </a:p>
          <a:p>
            <a:pPr algn="just">
              <a:spcBef>
                <a:spcPts val="0"/>
              </a:spcBef>
              <a:buFont typeface="Arial" panose="020B0604020202020204" pitchFamily="34" charset="0"/>
              <a:buChar char="•"/>
            </a:pPr>
            <a:r>
              <a:rPr lang="zh-CN" altLang="en-US" b="1" dirty="0" smtClean="0">
                <a:effectLst/>
              </a:rPr>
              <a:t>输出重定向</a:t>
            </a:r>
            <a:r>
              <a:rPr lang="zh-CN" altLang="en-US" b="1" dirty="0">
                <a:effectLst/>
              </a:rPr>
              <a:t>：</a:t>
            </a:r>
          </a:p>
          <a:p>
            <a:pPr marL="514350" indent="-514350" algn="just">
              <a:spcBef>
                <a:spcPts val="0"/>
              </a:spcBef>
              <a:buFont typeface="+mj-ea"/>
              <a:buAutoNum type="circleNumDbPlain"/>
            </a:pPr>
            <a:r>
              <a:rPr lang="zh-CN" altLang="en-US" dirty="0">
                <a:effectLst/>
              </a:rPr>
              <a:t>命令</a:t>
            </a:r>
            <a:r>
              <a:rPr lang="en-US" altLang="zh-CN" dirty="0">
                <a:effectLst/>
              </a:rPr>
              <a:t>&gt;</a:t>
            </a:r>
            <a:r>
              <a:rPr lang="zh-CN" altLang="en-US" dirty="0">
                <a:effectLst/>
              </a:rPr>
              <a:t>文件：将标准输出重定向到一个文件中</a:t>
            </a:r>
            <a:r>
              <a:rPr lang="en-US" altLang="zh-CN" dirty="0">
                <a:effectLst/>
              </a:rPr>
              <a:t>(</a:t>
            </a:r>
            <a:r>
              <a:rPr lang="zh-CN" altLang="en-US" dirty="0">
                <a:effectLst/>
              </a:rPr>
              <a:t>清空原文件数据</a:t>
            </a:r>
            <a:r>
              <a:rPr lang="en-US" altLang="zh-CN" dirty="0">
                <a:effectLst/>
              </a:rPr>
              <a:t>)</a:t>
            </a:r>
          </a:p>
          <a:p>
            <a:pPr marL="514350" indent="-514350" algn="just">
              <a:spcBef>
                <a:spcPts val="0"/>
              </a:spcBef>
              <a:buFont typeface="+mj-ea"/>
              <a:buAutoNum type="circleNumDbPlain"/>
            </a:pPr>
            <a:r>
              <a:rPr lang="zh-CN" altLang="en-US" dirty="0">
                <a:effectLst/>
              </a:rPr>
              <a:t>命令</a:t>
            </a:r>
            <a:r>
              <a:rPr lang="en-US" altLang="zh-CN" dirty="0">
                <a:effectLst/>
              </a:rPr>
              <a:t>2&gt;</a:t>
            </a:r>
            <a:r>
              <a:rPr lang="zh-CN" altLang="en-US" dirty="0">
                <a:effectLst/>
              </a:rPr>
              <a:t>文件：将标准错误输出重定向到一个文件中</a:t>
            </a:r>
            <a:r>
              <a:rPr lang="en-US" altLang="zh-CN" dirty="0">
                <a:effectLst/>
              </a:rPr>
              <a:t>(</a:t>
            </a:r>
            <a:r>
              <a:rPr lang="zh-CN" altLang="en-US" dirty="0">
                <a:effectLst/>
              </a:rPr>
              <a:t>清空原文件数据）</a:t>
            </a:r>
          </a:p>
          <a:p>
            <a:pPr marL="514350" indent="-514350" algn="just">
              <a:spcBef>
                <a:spcPts val="0"/>
              </a:spcBef>
              <a:buFont typeface="+mj-ea"/>
              <a:buAutoNum type="circleNumDbPlain"/>
            </a:pPr>
            <a:r>
              <a:rPr lang="zh-CN" altLang="en-US" dirty="0">
                <a:effectLst/>
              </a:rPr>
              <a:t>命令</a:t>
            </a:r>
            <a:r>
              <a:rPr lang="en-US" altLang="zh-CN" dirty="0">
                <a:effectLst/>
              </a:rPr>
              <a:t>&gt;&gt;</a:t>
            </a:r>
            <a:r>
              <a:rPr lang="zh-CN" altLang="en-US" dirty="0">
                <a:effectLst/>
              </a:rPr>
              <a:t>文件：将标准输出重定向到一个文件中（追加到原文件数据后面</a:t>
            </a:r>
            <a:r>
              <a:rPr lang="zh-CN" altLang="en-US" dirty="0" smtClean="0">
                <a:effectLst/>
              </a:rPr>
              <a:t>）</a:t>
            </a:r>
            <a:endParaRPr lang="en-US" altLang="zh-CN" dirty="0" smtClean="0">
              <a:effectLst/>
            </a:endParaRPr>
          </a:p>
          <a:p>
            <a:pPr marL="514350" indent="-514350" algn="just">
              <a:spcBef>
                <a:spcPts val="0"/>
              </a:spcBef>
              <a:buFont typeface="+mj-ea"/>
              <a:buAutoNum type="circleNumDbPlain"/>
            </a:pPr>
            <a:r>
              <a:rPr lang="zh-CN" altLang="en-US" dirty="0">
                <a:effectLst/>
              </a:rPr>
              <a:t>命令</a:t>
            </a:r>
            <a:r>
              <a:rPr lang="en-US" altLang="zh-CN" dirty="0">
                <a:effectLst/>
              </a:rPr>
              <a:t>2&gt;&gt;</a:t>
            </a:r>
            <a:r>
              <a:rPr lang="zh-CN" altLang="en-US" dirty="0">
                <a:effectLst/>
              </a:rPr>
              <a:t>文件：将标准错误输出重定向到一个文件中</a:t>
            </a:r>
            <a:r>
              <a:rPr lang="en-US" altLang="zh-CN" dirty="0">
                <a:effectLst/>
              </a:rPr>
              <a:t>(</a:t>
            </a:r>
            <a:r>
              <a:rPr lang="zh-CN" altLang="en-US" dirty="0">
                <a:effectLst/>
              </a:rPr>
              <a:t>追加到原文件数据后面）</a:t>
            </a:r>
          </a:p>
          <a:p>
            <a:pPr marL="514350" indent="-514350" algn="just">
              <a:spcBef>
                <a:spcPts val="0"/>
              </a:spcBef>
              <a:buFont typeface="+mj-ea"/>
              <a:buAutoNum type="circleNumDbPlain"/>
            </a:pPr>
            <a:endParaRPr lang="zh-CN" altLang="en-US" dirty="0">
              <a:effectLst/>
            </a:endParaRPr>
          </a:p>
        </p:txBody>
      </p:sp>
      <p:sp>
        <p:nvSpPr>
          <p:cNvPr id="4" name="内容占位符 3"/>
          <p:cNvSpPr>
            <a:spLocks noGrp="1"/>
          </p:cNvSpPr>
          <p:nvPr>
            <p:ph sz="quarter" idx="10"/>
          </p:nvPr>
        </p:nvSpPr>
        <p:spPr>
          <a:xfrm>
            <a:off x="269727" y="6519863"/>
            <a:ext cx="8634992" cy="338137"/>
          </a:xfrm>
        </p:spPr>
        <p:txBody>
          <a:bodyPr>
            <a:normAutofit fontScale="92500" lnSpcReduction="20000"/>
          </a:bodyPr>
          <a:lstStyle/>
          <a:p>
            <a:endParaRPr lang="zh-CN" altLang="en-US" dirty="0"/>
          </a:p>
        </p:txBody>
      </p:sp>
      <p:sp>
        <p:nvSpPr>
          <p:cNvPr id="6" name="标题 1"/>
          <p:cNvSpPr txBox="1">
            <a:spLocks/>
          </p:cNvSpPr>
          <p:nvPr/>
        </p:nvSpPr>
        <p:spPr bwMode="auto">
          <a:xfrm>
            <a:off x="1154113" y="191715"/>
            <a:ext cx="7793037"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3600" kern="12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smtClean="0"/>
              <a:t>二</a:t>
            </a:r>
            <a:r>
              <a:rPr lang="en-US" altLang="zh-CN" dirty="0" smtClean="0"/>
              <a:t> Shell</a:t>
            </a:r>
            <a:r>
              <a:rPr lang="zh-CN" altLang="en-US" dirty="0" smtClean="0"/>
              <a:t>功能</a:t>
            </a:r>
            <a:r>
              <a:rPr lang="en-US" altLang="zh-CN" dirty="0" smtClean="0"/>
              <a:t>—</a:t>
            </a:r>
            <a:r>
              <a:rPr lang="zh-CN" altLang="en-US" dirty="0" smtClean="0"/>
              <a:t>重定向符</a:t>
            </a:r>
            <a:endParaRPr lang="zh-CN" altLang="en-US" dirty="0"/>
          </a:p>
        </p:txBody>
      </p:sp>
    </p:spTree>
    <p:extLst>
      <p:ext uri="{BB962C8B-B14F-4D97-AF65-F5344CB8AC3E}">
        <p14:creationId xmlns:p14="http://schemas.microsoft.com/office/powerpoint/2010/main" val="2054705347"/>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2219" y="1244228"/>
            <a:ext cx="8634992" cy="5719738"/>
          </a:xfrm>
        </p:spPr>
        <p:txBody>
          <a:bodyPr>
            <a:normAutofit/>
          </a:bodyPr>
          <a:lstStyle/>
          <a:p>
            <a:endParaRPr lang="en-US" altLang="zh-CN" dirty="0" smtClean="0"/>
          </a:p>
          <a:p>
            <a:pPr marL="514350" indent="-514350" algn="just">
              <a:spcBef>
                <a:spcPts val="0"/>
              </a:spcBef>
              <a:buFont typeface="+mj-ea"/>
              <a:buAutoNum type="circleNumDbPlain" startAt="5"/>
            </a:pPr>
            <a:r>
              <a:rPr lang="zh-CN" altLang="en-US" dirty="0" smtClean="0">
                <a:solidFill>
                  <a:srgbClr val="C00000"/>
                </a:solidFill>
                <a:effectLst/>
              </a:rPr>
              <a:t>命令</a:t>
            </a:r>
            <a:r>
              <a:rPr lang="en-US" altLang="zh-CN" dirty="0">
                <a:solidFill>
                  <a:srgbClr val="C00000"/>
                </a:solidFill>
                <a:effectLst/>
              </a:rPr>
              <a:t>&gt;&gt;</a:t>
            </a:r>
            <a:r>
              <a:rPr lang="zh-CN" altLang="en-US" dirty="0">
                <a:solidFill>
                  <a:srgbClr val="C00000"/>
                </a:solidFill>
                <a:effectLst/>
              </a:rPr>
              <a:t>文件 </a:t>
            </a:r>
            <a:r>
              <a:rPr lang="en-US" altLang="zh-CN" dirty="0">
                <a:solidFill>
                  <a:srgbClr val="C00000"/>
                </a:solidFill>
                <a:effectLst/>
              </a:rPr>
              <a:t>2&gt;&amp;1 (</a:t>
            </a:r>
            <a:r>
              <a:rPr lang="zh-CN" altLang="en-US" dirty="0">
                <a:solidFill>
                  <a:srgbClr val="C00000"/>
                </a:solidFill>
                <a:effectLst/>
              </a:rPr>
              <a:t>或</a:t>
            </a:r>
            <a:r>
              <a:rPr lang="zh-CN" altLang="en-US" u="sng" dirty="0">
                <a:solidFill>
                  <a:srgbClr val="C00000"/>
                </a:solidFill>
                <a:effectLst/>
              </a:rPr>
              <a:t>命令 </a:t>
            </a:r>
            <a:r>
              <a:rPr lang="en-US" altLang="zh-CN" u="sng" dirty="0">
                <a:solidFill>
                  <a:srgbClr val="C00000"/>
                </a:solidFill>
                <a:effectLst/>
              </a:rPr>
              <a:t>&amp;&gt;&gt;</a:t>
            </a:r>
            <a:r>
              <a:rPr lang="zh-CN" altLang="en-US" u="sng" dirty="0">
                <a:solidFill>
                  <a:srgbClr val="C00000"/>
                </a:solidFill>
                <a:effectLst/>
              </a:rPr>
              <a:t>文件</a:t>
            </a:r>
            <a:r>
              <a:rPr lang="en-US" altLang="zh-CN" dirty="0">
                <a:solidFill>
                  <a:srgbClr val="C00000"/>
                </a:solidFill>
                <a:effectLst/>
              </a:rPr>
              <a:t>)</a:t>
            </a:r>
            <a:r>
              <a:rPr lang="zh-CN" altLang="en-US" dirty="0">
                <a:solidFill>
                  <a:srgbClr val="C00000"/>
                </a:solidFill>
                <a:effectLst/>
              </a:rPr>
              <a:t>：将标准输出与错误输出共同写入到文件中</a:t>
            </a:r>
            <a:r>
              <a:rPr lang="en-US" altLang="zh-CN" dirty="0">
                <a:solidFill>
                  <a:srgbClr val="C00000"/>
                </a:solidFill>
                <a:effectLst/>
              </a:rPr>
              <a:t>(</a:t>
            </a:r>
            <a:r>
              <a:rPr lang="zh-CN" altLang="en-US" dirty="0">
                <a:solidFill>
                  <a:srgbClr val="C00000"/>
                </a:solidFill>
                <a:effectLst/>
              </a:rPr>
              <a:t>追加到原有内容的后面</a:t>
            </a:r>
            <a:r>
              <a:rPr lang="en-US" altLang="zh-CN" dirty="0">
                <a:solidFill>
                  <a:srgbClr val="C00000"/>
                </a:solidFill>
                <a:effectLst/>
              </a:rPr>
              <a:t>)</a:t>
            </a:r>
          </a:p>
          <a:p>
            <a:pPr marL="514350" indent="-514350" algn="just">
              <a:spcBef>
                <a:spcPts val="0"/>
              </a:spcBef>
              <a:buFont typeface="+mj-ea"/>
              <a:buAutoNum type="circleNumDbPlain" startAt="5"/>
            </a:pPr>
            <a:r>
              <a:rPr lang="zh-CN" altLang="en-US" dirty="0">
                <a:solidFill>
                  <a:srgbClr val="C00000"/>
                </a:solidFill>
                <a:effectLst/>
              </a:rPr>
              <a:t>命令</a:t>
            </a:r>
            <a:r>
              <a:rPr lang="en-US" altLang="zh-CN" dirty="0">
                <a:solidFill>
                  <a:srgbClr val="C00000"/>
                </a:solidFill>
                <a:effectLst/>
              </a:rPr>
              <a:t>&gt;</a:t>
            </a:r>
            <a:r>
              <a:rPr lang="zh-CN" altLang="en-US" dirty="0">
                <a:solidFill>
                  <a:srgbClr val="C00000"/>
                </a:solidFill>
                <a:effectLst/>
              </a:rPr>
              <a:t>文件</a:t>
            </a:r>
            <a:r>
              <a:rPr lang="en-US" altLang="zh-CN" dirty="0">
                <a:solidFill>
                  <a:srgbClr val="C00000"/>
                </a:solidFill>
                <a:effectLst/>
              </a:rPr>
              <a:t>A 2&gt; </a:t>
            </a:r>
            <a:r>
              <a:rPr lang="zh-CN" altLang="en-US" dirty="0">
                <a:solidFill>
                  <a:srgbClr val="C00000"/>
                </a:solidFill>
                <a:effectLst/>
              </a:rPr>
              <a:t>文件</a:t>
            </a:r>
            <a:r>
              <a:rPr lang="en-US" altLang="zh-CN" dirty="0">
                <a:solidFill>
                  <a:srgbClr val="C00000"/>
                </a:solidFill>
                <a:effectLst/>
              </a:rPr>
              <a:t>B</a:t>
            </a:r>
            <a:r>
              <a:rPr lang="zh-CN" altLang="en-US" dirty="0">
                <a:solidFill>
                  <a:srgbClr val="C00000"/>
                </a:solidFill>
                <a:effectLst/>
              </a:rPr>
              <a:t>：将标准正确</a:t>
            </a:r>
            <a:r>
              <a:rPr lang="zh-CN" altLang="en-US" dirty="0" smtClean="0">
                <a:solidFill>
                  <a:srgbClr val="C00000"/>
                </a:solidFill>
                <a:effectLst/>
              </a:rPr>
              <a:t>输出写入到文件</a:t>
            </a:r>
            <a:r>
              <a:rPr lang="en-US" altLang="zh-CN" dirty="0">
                <a:solidFill>
                  <a:srgbClr val="C00000"/>
                </a:solidFill>
                <a:effectLst/>
              </a:rPr>
              <a:t>A</a:t>
            </a:r>
            <a:r>
              <a:rPr lang="zh-CN" altLang="en-US" dirty="0">
                <a:solidFill>
                  <a:srgbClr val="C00000"/>
                </a:solidFill>
                <a:effectLst/>
              </a:rPr>
              <a:t>，错误输出到文件</a:t>
            </a:r>
            <a:r>
              <a:rPr lang="en-US" altLang="zh-CN" dirty="0">
                <a:solidFill>
                  <a:srgbClr val="C00000"/>
                </a:solidFill>
                <a:effectLst/>
              </a:rPr>
              <a:t>B</a:t>
            </a:r>
          </a:p>
        </p:txBody>
      </p:sp>
      <p:sp>
        <p:nvSpPr>
          <p:cNvPr id="4" name="内容占位符 3"/>
          <p:cNvSpPr>
            <a:spLocks noGrp="1"/>
          </p:cNvSpPr>
          <p:nvPr>
            <p:ph sz="quarter" idx="10"/>
          </p:nvPr>
        </p:nvSpPr>
        <p:spPr>
          <a:xfrm>
            <a:off x="269727" y="6519863"/>
            <a:ext cx="8634992" cy="338137"/>
          </a:xfrm>
        </p:spPr>
        <p:txBody>
          <a:bodyPr>
            <a:normAutofit fontScale="92500" lnSpcReduction="20000"/>
          </a:bodyPr>
          <a:lstStyle/>
          <a:p>
            <a:endParaRPr lang="zh-CN" altLang="en-US" dirty="0"/>
          </a:p>
        </p:txBody>
      </p:sp>
      <p:sp>
        <p:nvSpPr>
          <p:cNvPr id="6" name="标题 1"/>
          <p:cNvSpPr txBox="1">
            <a:spLocks/>
          </p:cNvSpPr>
          <p:nvPr/>
        </p:nvSpPr>
        <p:spPr bwMode="auto">
          <a:xfrm>
            <a:off x="1154113" y="191715"/>
            <a:ext cx="7793037"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3600" kern="12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smtClean="0"/>
              <a:t>二</a:t>
            </a:r>
            <a:r>
              <a:rPr lang="en-US" altLang="zh-CN" dirty="0" smtClean="0"/>
              <a:t> Shell</a:t>
            </a:r>
            <a:r>
              <a:rPr lang="zh-CN" altLang="en-US" dirty="0" smtClean="0"/>
              <a:t>功能</a:t>
            </a:r>
            <a:r>
              <a:rPr lang="en-US" altLang="zh-CN" dirty="0" smtClean="0"/>
              <a:t>—</a:t>
            </a:r>
            <a:r>
              <a:rPr lang="zh-CN" altLang="en-US" dirty="0" smtClean="0"/>
              <a:t>重定向符</a:t>
            </a:r>
            <a:endParaRPr lang="zh-CN" altLang="en-US" dirty="0"/>
          </a:p>
        </p:txBody>
      </p:sp>
    </p:spTree>
    <p:extLst>
      <p:ext uri="{BB962C8B-B14F-4D97-AF65-F5344CB8AC3E}">
        <p14:creationId xmlns:p14="http://schemas.microsoft.com/office/powerpoint/2010/main" val="231564221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726" y="1556792"/>
            <a:ext cx="8634992" cy="5719738"/>
          </a:xfrm>
        </p:spPr>
        <p:txBody>
          <a:bodyPr>
            <a:normAutofit/>
          </a:bodyPr>
          <a:lstStyle/>
          <a:p>
            <a:pPr algn="just">
              <a:spcBef>
                <a:spcPts val="0"/>
              </a:spcBef>
              <a:buFont typeface="Arial" panose="020B0604020202020204" pitchFamily="34" charset="0"/>
              <a:buChar char="•"/>
            </a:pPr>
            <a:r>
              <a:rPr lang="zh-CN" altLang="en-US" b="1" dirty="0" smtClean="0">
                <a:effectLst/>
              </a:rPr>
              <a:t>输出重定向</a:t>
            </a:r>
            <a:r>
              <a:rPr lang="zh-CN" altLang="en-US" b="1" dirty="0">
                <a:effectLst/>
              </a:rPr>
              <a:t>：</a:t>
            </a:r>
          </a:p>
          <a:p>
            <a:pPr marL="514350" indent="-514350" algn="just">
              <a:spcBef>
                <a:spcPts val="0"/>
              </a:spcBef>
              <a:buFont typeface="+mj-ea"/>
              <a:buAutoNum type="circleNumDbPlain"/>
            </a:pPr>
            <a:r>
              <a:rPr lang="zh-CN" altLang="en-US" dirty="0">
                <a:effectLst/>
              </a:rPr>
              <a:t>命令</a:t>
            </a:r>
            <a:r>
              <a:rPr lang="en-US" altLang="zh-CN" dirty="0">
                <a:effectLst/>
              </a:rPr>
              <a:t>&gt;</a:t>
            </a:r>
            <a:r>
              <a:rPr lang="zh-CN" altLang="en-US" dirty="0">
                <a:effectLst/>
              </a:rPr>
              <a:t>文件：将标准输出重定向到一个文件中</a:t>
            </a:r>
            <a:r>
              <a:rPr lang="en-US" altLang="zh-CN" dirty="0">
                <a:effectLst/>
              </a:rPr>
              <a:t>(</a:t>
            </a:r>
            <a:r>
              <a:rPr lang="zh-CN" altLang="en-US" dirty="0">
                <a:effectLst/>
              </a:rPr>
              <a:t>清空原文件数据</a:t>
            </a:r>
            <a:r>
              <a:rPr lang="en-US" altLang="zh-CN" dirty="0" smtClean="0">
                <a:effectLst/>
              </a:rPr>
              <a:t>)</a:t>
            </a:r>
            <a:endParaRPr lang="en-US" altLang="zh-CN" dirty="0">
              <a:effectLst/>
            </a:endParaRPr>
          </a:p>
        </p:txBody>
      </p:sp>
      <p:sp>
        <p:nvSpPr>
          <p:cNvPr id="4" name="内容占位符 3"/>
          <p:cNvSpPr>
            <a:spLocks noGrp="1"/>
          </p:cNvSpPr>
          <p:nvPr>
            <p:ph sz="quarter" idx="10"/>
          </p:nvPr>
        </p:nvSpPr>
        <p:spPr/>
        <p:txBody>
          <a:bodyPr>
            <a:normAutofit fontScale="92500" lnSpcReduction="20000"/>
          </a:bodyPr>
          <a:lstStyle/>
          <a:p>
            <a:endParaRPr lang="zh-CN" altLang="en-US"/>
          </a:p>
        </p:txBody>
      </p:sp>
      <p:sp>
        <p:nvSpPr>
          <p:cNvPr id="5" name="灯片编号占位符 4"/>
          <p:cNvSpPr>
            <a:spLocks noGrp="1"/>
          </p:cNvSpPr>
          <p:nvPr>
            <p:ph type="sldNum" sz="quarter" idx="13"/>
          </p:nvPr>
        </p:nvSpPr>
        <p:spPr/>
        <p:txBody>
          <a:bodyPr/>
          <a:lstStyle/>
          <a:p>
            <a:fld id="{BC18F741-6E3A-46D5-8C6D-B648BD69FBC6}" type="slidenum">
              <a:rPr lang="zh-CN" altLang="en-US" smtClean="0"/>
              <a:t>225</a:t>
            </a:fld>
            <a:endParaRPr lang="zh-CN" altLang="en-US" dirty="0"/>
          </a:p>
        </p:txBody>
      </p:sp>
      <p:sp>
        <p:nvSpPr>
          <p:cNvPr id="6" name="矩形 5"/>
          <p:cNvSpPr/>
          <p:nvPr/>
        </p:nvSpPr>
        <p:spPr>
          <a:xfrm>
            <a:off x="269727" y="3670621"/>
            <a:ext cx="8634992" cy="2566220"/>
          </a:xfrm>
          <a:prstGeom prst="rect">
            <a:avLst/>
          </a:prstGeom>
          <a:solidFill>
            <a:srgbClr val="FFFF00"/>
          </a:solidFill>
          <a:ln>
            <a:solidFill>
              <a:srgbClr val="FFFF00"/>
            </a:solidFill>
          </a:ln>
        </p:spPr>
        <p:style>
          <a:lnRef idx="1">
            <a:schemeClr val="accent4"/>
          </a:lnRef>
          <a:fillRef idx="2">
            <a:schemeClr val="accent4"/>
          </a:fillRef>
          <a:effectRef idx="1">
            <a:schemeClr val="accent4"/>
          </a:effectRef>
          <a:fontRef idx="minor">
            <a:schemeClr val="dk1"/>
          </a:fontRef>
        </p:style>
        <p:txBody>
          <a:bodyPr rtlCol="0" anchor="ctr"/>
          <a:lstStyle/>
          <a:p>
            <a:pPr algn="just"/>
            <a:r>
              <a:rPr lang="en-US" altLang="zh-CN" sz="2800" b="1" dirty="0"/>
              <a:t>[xl@localhost ~]$ cat result</a:t>
            </a:r>
          </a:p>
          <a:p>
            <a:pPr algn="just"/>
            <a:r>
              <a:rPr lang="en-US" altLang="zh-CN" sz="2800" b="1" dirty="0"/>
              <a:t>cat: result: No such file or directory</a:t>
            </a:r>
          </a:p>
          <a:p>
            <a:pPr algn="just"/>
            <a:r>
              <a:rPr lang="en-US" altLang="zh-CN" sz="2800" b="1" dirty="0"/>
              <a:t>[xl@localhost ~]$ more /</a:t>
            </a:r>
            <a:r>
              <a:rPr lang="en-US" altLang="zh-CN" sz="2800" b="1" dirty="0" err="1"/>
              <a:t>etc</a:t>
            </a:r>
            <a:r>
              <a:rPr lang="en-US" altLang="zh-CN" sz="2800" b="1" dirty="0"/>
              <a:t>/shells &gt; result</a:t>
            </a:r>
          </a:p>
          <a:p>
            <a:pPr algn="just"/>
            <a:r>
              <a:rPr lang="en-US" altLang="zh-CN" sz="2800" b="1" dirty="0" smtClean="0"/>
              <a:t>[</a:t>
            </a:r>
            <a:r>
              <a:rPr lang="en-US" altLang="zh-CN" sz="2800" b="1" dirty="0"/>
              <a:t>xl@localhost ~]$ cat result</a:t>
            </a:r>
          </a:p>
          <a:p>
            <a:pPr algn="just"/>
            <a:r>
              <a:rPr lang="en-US" altLang="zh-CN" sz="2800" b="1" dirty="0"/>
              <a:t>/bin/</a:t>
            </a:r>
            <a:r>
              <a:rPr lang="en-US" altLang="zh-CN" sz="2800" b="1" dirty="0" err="1"/>
              <a:t>sh</a:t>
            </a:r>
            <a:endParaRPr lang="en-US" altLang="zh-CN" sz="2800" b="1" dirty="0"/>
          </a:p>
          <a:p>
            <a:pPr algn="just"/>
            <a:r>
              <a:rPr lang="en-US" altLang="zh-CN" sz="2800" b="1" dirty="0"/>
              <a:t>/</a:t>
            </a:r>
            <a:r>
              <a:rPr lang="en-US" altLang="zh-CN" sz="2800" b="1" dirty="0" smtClean="0"/>
              <a:t>bin/bash</a:t>
            </a:r>
            <a:endParaRPr lang="en-US" altLang="zh-CN" sz="2800" b="1" dirty="0"/>
          </a:p>
        </p:txBody>
      </p:sp>
      <p:sp>
        <p:nvSpPr>
          <p:cNvPr id="8" name="标题 1"/>
          <p:cNvSpPr txBox="1">
            <a:spLocks/>
          </p:cNvSpPr>
          <p:nvPr/>
        </p:nvSpPr>
        <p:spPr bwMode="auto">
          <a:xfrm>
            <a:off x="1259632" y="605510"/>
            <a:ext cx="7416824" cy="56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3600" kern="12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smtClean="0"/>
              <a:t>二</a:t>
            </a:r>
            <a:r>
              <a:rPr lang="en-US" altLang="zh-CN" dirty="0" smtClean="0"/>
              <a:t> Shell</a:t>
            </a:r>
            <a:r>
              <a:rPr lang="zh-CN" altLang="en-US" dirty="0" smtClean="0"/>
              <a:t>功能</a:t>
            </a:r>
            <a:r>
              <a:rPr lang="en-US" altLang="zh-CN" dirty="0" smtClean="0"/>
              <a:t>—</a:t>
            </a:r>
            <a:r>
              <a:rPr lang="zh-CN" altLang="en-US" dirty="0" smtClean="0"/>
              <a:t>重定向举例</a:t>
            </a:r>
            <a:endParaRPr lang="zh-CN" altLang="en-US" dirty="0"/>
          </a:p>
        </p:txBody>
      </p:sp>
    </p:spTree>
    <p:extLst>
      <p:ext uri="{BB962C8B-B14F-4D97-AF65-F5344CB8AC3E}">
        <p14:creationId xmlns:p14="http://schemas.microsoft.com/office/powerpoint/2010/main" val="1383966192"/>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0318" y="1484784"/>
            <a:ext cx="8634992" cy="5719738"/>
          </a:xfrm>
        </p:spPr>
        <p:txBody>
          <a:bodyPr>
            <a:normAutofit/>
          </a:bodyPr>
          <a:lstStyle/>
          <a:p>
            <a:pPr algn="just">
              <a:spcBef>
                <a:spcPts val="0"/>
              </a:spcBef>
              <a:buFont typeface="Arial" panose="020B0604020202020204" pitchFamily="34" charset="0"/>
              <a:buChar char="•"/>
            </a:pPr>
            <a:r>
              <a:rPr lang="zh-CN" altLang="en-US" b="1" dirty="0" smtClean="0">
                <a:effectLst/>
              </a:rPr>
              <a:t>输出重定向</a:t>
            </a:r>
            <a:r>
              <a:rPr lang="zh-CN" altLang="en-US" b="1" dirty="0">
                <a:effectLst/>
              </a:rPr>
              <a:t>：</a:t>
            </a:r>
          </a:p>
          <a:p>
            <a:pPr marL="514350" indent="-514350" algn="just">
              <a:spcBef>
                <a:spcPts val="0"/>
              </a:spcBef>
              <a:buFont typeface="+mj-ea"/>
              <a:buAutoNum type="circleNumDbPlain" startAt="2"/>
            </a:pPr>
            <a:r>
              <a:rPr lang="zh-CN" altLang="en-US" dirty="0" smtClean="0">
                <a:effectLst/>
              </a:rPr>
              <a:t>命令</a:t>
            </a:r>
            <a:r>
              <a:rPr lang="en-US" altLang="zh-CN" dirty="0">
                <a:effectLst/>
              </a:rPr>
              <a:t>2&gt;</a:t>
            </a:r>
            <a:r>
              <a:rPr lang="zh-CN" altLang="en-US" dirty="0">
                <a:effectLst/>
              </a:rPr>
              <a:t>文件：将标准错误输出重定向到一个文件中</a:t>
            </a:r>
            <a:r>
              <a:rPr lang="en-US" altLang="zh-CN" dirty="0">
                <a:effectLst/>
              </a:rPr>
              <a:t>(</a:t>
            </a:r>
            <a:r>
              <a:rPr lang="zh-CN" altLang="en-US" dirty="0">
                <a:effectLst/>
              </a:rPr>
              <a:t>清空原文件数据</a:t>
            </a:r>
            <a:r>
              <a:rPr lang="zh-CN" altLang="en-US" dirty="0" smtClean="0">
                <a:effectLst/>
              </a:rPr>
              <a:t>）</a:t>
            </a:r>
            <a:endParaRPr lang="zh-CN" altLang="en-US" dirty="0">
              <a:effectLst/>
            </a:endParaRPr>
          </a:p>
        </p:txBody>
      </p:sp>
      <p:sp>
        <p:nvSpPr>
          <p:cNvPr id="4" name="内容占位符 3"/>
          <p:cNvSpPr>
            <a:spLocks noGrp="1"/>
          </p:cNvSpPr>
          <p:nvPr>
            <p:ph sz="quarter" idx="10"/>
          </p:nvPr>
        </p:nvSpPr>
        <p:spPr/>
        <p:txBody>
          <a:bodyPr>
            <a:normAutofit fontScale="92500" lnSpcReduction="20000"/>
          </a:bodyPr>
          <a:lstStyle/>
          <a:p>
            <a:endParaRPr lang="zh-CN" altLang="en-US" dirty="0"/>
          </a:p>
        </p:txBody>
      </p:sp>
      <p:sp>
        <p:nvSpPr>
          <p:cNvPr id="6" name="矩形 5"/>
          <p:cNvSpPr/>
          <p:nvPr/>
        </p:nvSpPr>
        <p:spPr>
          <a:xfrm>
            <a:off x="269726" y="3867090"/>
            <a:ext cx="8634992" cy="2271251"/>
          </a:xfrm>
          <a:prstGeom prst="rect">
            <a:avLst/>
          </a:prstGeom>
          <a:solidFill>
            <a:srgbClr val="FFFF00"/>
          </a:solidFill>
          <a:ln>
            <a:solidFill>
              <a:srgbClr val="FFFF00"/>
            </a:solidFill>
          </a:ln>
        </p:spPr>
        <p:style>
          <a:lnRef idx="1">
            <a:schemeClr val="accent4"/>
          </a:lnRef>
          <a:fillRef idx="2">
            <a:schemeClr val="accent4"/>
          </a:fillRef>
          <a:effectRef idx="1">
            <a:schemeClr val="accent4"/>
          </a:effectRef>
          <a:fontRef idx="minor">
            <a:schemeClr val="dk1"/>
          </a:fontRef>
        </p:style>
        <p:txBody>
          <a:bodyPr rtlCol="0" anchor="ctr"/>
          <a:lstStyle/>
          <a:p>
            <a:pPr algn="just"/>
            <a:r>
              <a:rPr lang="en-US" altLang="zh-CN" sz="2800" b="1" dirty="0"/>
              <a:t>[xl@localhost ~]$ cat </a:t>
            </a:r>
            <a:r>
              <a:rPr lang="en-US" altLang="zh-CN" sz="2800" b="1" dirty="0" smtClean="0"/>
              <a:t>test</a:t>
            </a:r>
            <a:endParaRPr lang="en-US" altLang="zh-CN" sz="2800" b="1" dirty="0"/>
          </a:p>
          <a:p>
            <a:pPr algn="just"/>
            <a:r>
              <a:rPr lang="en-US" altLang="zh-CN" sz="2800" b="1" dirty="0"/>
              <a:t>cat: test: Is a directory</a:t>
            </a:r>
          </a:p>
          <a:p>
            <a:pPr algn="just"/>
            <a:r>
              <a:rPr lang="en-US" altLang="zh-CN" sz="2800" b="1" dirty="0" smtClean="0"/>
              <a:t>[</a:t>
            </a:r>
            <a:r>
              <a:rPr lang="en-US" altLang="zh-CN" sz="2800" b="1" dirty="0"/>
              <a:t>xl@localhost ~]$ cat test 2&gt; </a:t>
            </a:r>
            <a:r>
              <a:rPr lang="en-US" altLang="zh-CN" sz="2800" b="1" dirty="0" err="1"/>
              <a:t>Errorfile</a:t>
            </a:r>
            <a:endParaRPr lang="en-US" altLang="zh-CN" sz="2800" b="1" dirty="0"/>
          </a:p>
          <a:p>
            <a:pPr algn="just"/>
            <a:r>
              <a:rPr lang="en-US" altLang="zh-CN" sz="2800" b="1" dirty="0"/>
              <a:t>[xl@localhost ~]$ cat </a:t>
            </a:r>
            <a:r>
              <a:rPr lang="en-US" altLang="zh-CN" sz="2800" b="1" dirty="0" err="1"/>
              <a:t>Errorfile</a:t>
            </a:r>
            <a:endParaRPr lang="en-US" altLang="zh-CN" sz="2800" b="1" dirty="0"/>
          </a:p>
          <a:p>
            <a:pPr algn="just"/>
            <a:r>
              <a:rPr lang="en-US" altLang="zh-CN" sz="2800" b="1" dirty="0"/>
              <a:t>cat: test: Is a directory</a:t>
            </a:r>
          </a:p>
        </p:txBody>
      </p:sp>
      <p:sp>
        <p:nvSpPr>
          <p:cNvPr id="8" name="标题 1"/>
          <p:cNvSpPr txBox="1">
            <a:spLocks/>
          </p:cNvSpPr>
          <p:nvPr/>
        </p:nvSpPr>
        <p:spPr bwMode="auto">
          <a:xfrm>
            <a:off x="1259632" y="605510"/>
            <a:ext cx="7416824" cy="56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3600" kern="12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smtClean="0"/>
              <a:t>二</a:t>
            </a:r>
            <a:r>
              <a:rPr lang="en-US" altLang="zh-CN" dirty="0" smtClean="0"/>
              <a:t> Shell</a:t>
            </a:r>
            <a:r>
              <a:rPr lang="zh-CN" altLang="en-US" dirty="0" smtClean="0"/>
              <a:t>功能</a:t>
            </a:r>
            <a:r>
              <a:rPr lang="en-US" altLang="zh-CN" dirty="0" smtClean="0"/>
              <a:t>—</a:t>
            </a:r>
            <a:r>
              <a:rPr lang="zh-CN" altLang="en-US" dirty="0" smtClean="0"/>
              <a:t>重定向举例</a:t>
            </a:r>
            <a:endParaRPr lang="zh-CN" altLang="en-US" dirty="0"/>
          </a:p>
        </p:txBody>
      </p:sp>
    </p:spTree>
    <p:extLst>
      <p:ext uri="{BB962C8B-B14F-4D97-AF65-F5344CB8AC3E}">
        <p14:creationId xmlns:p14="http://schemas.microsoft.com/office/powerpoint/2010/main" val="754041539"/>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4504" y="1484784"/>
            <a:ext cx="8634992" cy="5719738"/>
          </a:xfrm>
        </p:spPr>
        <p:txBody>
          <a:bodyPr>
            <a:normAutofit/>
          </a:bodyPr>
          <a:lstStyle/>
          <a:p>
            <a:pPr algn="just">
              <a:spcBef>
                <a:spcPts val="0"/>
              </a:spcBef>
              <a:buFont typeface="Arial" panose="020B0604020202020204" pitchFamily="34" charset="0"/>
              <a:buChar char="•"/>
            </a:pPr>
            <a:r>
              <a:rPr lang="zh-CN" altLang="en-US" b="1" dirty="0" smtClean="0">
                <a:effectLst/>
              </a:rPr>
              <a:t>输出重定向</a:t>
            </a:r>
            <a:r>
              <a:rPr lang="zh-CN" altLang="en-US" b="1" dirty="0">
                <a:effectLst/>
              </a:rPr>
              <a:t>：</a:t>
            </a:r>
          </a:p>
          <a:p>
            <a:pPr marL="514350" indent="-514350" algn="just">
              <a:spcBef>
                <a:spcPts val="0"/>
              </a:spcBef>
              <a:buFont typeface="+mj-ea"/>
              <a:buAutoNum type="circleNumDbPlain" startAt="3"/>
            </a:pPr>
            <a:r>
              <a:rPr lang="zh-CN" altLang="en-US" dirty="0" smtClean="0">
                <a:effectLst/>
              </a:rPr>
              <a:t>命令</a:t>
            </a:r>
            <a:r>
              <a:rPr lang="en-US" altLang="zh-CN" dirty="0">
                <a:effectLst/>
              </a:rPr>
              <a:t>&gt;&gt;</a:t>
            </a:r>
            <a:r>
              <a:rPr lang="zh-CN" altLang="en-US" dirty="0">
                <a:effectLst/>
              </a:rPr>
              <a:t>文件：将标准输出重定向到一个文件中（追加到原文件数据后面）</a:t>
            </a:r>
          </a:p>
        </p:txBody>
      </p:sp>
      <p:sp>
        <p:nvSpPr>
          <p:cNvPr id="4" name="内容占位符 3"/>
          <p:cNvSpPr>
            <a:spLocks noGrp="1"/>
          </p:cNvSpPr>
          <p:nvPr>
            <p:ph sz="quarter" idx="10"/>
          </p:nvPr>
        </p:nvSpPr>
        <p:spPr/>
        <p:txBody>
          <a:bodyPr>
            <a:normAutofit fontScale="92500" lnSpcReduction="20000"/>
          </a:bodyPr>
          <a:lstStyle/>
          <a:p>
            <a:endParaRPr lang="zh-CN" altLang="en-US"/>
          </a:p>
        </p:txBody>
      </p:sp>
      <p:sp>
        <p:nvSpPr>
          <p:cNvPr id="5" name="灯片编号占位符 4"/>
          <p:cNvSpPr>
            <a:spLocks noGrp="1"/>
          </p:cNvSpPr>
          <p:nvPr>
            <p:ph type="sldNum" sz="quarter" idx="13"/>
          </p:nvPr>
        </p:nvSpPr>
        <p:spPr/>
        <p:txBody>
          <a:bodyPr/>
          <a:lstStyle/>
          <a:p>
            <a:fld id="{BC18F741-6E3A-46D5-8C6D-B648BD69FBC6}" type="slidenum">
              <a:rPr lang="zh-CN" altLang="en-US" smtClean="0"/>
              <a:t>227</a:t>
            </a:fld>
            <a:endParaRPr lang="zh-CN" altLang="en-US" dirty="0"/>
          </a:p>
        </p:txBody>
      </p:sp>
      <p:sp>
        <p:nvSpPr>
          <p:cNvPr id="8" name="标题 1"/>
          <p:cNvSpPr txBox="1">
            <a:spLocks/>
          </p:cNvSpPr>
          <p:nvPr/>
        </p:nvSpPr>
        <p:spPr bwMode="auto">
          <a:xfrm>
            <a:off x="1259632" y="605510"/>
            <a:ext cx="7416824" cy="56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3600" kern="12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smtClean="0"/>
              <a:t>二</a:t>
            </a:r>
            <a:r>
              <a:rPr lang="en-US" altLang="zh-CN" dirty="0" smtClean="0"/>
              <a:t> Shell</a:t>
            </a:r>
            <a:r>
              <a:rPr lang="zh-CN" altLang="en-US" dirty="0" smtClean="0"/>
              <a:t>功能</a:t>
            </a:r>
            <a:r>
              <a:rPr lang="en-US" altLang="zh-CN" dirty="0" smtClean="0"/>
              <a:t>—</a:t>
            </a:r>
            <a:r>
              <a:rPr lang="zh-CN" altLang="en-US" dirty="0" smtClean="0"/>
              <a:t>重定向举例</a:t>
            </a:r>
            <a:endParaRPr lang="zh-CN" altLang="en-US" dirty="0"/>
          </a:p>
        </p:txBody>
      </p:sp>
      <p:sp>
        <p:nvSpPr>
          <p:cNvPr id="10" name="矩形 9"/>
          <p:cNvSpPr/>
          <p:nvPr/>
        </p:nvSpPr>
        <p:spPr>
          <a:xfrm>
            <a:off x="285198" y="3429000"/>
            <a:ext cx="8634992" cy="3384376"/>
          </a:xfrm>
          <a:prstGeom prst="rect">
            <a:avLst/>
          </a:prstGeom>
          <a:solidFill>
            <a:srgbClr val="FFFF00"/>
          </a:solidFill>
          <a:ln>
            <a:solidFill>
              <a:srgbClr val="FFFF00"/>
            </a:solidFill>
          </a:ln>
        </p:spPr>
        <p:style>
          <a:lnRef idx="1">
            <a:schemeClr val="accent4"/>
          </a:lnRef>
          <a:fillRef idx="2">
            <a:schemeClr val="accent4"/>
          </a:fillRef>
          <a:effectRef idx="1">
            <a:schemeClr val="accent4"/>
          </a:effectRef>
          <a:fontRef idx="minor">
            <a:schemeClr val="dk1"/>
          </a:fontRef>
        </p:style>
        <p:txBody>
          <a:bodyPr rtlCol="0" anchor="ctr"/>
          <a:lstStyle/>
          <a:p>
            <a:pPr algn="just"/>
            <a:r>
              <a:rPr lang="en-US" altLang="zh-CN" sz="2400" b="1" dirty="0"/>
              <a:t>[</a:t>
            </a:r>
            <a:r>
              <a:rPr lang="en-US" altLang="zh-CN" sz="2400" b="1" dirty="0" err="1"/>
              <a:t>xl@localhost</a:t>
            </a:r>
            <a:r>
              <a:rPr lang="en-US" altLang="zh-CN" sz="2400" b="1" dirty="0"/>
              <a:t> ~]$ cat result</a:t>
            </a:r>
          </a:p>
          <a:p>
            <a:pPr algn="just"/>
            <a:r>
              <a:rPr lang="en-US" altLang="zh-CN" sz="2400" b="1" dirty="0"/>
              <a:t>this is a test </a:t>
            </a:r>
            <a:r>
              <a:rPr lang="en-US" altLang="zh-CN" sz="2400" b="1" dirty="0" smtClean="0"/>
              <a:t>file</a:t>
            </a:r>
          </a:p>
          <a:p>
            <a:pPr algn="just"/>
            <a:r>
              <a:rPr lang="en-US" altLang="zh-CN" sz="2400" b="1" dirty="0"/>
              <a:t>[</a:t>
            </a:r>
            <a:r>
              <a:rPr lang="en-US" altLang="zh-CN" sz="2400" b="1" dirty="0" err="1"/>
              <a:t>xl@localhost</a:t>
            </a:r>
            <a:r>
              <a:rPr lang="en-US" altLang="zh-CN" sz="2400" b="1" dirty="0"/>
              <a:t> ~]$ head -3 /</a:t>
            </a:r>
            <a:r>
              <a:rPr lang="en-US" altLang="zh-CN" sz="2400" b="1" dirty="0" err="1"/>
              <a:t>etc</a:t>
            </a:r>
            <a:r>
              <a:rPr lang="en-US" altLang="zh-CN" sz="2400" b="1" dirty="0"/>
              <a:t>/shells &gt;&gt; result</a:t>
            </a:r>
          </a:p>
          <a:p>
            <a:pPr algn="just"/>
            <a:r>
              <a:rPr lang="en-US" altLang="zh-CN" sz="2400" b="1" dirty="0"/>
              <a:t>[</a:t>
            </a:r>
            <a:r>
              <a:rPr lang="en-US" altLang="zh-CN" sz="2400" b="1" dirty="0" err="1"/>
              <a:t>xl@localhost</a:t>
            </a:r>
            <a:r>
              <a:rPr lang="en-US" altLang="zh-CN" sz="2400" b="1" dirty="0"/>
              <a:t> ~]$ cat result</a:t>
            </a:r>
          </a:p>
          <a:p>
            <a:pPr algn="just"/>
            <a:r>
              <a:rPr lang="en-US" altLang="zh-CN" sz="2400" b="1" dirty="0"/>
              <a:t>this is a test file</a:t>
            </a:r>
          </a:p>
          <a:p>
            <a:pPr algn="just"/>
            <a:r>
              <a:rPr lang="en-US" altLang="zh-CN" sz="2400" b="1" dirty="0"/>
              <a:t>/bin/</a:t>
            </a:r>
            <a:r>
              <a:rPr lang="en-US" altLang="zh-CN" sz="2400" b="1" dirty="0" err="1"/>
              <a:t>sh</a:t>
            </a:r>
            <a:endParaRPr lang="en-US" altLang="zh-CN" sz="2400" b="1" dirty="0"/>
          </a:p>
          <a:p>
            <a:pPr algn="just"/>
            <a:r>
              <a:rPr lang="en-US" altLang="zh-CN" sz="2400" b="1" dirty="0"/>
              <a:t>/bin/bash</a:t>
            </a:r>
          </a:p>
          <a:p>
            <a:pPr algn="just"/>
            <a:r>
              <a:rPr lang="en-US" altLang="zh-CN" sz="2400" b="1" dirty="0"/>
              <a:t>/</a:t>
            </a:r>
            <a:r>
              <a:rPr lang="en-US" altLang="zh-CN" sz="2400" b="1" dirty="0" err="1" smtClean="0"/>
              <a:t>sbin</a:t>
            </a:r>
            <a:r>
              <a:rPr lang="en-US" altLang="zh-CN" sz="2400" b="1" dirty="0" smtClean="0"/>
              <a:t>/</a:t>
            </a:r>
            <a:r>
              <a:rPr lang="en-US" altLang="zh-CN" sz="2400" b="1" dirty="0" err="1" smtClean="0"/>
              <a:t>nologin</a:t>
            </a:r>
            <a:endParaRPr lang="en-US" altLang="zh-CN" sz="2400" b="1" dirty="0"/>
          </a:p>
        </p:txBody>
      </p:sp>
    </p:spTree>
    <p:extLst>
      <p:ext uri="{BB962C8B-B14F-4D97-AF65-F5344CB8AC3E}">
        <p14:creationId xmlns:p14="http://schemas.microsoft.com/office/powerpoint/2010/main" val="3007208474"/>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9726" y="1556792"/>
            <a:ext cx="8634992" cy="5719738"/>
          </a:xfrm>
        </p:spPr>
        <p:txBody>
          <a:bodyPr>
            <a:normAutofit/>
          </a:bodyPr>
          <a:lstStyle/>
          <a:p>
            <a:pPr algn="just">
              <a:spcBef>
                <a:spcPts val="0"/>
              </a:spcBef>
              <a:buFont typeface="Arial" panose="020B0604020202020204" pitchFamily="34" charset="0"/>
              <a:buChar char="•"/>
            </a:pPr>
            <a:r>
              <a:rPr lang="zh-CN" altLang="en-US" b="1" dirty="0" smtClean="0">
                <a:effectLst/>
              </a:rPr>
              <a:t>输出重定向</a:t>
            </a:r>
            <a:r>
              <a:rPr lang="zh-CN" altLang="en-US" b="1" dirty="0">
                <a:effectLst/>
              </a:rPr>
              <a:t>：</a:t>
            </a:r>
          </a:p>
          <a:p>
            <a:pPr marL="514350" indent="-514350" algn="just">
              <a:spcBef>
                <a:spcPts val="0"/>
              </a:spcBef>
              <a:buFont typeface="+mj-ea"/>
              <a:buAutoNum type="circleNumDbPlain" startAt="4"/>
            </a:pPr>
            <a:r>
              <a:rPr lang="zh-CN" altLang="en-US" dirty="0">
                <a:effectLst/>
              </a:rPr>
              <a:t>命令</a:t>
            </a:r>
            <a:r>
              <a:rPr lang="en-US" altLang="zh-CN" dirty="0">
                <a:effectLst/>
              </a:rPr>
              <a:t>2&gt;&gt;</a:t>
            </a:r>
            <a:r>
              <a:rPr lang="zh-CN" altLang="en-US" dirty="0">
                <a:effectLst/>
              </a:rPr>
              <a:t>文件：将标准错误输出重定向到一个文件中</a:t>
            </a:r>
            <a:r>
              <a:rPr lang="en-US" altLang="zh-CN" dirty="0">
                <a:effectLst/>
              </a:rPr>
              <a:t>(</a:t>
            </a:r>
            <a:r>
              <a:rPr lang="zh-CN" altLang="en-US" dirty="0">
                <a:effectLst/>
              </a:rPr>
              <a:t>追加到原文件数据后面</a:t>
            </a:r>
            <a:r>
              <a:rPr lang="zh-CN" altLang="en-US" dirty="0" smtClean="0">
                <a:effectLst/>
              </a:rPr>
              <a:t>）</a:t>
            </a:r>
            <a:endParaRPr lang="zh-CN" altLang="en-US" dirty="0">
              <a:effectLst/>
            </a:endParaRPr>
          </a:p>
        </p:txBody>
      </p:sp>
      <p:sp>
        <p:nvSpPr>
          <p:cNvPr id="4" name="内容占位符 3"/>
          <p:cNvSpPr>
            <a:spLocks noGrp="1"/>
          </p:cNvSpPr>
          <p:nvPr>
            <p:ph sz="quarter" idx="10"/>
          </p:nvPr>
        </p:nvSpPr>
        <p:spPr/>
        <p:txBody>
          <a:bodyPr>
            <a:normAutofit fontScale="92500" lnSpcReduction="20000"/>
          </a:bodyPr>
          <a:lstStyle/>
          <a:p>
            <a:endParaRPr lang="zh-CN" altLang="en-US"/>
          </a:p>
        </p:txBody>
      </p:sp>
      <p:sp>
        <p:nvSpPr>
          <p:cNvPr id="6" name="矩形 5"/>
          <p:cNvSpPr/>
          <p:nvPr/>
        </p:nvSpPr>
        <p:spPr>
          <a:xfrm>
            <a:off x="269726" y="3790766"/>
            <a:ext cx="8634992" cy="2271251"/>
          </a:xfrm>
          <a:prstGeom prst="rect">
            <a:avLst/>
          </a:prstGeom>
          <a:solidFill>
            <a:srgbClr val="FFFF00"/>
          </a:solidFill>
          <a:ln>
            <a:solidFill>
              <a:srgbClr val="FFFF00"/>
            </a:solidFill>
          </a:ln>
        </p:spPr>
        <p:style>
          <a:lnRef idx="1">
            <a:schemeClr val="accent4"/>
          </a:lnRef>
          <a:fillRef idx="2">
            <a:schemeClr val="accent4"/>
          </a:fillRef>
          <a:effectRef idx="1">
            <a:schemeClr val="accent4"/>
          </a:effectRef>
          <a:fontRef idx="minor">
            <a:schemeClr val="dk1"/>
          </a:fontRef>
        </p:style>
        <p:txBody>
          <a:bodyPr rtlCol="0" anchor="ctr"/>
          <a:lstStyle/>
          <a:p>
            <a:pPr algn="just"/>
            <a:r>
              <a:rPr lang="en-US" altLang="zh-CN" sz="2800" b="1" dirty="0"/>
              <a:t>[xl@localhost ~]$ cat test 2&gt;&gt; </a:t>
            </a:r>
            <a:r>
              <a:rPr lang="en-US" altLang="zh-CN" sz="2800" b="1" dirty="0" err="1"/>
              <a:t>Errorfile</a:t>
            </a:r>
            <a:endParaRPr lang="en-US" altLang="zh-CN" sz="2800" b="1" dirty="0"/>
          </a:p>
          <a:p>
            <a:pPr algn="just"/>
            <a:r>
              <a:rPr lang="en-US" altLang="zh-CN" sz="2800" b="1" dirty="0"/>
              <a:t>[xl@localhost ~]$ cat </a:t>
            </a:r>
            <a:r>
              <a:rPr lang="en-US" altLang="zh-CN" sz="2800" b="1" dirty="0" err="1"/>
              <a:t>Errorfile</a:t>
            </a:r>
            <a:endParaRPr lang="en-US" altLang="zh-CN" sz="2800" b="1" dirty="0"/>
          </a:p>
          <a:p>
            <a:pPr algn="just"/>
            <a:r>
              <a:rPr lang="en-US" altLang="zh-CN" sz="2800" b="1" dirty="0"/>
              <a:t>cat: test: Is a directory</a:t>
            </a:r>
          </a:p>
          <a:p>
            <a:pPr algn="just"/>
            <a:r>
              <a:rPr lang="en-US" altLang="zh-CN" sz="2800" b="1" dirty="0"/>
              <a:t>cat: test: Is a directory</a:t>
            </a:r>
          </a:p>
          <a:p>
            <a:pPr algn="just"/>
            <a:r>
              <a:rPr lang="en-US" altLang="zh-CN" sz="2800" b="1" dirty="0"/>
              <a:t>[xl@localhost ~]$ </a:t>
            </a:r>
          </a:p>
        </p:txBody>
      </p:sp>
      <p:sp>
        <p:nvSpPr>
          <p:cNvPr id="8" name="标题 1"/>
          <p:cNvSpPr txBox="1">
            <a:spLocks/>
          </p:cNvSpPr>
          <p:nvPr/>
        </p:nvSpPr>
        <p:spPr bwMode="auto">
          <a:xfrm>
            <a:off x="1259632" y="605510"/>
            <a:ext cx="7416824" cy="56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3600" kern="12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smtClean="0"/>
              <a:t>二</a:t>
            </a:r>
            <a:r>
              <a:rPr lang="en-US" altLang="zh-CN" dirty="0" smtClean="0"/>
              <a:t> Shell</a:t>
            </a:r>
            <a:r>
              <a:rPr lang="zh-CN" altLang="en-US" dirty="0" smtClean="0"/>
              <a:t>功能</a:t>
            </a:r>
            <a:r>
              <a:rPr lang="en-US" altLang="zh-CN" dirty="0" smtClean="0"/>
              <a:t>—</a:t>
            </a:r>
            <a:r>
              <a:rPr lang="zh-CN" altLang="en-US" dirty="0" smtClean="0"/>
              <a:t>重定向举例</a:t>
            </a:r>
            <a:endParaRPr lang="zh-CN" altLang="en-US" dirty="0"/>
          </a:p>
        </p:txBody>
      </p:sp>
      <p:pic>
        <p:nvPicPr>
          <p:cNvPr id="9" name="图片 8"/>
          <p:cNvPicPr>
            <a:picLocks noChangeAspect="1"/>
          </p:cNvPicPr>
          <p:nvPr/>
        </p:nvPicPr>
        <p:blipFill>
          <a:blip r:embed="rId2"/>
          <a:stretch>
            <a:fillRect/>
          </a:stretch>
        </p:blipFill>
        <p:spPr>
          <a:xfrm>
            <a:off x="107505" y="3087928"/>
            <a:ext cx="9036496" cy="3770072"/>
          </a:xfrm>
          <a:prstGeom prst="rect">
            <a:avLst/>
          </a:prstGeom>
        </p:spPr>
      </p:pic>
    </p:spTree>
    <p:extLst>
      <p:ext uri="{BB962C8B-B14F-4D97-AF65-F5344CB8AC3E}">
        <p14:creationId xmlns:p14="http://schemas.microsoft.com/office/powerpoint/2010/main" val="299176034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9726" y="1556792"/>
            <a:ext cx="8634992" cy="5719738"/>
          </a:xfrm>
        </p:spPr>
        <p:txBody>
          <a:bodyPr>
            <a:normAutofit/>
          </a:bodyPr>
          <a:lstStyle/>
          <a:p>
            <a:pPr algn="just">
              <a:spcBef>
                <a:spcPts val="0"/>
              </a:spcBef>
              <a:buFont typeface="Arial" panose="020B0604020202020204" pitchFamily="34" charset="0"/>
              <a:buChar char="•"/>
            </a:pPr>
            <a:r>
              <a:rPr lang="zh-CN" altLang="en-US" b="1" dirty="0" smtClean="0">
                <a:effectLst/>
              </a:rPr>
              <a:t>输出重定向</a:t>
            </a:r>
            <a:r>
              <a:rPr lang="zh-CN" altLang="en-US" b="1" dirty="0">
                <a:effectLst/>
              </a:rPr>
              <a:t>：</a:t>
            </a:r>
          </a:p>
          <a:p>
            <a:pPr marL="514350" indent="-514350" algn="just">
              <a:spcBef>
                <a:spcPts val="0"/>
              </a:spcBef>
              <a:buFont typeface="+mj-ea"/>
              <a:buAutoNum type="circleNumDbPlain" startAt="5"/>
            </a:pPr>
            <a:r>
              <a:rPr lang="zh-CN" altLang="en-US" dirty="0">
                <a:effectLst/>
              </a:rPr>
              <a:t>例：标准输出与错误输出共同写入到文件中</a:t>
            </a:r>
          </a:p>
          <a:p>
            <a:pPr marL="0" indent="0" algn="just">
              <a:spcBef>
                <a:spcPts val="0"/>
              </a:spcBef>
              <a:buNone/>
            </a:pPr>
            <a:r>
              <a:rPr lang="zh-CN" altLang="en-US" dirty="0">
                <a:effectLst/>
              </a:rPr>
              <a:t>命令</a:t>
            </a:r>
            <a:r>
              <a:rPr lang="en-US" altLang="zh-CN" dirty="0">
                <a:effectLst/>
              </a:rPr>
              <a:t>&gt;</a:t>
            </a:r>
            <a:r>
              <a:rPr lang="zh-CN" altLang="en-US" dirty="0">
                <a:effectLst/>
              </a:rPr>
              <a:t>文件</a:t>
            </a:r>
            <a:r>
              <a:rPr lang="en-US" altLang="zh-CN" dirty="0">
                <a:effectLst/>
              </a:rPr>
              <a:t>A 2&gt; </a:t>
            </a:r>
            <a:r>
              <a:rPr lang="zh-CN" altLang="en-US" dirty="0">
                <a:effectLst/>
              </a:rPr>
              <a:t>文件</a:t>
            </a:r>
            <a:r>
              <a:rPr lang="en-US" altLang="zh-CN" dirty="0">
                <a:effectLst/>
              </a:rPr>
              <a:t>B</a:t>
            </a:r>
          </a:p>
        </p:txBody>
      </p:sp>
      <p:sp>
        <p:nvSpPr>
          <p:cNvPr id="4" name="内容占位符 3"/>
          <p:cNvSpPr>
            <a:spLocks noGrp="1"/>
          </p:cNvSpPr>
          <p:nvPr>
            <p:ph sz="quarter" idx="10"/>
          </p:nvPr>
        </p:nvSpPr>
        <p:spPr/>
        <p:txBody>
          <a:bodyPr>
            <a:normAutofit fontScale="92500" lnSpcReduction="20000"/>
          </a:bodyPr>
          <a:lstStyle/>
          <a:p>
            <a:endParaRPr lang="zh-CN" altLang="en-US"/>
          </a:p>
        </p:txBody>
      </p:sp>
      <p:sp>
        <p:nvSpPr>
          <p:cNvPr id="8" name="标题 1"/>
          <p:cNvSpPr txBox="1">
            <a:spLocks/>
          </p:cNvSpPr>
          <p:nvPr/>
        </p:nvSpPr>
        <p:spPr bwMode="auto">
          <a:xfrm>
            <a:off x="1259632" y="605510"/>
            <a:ext cx="7416824" cy="56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3600" kern="12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smtClean="0"/>
              <a:t>二</a:t>
            </a:r>
            <a:r>
              <a:rPr lang="en-US" altLang="zh-CN" dirty="0" smtClean="0"/>
              <a:t> Shell</a:t>
            </a:r>
            <a:r>
              <a:rPr lang="zh-CN" altLang="en-US" dirty="0" smtClean="0"/>
              <a:t>功能</a:t>
            </a:r>
            <a:r>
              <a:rPr lang="en-US" altLang="zh-CN" dirty="0" smtClean="0"/>
              <a:t>—</a:t>
            </a:r>
            <a:r>
              <a:rPr lang="zh-CN" altLang="en-US" dirty="0" smtClean="0"/>
              <a:t>重定向举例</a:t>
            </a:r>
            <a:endParaRPr lang="zh-CN" altLang="en-US" dirty="0"/>
          </a:p>
        </p:txBody>
      </p:sp>
      <p:pic>
        <p:nvPicPr>
          <p:cNvPr id="7" name="图片 6"/>
          <p:cNvPicPr>
            <a:picLocks noChangeAspect="1"/>
          </p:cNvPicPr>
          <p:nvPr/>
        </p:nvPicPr>
        <p:blipFill>
          <a:blip r:embed="rId2"/>
          <a:stretch>
            <a:fillRect/>
          </a:stretch>
        </p:blipFill>
        <p:spPr>
          <a:xfrm>
            <a:off x="269727" y="3284538"/>
            <a:ext cx="8634992" cy="2480429"/>
          </a:xfrm>
          <a:prstGeom prst="rect">
            <a:avLst/>
          </a:prstGeom>
        </p:spPr>
      </p:pic>
    </p:spTree>
    <p:extLst>
      <p:ext uri="{BB962C8B-B14F-4D97-AF65-F5344CB8AC3E}">
        <p14:creationId xmlns:p14="http://schemas.microsoft.com/office/powerpoint/2010/main" val="18094860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42949750-FA99-4A8C-9903-910976844777}"/>
              </a:ext>
            </a:extLst>
          </p:cNvPr>
          <p:cNvSpPr txBox="1">
            <a:spLocks/>
          </p:cNvSpPr>
          <p:nvPr/>
        </p:nvSpPr>
        <p:spPr bwMode="auto">
          <a:xfrm>
            <a:off x="1105260" y="496255"/>
            <a:ext cx="7793037" cy="695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a:t>七 文件与目录</a:t>
            </a:r>
          </a:p>
        </p:txBody>
      </p:sp>
      <p:sp>
        <p:nvSpPr>
          <p:cNvPr id="5" name="内容占位符 2">
            <a:extLst>
              <a:ext uri="{FF2B5EF4-FFF2-40B4-BE49-F238E27FC236}">
                <a16:creationId xmlns:a16="http://schemas.microsoft.com/office/drawing/2014/main" id="{45E01CD0-552F-4BC0-8E78-2B47C28FB432}"/>
              </a:ext>
            </a:extLst>
          </p:cNvPr>
          <p:cNvSpPr txBox="1">
            <a:spLocks/>
          </p:cNvSpPr>
          <p:nvPr/>
        </p:nvSpPr>
        <p:spPr bwMode="auto">
          <a:xfrm>
            <a:off x="685800" y="1399889"/>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dirty="0">
                <a:solidFill>
                  <a:srgbClr val="0000FF"/>
                </a:solidFill>
              </a:rPr>
              <a:t>硬链接与软链接比较</a:t>
            </a:r>
          </a:p>
        </p:txBody>
      </p:sp>
      <p:sp>
        <p:nvSpPr>
          <p:cNvPr id="8" name="内容占位符 2">
            <a:extLst>
              <a:ext uri="{FF2B5EF4-FFF2-40B4-BE49-F238E27FC236}">
                <a16:creationId xmlns:a16="http://schemas.microsoft.com/office/drawing/2014/main" id="{B40E6309-AEB5-48E7-ADD6-8ED8F48BE51C}"/>
              </a:ext>
            </a:extLst>
          </p:cNvPr>
          <p:cNvSpPr txBox="1">
            <a:spLocks/>
          </p:cNvSpPr>
          <p:nvPr/>
        </p:nvSpPr>
        <p:spPr bwMode="auto">
          <a:xfrm>
            <a:off x="886978" y="183102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a:r>
              <a:rPr lang="zh-CN" altLang="en-US" dirty="0"/>
              <a:t>硬链接</a:t>
            </a:r>
            <a:r>
              <a:rPr lang="en-US" altLang="zh-CN" dirty="0"/>
              <a:t>—</a:t>
            </a:r>
            <a:r>
              <a:rPr lang="en-US" altLang="zh-CN" dirty="0">
                <a:solidFill>
                  <a:srgbClr val="FF0000"/>
                </a:solidFill>
              </a:rPr>
              <a:t>ln file1 file2</a:t>
            </a:r>
            <a:endParaRPr lang="zh-CN" altLang="en-US" dirty="0">
              <a:solidFill>
                <a:srgbClr val="FF0000"/>
              </a:solidFill>
            </a:endParaRPr>
          </a:p>
          <a:p>
            <a:pPr marL="685800" lvl="2" indent="-342900" eaLnBrk="1" hangingPunct="1">
              <a:lnSpc>
                <a:spcPct val="110000"/>
              </a:lnSpc>
              <a:spcBef>
                <a:spcPts val="600"/>
              </a:spcBef>
              <a:buClr>
                <a:srgbClr val="0000FF"/>
              </a:buClr>
              <a:defRPr/>
            </a:pPr>
            <a:r>
              <a:rPr lang="zh-CN" altLang="en-US" dirty="0">
                <a:ea typeface="楷体_GB2312" pitchFamily="49" charset="-122"/>
              </a:rPr>
              <a:t>链接文件和被链接文件必须位于</a:t>
            </a:r>
            <a:r>
              <a:rPr lang="zh-CN" altLang="en-US" dirty="0">
                <a:solidFill>
                  <a:srgbClr val="FF0000"/>
                </a:solidFill>
                <a:ea typeface="楷体_GB2312" pitchFamily="49" charset="-122"/>
              </a:rPr>
              <a:t>同一个文件系统内</a:t>
            </a:r>
          </a:p>
          <a:p>
            <a:pPr marL="685800" lvl="2" indent="-342900" eaLnBrk="1" hangingPunct="1">
              <a:lnSpc>
                <a:spcPct val="110000"/>
              </a:lnSpc>
              <a:spcBef>
                <a:spcPts val="600"/>
              </a:spcBef>
              <a:buClr>
                <a:srgbClr val="0000FF"/>
              </a:buClr>
              <a:defRPr/>
            </a:pPr>
            <a:r>
              <a:rPr lang="zh-CN" altLang="en-US" dirty="0">
                <a:solidFill>
                  <a:srgbClr val="FF0000"/>
                </a:solidFill>
                <a:ea typeface="楷体_GB2312" pitchFamily="49" charset="-122"/>
              </a:rPr>
              <a:t>不能</a:t>
            </a:r>
            <a:r>
              <a:rPr lang="zh-CN" altLang="en-US" dirty="0">
                <a:ea typeface="楷体_GB2312" pitchFamily="49" charset="-122"/>
              </a:rPr>
              <a:t>建立</a:t>
            </a:r>
            <a:r>
              <a:rPr lang="zh-CN" altLang="en-US" dirty="0">
                <a:solidFill>
                  <a:srgbClr val="FF0000"/>
                </a:solidFill>
                <a:ea typeface="楷体_GB2312" pitchFamily="49" charset="-122"/>
              </a:rPr>
              <a:t>指向目录</a:t>
            </a:r>
            <a:r>
              <a:rPr lang="zh-CN" altLang="en-US" dirty="0">
                <a:ea typeface="楷体_GB2312" pitchFamily="49" charset="-122"/>
              </a:rPr>
              <a:t>的硬链接</a:t>
            </a:r>
            <a:endParaRPr lang="en-US" altLang="zh-CN" dirty="0">
              <a:ea typeface="楷体_GB2312" pitchFamily="49" charset="-122"/>
            </a:endParaRPr>
          </a:p>
          <a:p>
            <a:pPr marL="685800" lvl="2" indent="-342900" eaLnBrk="1" hangingPunct="1">
              <a:lnSpc>
                <a:spcPct val="110000"/>
              </a:lnSpc>
              <a:spcBef>
                <a:spcPts val="600"/>
              </a:spcBef>
              <a:buClr>
                <a:srgbClr val="0000FF"/>
              </a:buClr>
              <a:defRPr/>
            </a:pPr>
            <a:r>
              <a:rPr lang="zh-CN" altLang="en-US" dirty="0">
                <a:solidFill>
                  <a:srgbClr val="FF0000"/>
                </a:solidFill>
                <a:ea typeface="楷体_GB2312" pitchFamily="49" charset="-122"/>
              </a:rPr>
              <a:t>修改</a:t>
            </a:r>
            <a:r>
              <a:rPr lang="zh-CN" altLang="en-US" dirty="0">
                <a:ea typeface="楷体_GB2312" pitchFamily="49" charset="-122"/>
              </a:rPr>
              <a:t>任何一个文件内容</a:t>
            </a:r>
            <a:r>
              <a:rPr lang="zh-CN" altLang="en-US" dirty="0">
                <a:solidFill>
                  <a:srgbClr val="FF0000"/>
                </a:solidFill>
                <a:ea typeface="楷体_GB2312" pitchFamily="49" charset="-122"/>
              </a:rPr>
              <a:t>会影响</a:t>
            </a:r>
            <a:r>
              <a:rPr lang="zh-CN" altLang="en-US" dirty="0">
                <a:ea typeface="楷体_GB2312" pitchFamily="49" charset="-122"/>
              </a:rPr>
              <a:t>到另一个，</a:t>
            </a:r>
            <a:r>
              <a:rPr lang="zh-CN" altLang="en-US" dirty="0">
                <a:solidFill>
                  <a:srgbClr val="FF0000"/>
                </a:solidFill>
                <a:ea typeface="楷体_GB2312" pitchFamily="49" charset="-122"/>
              </a:rPr>
              <a:t>删除不影响</a:t>
            </a:r>
            <a:endParaRPr lang="en-US" altLang="zh-CN" dirty="0">
              <a:solidFill>
                <a:srgbClr val="FF0000"/>
              </a:solidFill>
              <a:ea typeface="楷体_GB2312" pitchFamily="49" charset="-122"/>
            </a:endParaRPr>
          </a:p>
          <a:p>
            <a:pPr marL="685800" lvl="2" indent="-342900" eaLnBrk="1" hangingPunct="1">
              <a:lnSpc>
                <a:spcPct val="110000"/>
              </a:lnSpc>
              <a:spcBef>
                <a:spcPts val="600"/>
              </a:spcBef>
              <a:buClr>
                <a:srgbClr val="0000FF"/>
              </a:buClr>
              <a:defRPr/>
            </a:pPr>
            <a:r>
              <a:rPr lang="zh-CN" altLang="en-US" dirty="0">
                <a:ea typeface="楷体_GB2312" pitchFamily="49" charset="-122"/>
              </a:rPr>
              <a:t>两个文件</a:t>
            </a:r>
            <a:r>
              <a:rPr lang="zh-CN" altLang="en-US" dirty="0">
                <a:solidFill>
                  <a:srgbClr val="FF0000"/>
                </a:solidFill>
                <a:ea typeface="楷体_GB2312" pitchFamily="49" charset="-122"/>
              </a:rPr>
              <a:t>大小</a:t>
            </a:r>
            <a:r>
              <a:rPr lang="zh-CN" altLang="en-US" dirty="0">
                <a:ea typeface="楷体_GB2312" pitchFamily="49" charset="-122"/>
              </a:rPr>
              <a:t>和</a:t>
            </a:r>
            <a:r>
              <a:rPr lang="zh-CN" altLang="en-US" dirty="0">
                <a:solidFill>
                  <a:srgbClr val="FF0000"/>
                </a:solidFill>
                <a:ea typeface="楷体_GB2312" pitchFamily="49" charset="-122"/>
              </a:rPr>
              <a:t>内容均相同</a:t>
            </a:r>
          </a:p>
          <a:p>
            <a:pPr marL="0" lvl="1"/>
            <a:r>
              <a:rPr lang="zh-CN" altLang="en-US" dirty="0"/>
              <a:t>软链接</a:t>
            </a:r>
            <a:r>
              <a:rPr lang="en-US" altLang="zh-CN" dirty="0"/>
              <a:t>—</a:t>
            </a:r>
            <a:r>
              <a:rPr lang="en-US" altLang="zh-CN" dirty="0">
                <a:solidFill>
                  <a:srgbClr val="FF0000"/>
                </a:solidFill>
              </a:rPr>
              <a:t>ln –s file1 file2</a:t>
            </a:r>
            <a:endParaRPr lang="zh-CN" altLang="en-US" dirty="0">
              <a:solidFill>
                <a:srgbClr val="FF0000"/>
              </a:solidFill>
            </a:endParaRPr>
          </a:p>
          <a:p>
            <a:pPr marL="685800" lvl="2" indent="-342900" eaLnBrk="1" hangingPunct="1">
              <a:lnSpc>
                <a:spcPct val="110000"/>
              </a:lnSpc>
              <a:spcBef>
                <a:spcPts val="600"/>
              </a:spcBef>
              <a:buClr>
                <a:srgbClr val="0000FF"/>
              </a:buClr>
              <a:defRPr/>
            </a:pPr>
            <a:r>
              <a:rPr lang="zh-CN" altLang="en-US" dirty="0">
                <a:ea typeface="楷体_GB2312" pitchFamily="49" charset="-122"/>
              </a:rPr>
              <a:t>链接文件和被链接文件可以位于</a:t>
            </a:r>
            <a:r>
              <a:rPr lang="zh-CN" altLang="en-US" dirty="0">
                <a:solidFill>
                  <a:srgbClr val="FF0000"/>
                </a:solidFill>
                <a:ea typeface="楷体_GB2312" pitchFamily="49" charset="-122"/>
              </a:rPr>
              <a:t>不同文件系统</a:t>
            </a:r>
          </a:p>
          <a:p>
            <a:pPr marL="685800" lvl="2" indent="-342900" eaLnBrk="1" hangingPunct="1">
              <a:lnSpc>
                <a:spcPct val="110000"/>
              </a:lnSpc>
              <a:spcBef>
                <a:spcPts val="600"/>
              </a:spcBef>
              <a:buClr>
                <a:srgbClr val="0000FF"/>
              </a:buClr>
              <a:defRPr/>
            </a:pPr>
            <a:r>
              <a:rPr lang="zh-CN" altLang="en-US" dirty="0">
                <a:solidFill>
                  <a:srgbClr val="FF0000"/>
                </a:solidFill>
                <a:ea typeface="楷体_GB2312" pitchFamily="49" charset="-122"/>
              </a:rPr>
              <a:t>可以</a:t>
            </a:r>
            <a:r>
              <a:rPr lang="zh-CN" altLang="en-US" dirty="0">
                <a:ea typeface="楷体_GB2312" pitchFamily="49" charset="-122"/>
              </a:rPr>
              <a:t>建立</a:t>
            </a:r>
            <a:r>
              <a:rPr lang="zh-CN" altLang="en-US" dirty="0">
                <a:solidFill>
                  <a:srgbClr val="FF0000"/>
                </a:solidFill>
                <a:ea typeface="楷体_GB2312" pitchFamily="49" charset="-122"/>
              </a:rPr>
              <a:t>指向目录</a:t>
            </a:r>
            <a:r>
              <a:rPr lang="zh-CN" altLang="en-US" dirty="0">
                <a:ea typeface="楷体_GB2312" pitchFamily="49" charset="-122"/>
              </a:rPr>
              <a:t>的软链接</a:t>
            </a:r>
            <a:endParaRPr lang="en-US" altLang="zh-CN" dirty="0">
              <a:ea typeface="楷体_GB2312" pitchFamily="49" charset="-122"/>
            </a:endParaRPr>
          </a:p>
          <a:p>
            <a:pPr marL="685800" lvl="2" indent="-342900" eaLnBrk="1" hangingPunct="1">
              <a:lnSpc>
                <a:spcPct val="110000"/>
              </a:lnSpc>
              <a:spcBef>
                <a:spcPts val="600"/>
              </a:spcBef>
              <a:buClr>
                <a:srgbClr val="0000FF"/>
              </a:buClr>
              <a:defRPr/>
            </a:pPr>
            <a:r>
              <a:rPr lang="zh-CN" altLang="en-US" dirty="0">
                <a:solidFill>
                  <a:srgbClr val="FF0000"/>
                </a:solidFill>
                <a:ea typeface="楷体_GB2312" pitchFamily="49" charset="-122"/>
              </a:rPr>
              <a:t>删除</a:t>
            </a:r>
            <a:r>
              <a:rPr lang="zh-CN" altLang="en-US" dirty="0">
                <a:ea typeface="楷体_GB2312" pitchFamily="49" charset="-122"/>
              </a:rPr>
              <a:t>软链接</a:t>
            </a:r>
            <a:r>
              <a:rPr lang="zh-CN" altLang="en-US" dirty="0">
                <a:solidFill>
                  <a:srgbClr val="FF0000"/>
                </a:solidFill>
                <a:ea typeface="楷体_GB2312" pitchFamily="49" charset="-122"/>
              </a:rPr>
              <a:t>不影响源文件</a:t>
            </a:r>
            <a:r>
              <a:rPr lang="zh-CN" altLang="en-US" dirty="0">
                <a:ea typeface="楷体_GB2312" pitchFamily="49" charset="-122"/>
              </a:rPr>
              <a:t>，</a:t>
            </a:r>
            <a:r>
              <a:rPr lang="zh-CN" altLang="en-US" dirty="0">
                <a:solidFill>
                  <a:srgbClr val="FF0000"/>
                </a:solidFill>
                <a:ea typeface="楷体_GB2312" pitchFamily="49" charset="-122"/>
              </a:rPr>
              <a:t>删除</a:t>
            </a:r>
            <a:r>
              <a:rPr lang="zh-CN" altLang="en-US" dirty="0">
                <a:ea typeface="楷体_GB2312" pitchFamily="49" charset="-122"/>
              </a:rPr>
              <a:t>源文件</a:t>
            </a:r>
            <a:r>
              <a:rPr lang="zh-CN" altLang="en-US" dirty="0">
                <a:solidFill>
                  <a:srgbClr val="FF0000"/>
                </a:solidFill>
                <a:ea typeface="楷体_GB2312" pitchFamily="49" charset="-122"/>
              </a:rPr>
              <a:t>软链接失效</a:t>
            </a:r>
            <a:endParaRPr lang="en-US" altLang="zh-CN" dirty="0">
              <a:solidFill>
                <a:srgbClr val="FF0000"/>
              </a:solidFill>
              <a:ea typeface="楷体_GB2312" pitchFamily="49" charset="-122"/>
            </a:endParaRPr>
          </a:p>
          <a:p>
            <a:pPr marL="685800" lvl="2" indent="-342900" eaLnBrk="1" hangingPunct="1">
              <a:lnSpc>
                <a:spcPct val="110000"/>
              </a:lnSpc>
              <a:spcBef>
                <a:spcPts val="600"/>
              </a:spcBef>
              <a:buClr>
                <a:srgbClr val="0000FF"/>
              </a:buClr>
              <a:defRPr/>
            </a:pPr>
            <a:r>
              <a:rPr lang="zh-CN" altLang="en-US" dirty="0">
                <a:ea typeface="楷体_GB2312" pitchFamily="49" charset="-122"/>
              </a:rPr>
              <a:t>两个文件的</a:t>
            </a:r>
            <a:r>
              <a:rPr lang="zh-CN" altLang="en-US" dirty="0">
                <a:solidFill>
                  <a:srgbClr val="FF0000"/>
                </a:solidFill>
                <a:ea typeface="楷体_GB2312" pitchFamily="49" charset="-122"/>
              </a:rPr>
              <a:t>大小不同</a:t>
            </a:r>
            <a:r>
              <a:rPr lang="zh-CN" altLang="en-US" dirty="0">
                <a:ea typeface="楷体_GB2312" pitchFamily="49" charset="-122"/>
              </a:rPr>
              <a:t>，</a:t>
            </a:r>
            <a:r>
              <a:rPr lang="zh-CN" altLang="en-US" dirty="0">
                <a:solidFill>
                  <a:srgbClr val="FF0000"/>
                </a:solidFill>
                <a:ea typeface="楷体_GB2312" pitchFamily="49" charset="-122"/>
              </a:rPr>
              <a:t>内容不同</a:t>
            </a:r>
            <a:r>
              <a:rPr lang="zh-CN" altLang="en-US" dirty="0">
                <a:ea typeface="楷体_GB2312" pitchFamily="49" charset="-122"/>
              </a:rPr>
              <a:t>（指针和原内容）</a:t>
            </a:r>
          </a:p>
          <a:p>
            <a:endParaRPr lang="zh-CN" alt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二</a:t>
            </a:r>
            <a:r>
              <a:rPr lang="en-US" altLang="zh-CN" dirty="0"/>
              <a:t> </a:t>
            </a:r>
            <a:r>
              <a:rPr lang="en-US" altLang="zh-CN" sz="3600" dirty="0"/>
              <a:t>Shell</a:t>
            </a:r>
            <a:r>
              <a:rPr lang="zh-CN" altLang="en-US" sz="3600" dirty="0"/>
              <a:t>功能</a:t>
            </a:r>
            <a:r>
              <a:rPr lang="en-US" altLang="zh-CN" sz="3600" dirty="0"/>
              <a:t>—</a:t>
            </a:r>
            <a:r>
              <a:rPr lang="zh-CN" altLang="en-US" sz="3600" dirty="0"/>
              <a:t>输出重定向与空设备</a:t>
            </a:r>
            <a:endParaRPr lang="zh-CN" altLang="en-US" dirty="0"/>
          </a:p>
        </p:txBody>
      </p:sp>
      <p:sp>
        <p:nvSpPr>
          <p:cNvPr id="3" name="内容占位符 2"/>
          <p:cNvSpPr>
            <a:spLocks noGrp="1"/>
          </p:cNvSpPr>
          <p:nvPr>
            <p:ph idx="1"/>
          </p:nvPr>
        </p:nvSpPr>
        <p:spPr>
          <a:xfrm>
            <a:off x="935831" y="1280142"/>
            <a:ext cx="7740625" cy="5078189"/>
          </a:xfrm>
        </p:spPr>
        <p:txBody>
          <a:bodyPr/>
          <a:lstStyle/>
          <a:p>
            <a:r>
              <a:rPr lang="zh-CN" altLang="en-US" dirty="0">
                <a:solidFill>
                  <a:srgbClr val="0000FF"/>
                </a:solidFill>
              </a:rPr>
              <a:t>空设备（</a:t>
            </a:r>
            <a:r>
              <a:rPr lang="en-US" altLang="zh-CN" dirty="0">
                <a:solidFill>
                  <a:srgbClr val="0000FF"/>
                </a:solidFill>
              </a:rPr>
              <a:t>/dev/null</a:t>
            </a:r>
            <a:r>
              <a:rPr lang="zh-CN" altLang="en-US" dirty="0">
                <a:solidFill>
                  <a:srgbClr val="0000FF"/>
                </a:solidFill>
              </a:rPr>
              <a:t>）</a:t>
            </a:r>
            <a:endParaRPr lang="en-US" altLang="zh-CN" dirty="0">
              <a:solidFill>
                <a:srgbClr val="0000FF"/>
              </a:solidFill>
            </a:endParaRPr>
          </a:p>
          <a:p>
            <a:pPr lvl="1"/>
            <a:r>
              <a:rPr lang="zh-CN" altLang="en-US" dirty="0"/>
              <a:t>空设备是个</a:t>
            </a:r>
            <a:r>
              <a:rPr lang="zh-CN" altLang="en-US" dirty="0">
                <a:solidFill>
                  <a:srgbClr val="FF0000"/>
                </a:solidFill>
              </a:rPr>
              <a:t>黑洞</a:t>
            </a:r>
            <a:r>
              <a:rPr lang="zh-CN" altLang="en-US" dirty="0"/>
              <a:t>，发往它的任何内容都将</a:t>
            </a:r>
            <a:r>
              <a:rPr lang="zh-CN" altLang="en-US" dirty="0">
                <a:solidFill>
                  <a:srgbClr val="FF0000"/>
                </a:solidFill>
              </a:rPr>
              <a:t>不复存在</a:t>
            </a:r>
            <a:endParaRPr lang="en-US" altLang="zh-CN" dirty="0">
              <a:solidFill>
                <a:srgbClr val="FF0000"/>
              </a:solidFill>
            </a:endParaRPr>
          </a:p>
          <a:p>
            <a:pPr lvl="1"/>
            <a:r>
              <a:rPr lang="zh-CN" altLang="en-US" dirty="0"/>
              <a:t>经常用于</a:t>
            </a:r>
            <a:r>
              <a:rPr lang="zh-CN" altLang="en-US" dirty="0">
                <a:solidFill>
                  <a:srgbClr val="FF0000"/>
                </a:solidFill>
              </a:rPr>
              <a:t>屏蔽命令的输出或错误输出</a:t>
            </a:r>
            <a:r>
              <a:rPr lang="zh-CN" altLang="en-US" dirty="0"/>
              <a:t>，尤其用于</a:t>
            </a:r>
            <a:r>
              <a:rPr lang="en-US" altLang="zh-CN" dirty="0"/>
              <a:t>Shell</a:t>
            </a:r>
            <a:r>
              <a:rPr lang="zh-CN" altLang="en-US" dirty="0"/>
              <a:t>脚本中</a:t>
            </a:r>
            <a:endParaRPr lang="en-US" altLang="zh-CN" dirty="0"/>
          </a:p>
          <a:p>
            <a:r>
              <a:rPr lang="zh-CN" altLang="en-US" dirty="0">
                <a:solidFill>
                  <a:srgbClr val="0000FF"/>
                </a:solidFill>
              </a:rPr>
              <a:t>空设备使用举例</a:t>
            </a:r>
            <a:endParaRPr lang="en-US" altLang="zh-CN" dirty="0">
              <a:solidFill>
                <a:srgbClr val="0000FF"/>
              </a:solidFill>
            </a:endParaRPr>
          </a:p>
          <a:p>
            <a:pPr lvl="1"/>
            <a:r>
              <a:rPr lang="zh-CN" altLang="en-US" dirty="0"/>
              <a:t>屏蔽命令的输出和错误输出</a:t>
            </a:r>
            <a:endParaRPr lang="en-US" altLang="zh-CN" dirty="0"/>
          </a:p>
          <a:p>
            <a:pPr lvl="2">
              <a:buNone/>
            </a:pPr>
            <a:r>
              <a:rPr lang="en-US" altLang="zh-CN" sz="2400" dirty="0">
                <a:solidFill>
                  <a:schemeClr val="accent6">
                    <a:lumMod val="75000"/>
                  </a:schemeClr>
                </a:solidFill>
              </a:rPr>
              <a:t>$ </a:t>
            </a:r>
            <a:r>
              <a:rPr lang="en-US" altLang="zh-CN" sz="2400" dirty="0" err="1">
                <a:solidFill>
                  <a:schemeClr val="accent6">
                    <a:lumMod val="75000"/>
                  </a:schemeClr>
                </a:solidFill>
              </a:rPr>
              <a:t>myprogram</a:t>
            </a:r>
            <a:r>
              <a:rPr lang="en-US" altLang="zh-CN" sz="2400" dirty="0">
                <a:solidFill>
                  <a:schemeClr val="accent6">
                    <a:lumMod val="75000"/>
                  </a:schemeClr>
                </a:solidFill>
              </a:rPr>
              <a:t> </a:t>
            </a:r>
            <a:r>
              <a:rPr lang="en-US" altLang="zh-CN" sz="2400" dirty="0">
                <a:solidFill>
                  <a:srgbClr val="002060"/>
                </a:solidFill>
              </a:rPr>
              <a:t>&amp;&gt; /dev/null</a:t>
            </a:r>
          </a:p>
          <a:p>
            <a:pPr lvl="1"/>
            <a:r>
              <a:rPr lang="zh-CN" altLang="en-US" dirty="0"/>
              <a:t>清空文件内容</a:t>
            </a:r>
            <a:endParaRPr lang="en-US" altLang="zh-CN" dirty="0"/>
          </a:p>
          <a:p>
            <a:pPr lvl="2">
              <a:buNone/>
            </a:pPr>
            <a:r>
              <a:rPr lang="en-US" altLang="zh-CN" dirty="0">
                <a:solidFill>
                  <a:schemeClr val="accent6">
                    <a:lumMod val="75000"/>
                  </a:schemeClr>
                </a:solidFill>
              </a:rPr>
              <a:t>$ cp /dev/null  </a:t>
            </a:r>
            <a:r>
              <a:rPr lang="en-US" altLang="zh-CN" dirty="0" err="1">
                <a:solidFill>
                  <a:schemeClr val="accent6">
                    <a:lumMod val="75000"/>
                  </a:schemeClr>
                </a:solidFill>
              </a:rPr>
              <a:t>myfile</a:t>
            </a:r>
            <a:endParaRPr lang="en-US" altLang="zh-CN" dirty="0">
              <a:solidFill>
                <a:schemeClr val="accent6">
                  <a:lumMod val="75000"/>
                </a:schemeClr>
              </a:solidFil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二</a:t>
            </a:r>
            <a:r>
              <a:rPr lang="en-US" altLang="zh-CN" dirty="0"/>
              <a:t> </a:t>
            </a:r>
            <a:r>
              <a:rPr lang="en-US" altLang="zh-CN" sz="3600" dirty="0"/>
              <a:t>Shell</a:t>
            </a:r>
            <a:r>
              <a:rPr lang="zh-CN" altLang="en-US" sz="3600" dirty="0"/>
              <a:t>功能</a:t>
            </a:r>
            <a:r>
              <a:rPr lang="en-US" altLang="zh-CN" sz="3600" dirty="0"/>
              <a:t>—</a:t>
            </a:r>
            <a:r>
              <a:rPr lang="zh-CN" altLang="en-US" sz="3600" dirty="0"/>
              <a:t>输出重定向与空设备</a:t>
            </a:r>
            <a:endParaRPr lang="zh-CN" altLang="en-US" dirty="0"/>
          </a:p>
        </p:txBody>
      </p:sp>
      <p:sp>
        <p:nvSpPr>
          <p:cNvPr id="3" name="矩形 2"/>
          <p:cNvSpPr/>
          <p:nvPr/>
        </p:nvSpPr>
        <p:spPr>
          <a:xfrm>
            <a:off x="323528" y="1847721"/>
            <a:ext cx="8820472" cy="4893647"/>
          </a:xfrm>
          <a:prstGeom prst="rect">
            <a:avLst/>
          </a:prstGeom>
        </p:spPr>
        <p:txBody>
          <a:bodyPr wrap="square">
            <a:spAutoFit/>
          </a:bodyPr>
          <a:lstStyle/>
          <a:p>
            <a:r>
              <a:rPr lang="zh-CN" altLang="en-US" sz="2400" dirty="0">
                <a:solidFill>
                  <a:srgbClr val="0000FF"/>
                </a:solidFill>
              </a:rPr>
              <a:t>[xl@localhost ~]$ find /home -name .bashrc</a:t>
            </a:r>
          </a:p>
          <a:p>
            <a:r>
              <a:rPr lang="zh-CN" altLang="en-US" sz="2400" dirty="0"/>
              <a:t>find: ‘/home/user2’: Permission denied</a:t>
            </a:r>
          </a:p>
          <a:p>
            <a:r>
              <a:rPr lang="zh-CN" altLang="en-US" sz="2400" dirty="0"/>
              <a:t>find: ‘/home/student3’: Permission denied</a:t>
            </a:r>
          </a:p>
          <a:p>
            <a:r>
              <a:rPr lang="zh-CN" altLang="en-US" sz="2400" dirty="0"/>
              <a:t>find: ‘/home/student4’: Permission denied</a:t>
            </a:r>
          </a:p>
          <a:p>
            <a:r>
              <a:rPr lang="zh-CN" altLang="en-US" sz="2400" dirty="0"/>
              <a:t>find: ‘/home/user3’: Permission denied</a:t>
            </a:r>
          </a:p>
          <a:p>
            <a:r>
              <a:rPr lang="zh-CN" altLang="en-US" sz="2400" dirty="0"/>
              <a:t>find: ‘/home/user1’: Permission denied</a:t>
            </a:r>
          </a:p>
          <a:p>
            <a:r>
              <a:rPr lang="zh-CN" altLang="en-US" sz="2400" dirty="0"/>
              <a:t>/home/xl/.</a:t>
            </a:r>
            <a:r>
              <a:rPr lang="zh-CN" altLang="en-US" sz="2400" dirty="0" smtClean="0"/>
              <a:t>bashrc</a:t>
            </a:r>
            <a:endParaRPr lang="en-US" altLang="zh-CN" sz="2400" dirty="0" smtClean="0"/>
          </a:p>
          <a:p>
            <a:r>
              <a:rPr lang="en-US" altLang="zh-CN" sz="2400" dirty="0">
                <a:solidFill>
                  <a:srgbClr val="0000FF"/>
                </a:solidFill>
              </a:rPr>
              <a:t>[</a:t>
            </a:r>
            <a:r>
              <a:rPr lang="en-US" altLang="zh-CN" sz="2400" dirty="0" err="1">
                <a:solidFill>
                  <a:srgbClr val="0000FF"/>
                </a:solidFill>
              </a:rPr>
              <a:t>xl@localhost</a:t>
            </a:r>
            <a:r>
              <a:rPr lang="en-US" altLang="zh-CN" sz="2400" dirty="0">
                <a:solidFill>
                  <a:srgbClr val="0000FF"/>
                </a:solidFill>
              </a:rPr>
              <a:t> ~]$ find /home -name .</a:t>
            </a:r>
            <a:r>
              <a:rPr lang="en-US" altLang="zh-CN" sz="2400" dirty="0" err="1">
                <a:solidFill>
                  <a:srgbClr val="0000FF"/>
                </a:solidFill>
              </a:rPr>
              <a:t>bashrc</a:t>
            </a:r>
            <a:r>
              <a:rPr lang="en-US" altLang="zh-CN" sz="2400" dirty="0">
                <a:solidFill>
                  <a:srgbClr val="0000FF"/>
                </a:solidFill>
              </a:rPr>
              <a:t> 2&gt; /dev/null</a:t>
            </a:r>
          </a:p>
          <a:p>
            <a:r>
              <a:rPr lang="en-US" altLang="zh-CN" sz="2400" dirty="0"/>
              <a:t>/home/xl/.</a:t>
            </a:r>
            <a:r>
              <a:rPr lang="en-US" altLang="zh-CN" sz="2400" dirty="0" err="1" smtClean="0"/>
              <a:t>bashrc</a:t>
            </a:r>
            <a:endParaRPr lang="en-US" altLang="zh-CN" sz="2400" dirty="0" smtClean="0"/>
          </a:p>
          <a:p>
            <a:r>
              <a:rPr lang="en-US" altLang="zh-CN" sz="2400" dirty="0">
                <a:solidFill>
                  <a:srgbClr val="0000FF"/>
                </a:solidFill>
              </a:rPr>
              <a:t>[</a:t>
            </a:r>
            <a:r>
              <a:rPr lang="en-US" altLang="zh-CN" sz="2400" dirty="0" err="1">
                <a:solidFill>
                  <a:srgbClr val="0000FF"/>
                </a:solidFill>
              </a:rPr>
              <a:t>xl@localhost</a:t>
            </a:r>
            <a:r>
              <a:rPr lang="en-US" altLang="zh-CN" sz="2400" dirty="0">
                <a:solidFill>
                  <a:srgbClr val="0000FF"/>
                </a:solidFill>
              </a:rPr>
              <a:t> ~]$ find /home -name .</a:t>
            </a:r>
            <a:r>
              <a:rPr lang="en-US" altLang="zh-CN" sz="2400" dirty="0" err="1">
                <a:solidFill>
                  <a:srgbClr val="0000FF"/>
                </a:solidFill>
              </a:rPr>
              <a:t>bashrc</a:t>
            </a:r>
            <a:r>
              <a:rPr lang="en-US" altLang="zh-CN" sz="2400" dirty="0">
                <a:solidFill>
                  <a:srgbClr val="0000FF"/>
                </a:solidFill>
              </a:rPr>
              <a:t> &amp;&gt; /dev/null</a:t>
            </a:r>
          </a:p>
          <a:p>
            <a:r>
              <a:rPr lang="en-US" altLang="zh-CN" sz="2400" dirty="0">
                <a:solidFill>
                  <a:srgbClr val="0000FF"/>
                </a:solidFill>
              </a:rPr>
              <a:t>[</a:t>
            </a:r>
            <a:r>
              <a:rPr lang="en-US" altLang="zh-CN" sz="2400" dirty="0" err="1">
                <a:solidFill>
                  <a:srgbClr val="0000FF"/>
                </a:solidFill>
              </a:rPr>
              <a:t>xl@localhost</a:t>
            </a:r>
            <a:r>
              <a:rPr lang="en-US" altLang="zh-CN" sz="2400" dirty="0">
                <a:solidFill>
                  <a:srgbClr val="0000FF"/>
                </a:solidFill>
              </a:rPr>
              <a:t> ~]$ find /home -name .</a:t>
            </a:r>
            <a:r>
              <a:rPr lang="en-US" altLang="zh-CN" sz="2400" dirty="0" err="1">
                <a:solidFill>
                  <a:srgbClr val="0000FF"/>
                </a:solidFill>
              </a:rPr>
              <a:t>bashrc</a:t>
            </a:r>
            <a:r>
              <a:rPr lang="en-US" altLang="zh-CN" sz="2400" dirty="0">
                <a:solidFill>
                  <a:srgbClr val="0000FF"/>
                </a:solidFill>
              </a:rPr>
              <a:t> &gt; result 2&gt; /dev/null</a:t>
            </a:r>
          </a:p>
          <a:p>
            <a:r>
              <a:rPr lang="en-US" altLang="zh-CN" sz="2400" dirty="0">
                <a:solidFill>
                  <a:srgbClr val="0000FF"/>
                </a:solidFill>
              </a:rPr>
              <a:t>[</a:t>
            </a:r>
            <a:r>
              <a:rPr lang="en-US" altLang="zh-CN" sz="2400" dirty="0" err="1">
                <a:solidFill>
                  <a:srgbClr val="0000FF"/>
                </a:solidFill>
              </a:rPr>
              <a:t>xl@localhost</a:t>
            </a:r>
            <a:r>
              <a:rPr lang="en-US" altLang="zh-CN" sz="2400" dirty="0">
                <a:solidFill>
                  <a:srgbClr val="0000FF"/>
                </a:solidFill>
              </a:rPr>
              <a:t> ~]$ </a:t>
            </a:r>
            <a:r>
              <a:rPr lang="en-US" altLang="zh-CN" sz="2400" dirty="0" smtClean="0">
                <a:solidFill>
                  <a:srgbClr val="0000FF"/>
                </a:solidFill>
              </a:rPr>
              <a:t>cat </a:t>
            </a:r>
            <a:r>
              <a:rPr lang="en-US" altLang="zh-CN" sz="2400" dirty="0">
                <a:solidFill>
                  <a:srgbClr val="0000FF"/>
                </a:solidFill>
              </a:rPr>
              <a:t>result</a:t>
            </a:r>
          </a:p>
          <a:p>
            <a:r>
              <a:rPr lang="en-US" altLang="zh-CN" sz="2400" dirty="0"/>
              <a:t>/home/xl/.</a:t>
            </a:r>
            <a:r>
              <a:rPr lang="en-US" altLang="zh-CN" sz="2400" dirty="0" err="1" smtClean="0"/>
              <a:t>bashrc</a:t>
            </a:r>
            <a:endParaRPr lang="en-US" altLang="zh-CN" sz="2400" dirty="0" smtClean="0"/>
          </a:p>
        </p:txBody>
      </p:sp>
      <p:cxnSp>
        <p:nvCxnSpPr>
          <p:cNvPr id="20" name="直接箭头连接符 19">
            <a:extLst>
              <a:ext uri="{FF2B5EF4-FFF2-40B4-BE49-F238E27FC236}">
                <a16:creationId xmlns:a16="http://schemas.microsoft.com/office/drawing/2014/main" id="{D8D58BEF-EB4F-497C-88A1-56AB275BF02A}"/>
              </a:ext>
            </a:extLst>
          </p:cNvPr>
          <p:cNvCxnSpPr>
            <a:cxnSpLocks/>
          </p:cNvCxnSpPr>
          <p:nvPr/>
        </p:nvCxnSpPr>
        <p:spPr bwMode="auto">
          <a:xfrm flipH="1">
            <a:off x="5580112" y="5016073"/>
            <a:ext cx="720080" cy="216024"/>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a:extLst>
              <a:ext uri="{FF2B5EF4-FFF2-40B4-BE49-F238E27FC236}">
                <a16:creationId xmlns:a16="http://schemas.microsoft.com/office/drawing/2014/main" id="{9776DBDB-D521-4F5B-AA51-C3AAB807D5FF}"/>
              </a:ext>
            </a:extLst>
          </p:cNvPr>
          <p:cNvSpPr txBox="1"/>
          <p:nvPr/>
        </p:nvSpPr>
        <p:spPr>
          <a:xfrm>
            <a:off x="6300192" y="4770142"/>
            <a:ext cx="2843808" cy="707886"/>
          </a:xfrm>
          <a:prstGeom prst="rect">
            <a:avLst/>
          </a:prstGeom>
          <a:noFill/>
        </p:spPr>
        <p:txBody>
          <a:bodyPr wrap="square" rtlCol="0">
            <a:spAutoFit/>
          </a:bodyPr>
          <a:lstStyle/>
          <a:p>
            <a:r>
              <a:rPr lang="zh-CN" altLang="en-US" sz="2000" dirty="0">
                <a:solidFill>
                  <a:srgbClr val="FF0000"/>
                </a:solidFill>
              </a:rPr>
              <a:t>重定向错误输出和正确输出</a:t>
            </a:r>
          </a:p>
        </p:txBody>
      </p:sp>
      <p:cxnSp>
        <p:nvCxnSpPr>
          <p:cNvPr id="23" name="直接箭头连接符 22">
            <a:extLst>
              <a:ext uri="{FF2B5EF4-FFF2-40B4-BE49-F238E27FC236}">
                <a16:creationId xmlns:a16="http://schemas.microsoft.com/office/drawing/2014/main" id="{8322D02B-2F84-43F8-89DD-6429DDEC3416}"/>
              </a:ext>
            </a:extLst>
          </p:cNvPr>
          <p:cNvCxnSpPr/>
          <p:nvPr/>
        </p:nvCxnSpPr>
        <p:spPr bwMode="auto">
          <a:xfrm flipH="1">
            <a:off x="6149007" y="4203114"/>
            <a:ext cx="864096" cy="288032"/>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本框 24">
            <a:extLst>
              <a:ext uri="{FF2B5EF4-FFF2-40B4-BE49-F238E27FC236}">
                <a16:creationId xmlns:a16="http://schemas.microsoft.com/office/drawing/2014/main" id="{9091A018-83B6-4476-82FD-B2500C78FF21}"/>
              </a:ext>
            </a:extLst>
          </p:cNvPr>
          <p:cNvSpPr txBox="1"/>
          <p:nvPr/>
        </p:nvSpPr>
        <p:spPr>
          <a:xfrm>
            <a:off x="6968857" y="3954789"/>
            <a:ext cx="1980029" cy="400110"/>
          </a:xfrm>
          <a:prstGeom prst="rect">
            <a:avLst/>
          </a:prstGeom>
          <a:noFill/>
        </p:spPr>
        <p:txBody>
          <a:bodyPr wrap="none" rtlCol="0">
            <a:spAutoFit/>
          </a:bodyPr>
          <a:lstStyle/>
          <a:p>
            <a:r>
              <a:rPr lang="zh-CN" altLang="en-US" sz="2000" dirty="0">
                <a:solidFill>
                  <a:srgbClr val="FF0000"/>
                </a:solidFill>
              </a:rPr>
              <a:t>重定向错误输出</a:t>
            </a:r>
          </a:p>
        </p:txBody>
      </p:sp>
      <p:sp>
        <p:nvSpPr>
          <p:cNvPr id="32" name="文本框 31">
            <a:extLst>
              <a:ext uri="{FF2B5EF4-FFF2-40B4-BE49-F238E27FC236}">
                <a16:creationId xmlns:a16="http://schemas.microsoft.com/office/drawing/2014/main" id="{61B9FD3E-B46D-4136-BFBC-524A09F59691}"/>
              </a:ext>
            </a:extLst>
          </p:cNvPr>
          <p:cNvSpPr txBox="1"/>
          <p:nvPr/>
        </p:nvSpPr>
        <p:spPr>
          <a:xfrm>
            <a:off x="467544" y="1287772"/>
            <a:ext cx="8446485" cy="523220"/>
          </a:xfrm>
          <a:prstGeom prst="rect">
            <a:avLst/>
          </a:prstGeom>
          <a:noFill/>
        </p:spPr>
        <p:txBody>
          <a:bodyPr wrap="square">
            <a:spAutoFit/>
          </a:bodyPr>
          <a:lstStyle/>
          <a:p>
            <a:pPr marL="742950" marR="0" lvl="1" indent="-28575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l"/>
              <a:tabLst/>
              <a:defRPr/>
            </a:pPr>
            <a:r>
              <a:rPr kumimoji="0" lang="zh-CN" altLang="en-US" sz="2800" b="1" i="0" u="none" strike="noStrike" kern="1200" cap="none" spc="0" normalizeH="0" baseline="0" noProof="0" dirty="0">
                <a:ln>
                  <a:noFill/>
                </a:ln>
                <a:solidFill>
                  <a:srgbClr val="000000"/>
                </a:solidFill>
                <a:effectLst/>
                <a:uLnTx/>
                <a:uFillTx/>
                <a:latin typeface="Tahoma" panose="020B0604030504040204" pitchFamily="34" charset="0"/>
                <a:ea typeface="楷体_GB2312"/>
                <a:cs typeface="+mn-cs"/>
              </a:rPr>
              <a:t>屏蔽命令的输出和错误</a:t>
            </a:r>
            <a:r>
              <a:rPr kumimoji="0" lang="zh-CN" altLang="en-US" sz="2800" b="1" i="0" u="none" strike="noStrike" kern="1200" cap="none" spc="0" normalizeH="0" baseline="0" noProof="0" dirty="0" smtClean="0">
                <a:ln>
                  <a:noFill/>
                </a:ln>
                <a:solidFill>
                  <a:srgbClr val="000000"/>
                </a:solidFill>
                <a:effectLst/>
                <a:uLnTx/>
                <a:uFillTx/>
                <a:latin typeface="Tahoma" panose="020B0604030504040204" pitchFamily="34" charset="0"/>
                <a:ea typeface="楷体_GB2312"/>
                <a:cs typeface="+mn-cs"/>
              </a:rPr>
              <a:t>输出</a:t>
            </a:r>
            <a:endParaRPr kumimoji="0" lang="en-US" altLang="zh-CN" sz="2800" b="1" i="0" u="none" strike="noStrike" kern="1200" cap="none" spc="0" normalizeH="0" baseline="0" noProof="0" dirty="0">
              <a:ln>
                <a:noFill/>
              </a:ln>
              <a:solidFill>
                <a:srgbClr val="000000"/>
              </a:solidFill>
              <a:effectLst/>
              <a:uLnTx/>
              <a:uFillTx/>
              <a:latin typeface="Tahoma" panose="020B0604030504040204" pitchFamily="34" charset="0"/>
              <a:ea typeface="楷体_GB2312"/>
              <a:cs typeface="+mn-cs"/>
            </a:endParaRPr>
          </a:p>
        </p:txBody>
      </p:sp>
    </p:spTree>
    <p:extLst>
      <p:ext uri="{BB962C8B-B14F-4D97-AF65-F5344CB8AC3E}">
        <p14:creationId xmlns:p14="http://schemas.microsoft.com/office/powerpoint/2010/main" val="15114086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二</a:t>
            </a:r>
            <a:r>
              <a:rPr lang="en-US" altLang="zh-CN" dirty="0"/>
              <a:t> </a:t>
            </a:r>
            <a:r>
              <a:rPr lang="en-US" altLang="zh-CN" sz="3600" dirty="0"/>
              <a:t>Shell</a:t>
            </a:r>
            <a:r>
              <a:rPr lang="zh-CN" altLang="en-US" sz="3600" dirty="0"/>
              <a:t>功能</a:t>
            </a:r>
            <a:r>
              <a:rPr lang="en-US" altLang="zh-CN" sz="3600" dirty="0"/>
              <a:t>—</a:t>
            </a:r>
            <a:r>
              <a:rPr lang="zh-CN" altLang="en-US" sz="3600" dirty="0"/>
              <a:t>输出重定向与空设备</a:t>
            </a:r>
            <a:endParaRPr lang="zh-CN" altLang="en-US" dirty="0"/>
          </a:p>
        </p:txBody>
      </p:sp>
      <p:sp>
        <p:nvSpPr>
          <p:cNvPr id="4" name="矩形 3"/>
          <p:cNvSpPr/>
          <p:nvPr/>
        </p:nvSpPr>
        <p:spPr>
          <a:xfrm>
            <a:off x="658338" y="1870684"/>
            <a:ext cx="8064896" cy="2308324"/>
          </a:xfrm>
          <a:prstGeom prst="rect">
            <a:avLst/>
          </a:prstGeom>
        </p:spPr>
        <p:txBody>
          <a:bodyPr wrap="square">
            <a:spAutoFit/>
          </a:bodyPr>
          <a:lstStyle/>
          <a:p>
            <a:r>
              <a:rPr lang="zh-CN" altLang="en-US" sz="2400" dirty="0">
                <a:solidFill>
                  <a:srgbClr val="0000FF"/>
                </a:solidFill>
              </a:rPr>
              <a:t>[xl@localhost ~]$ cat result</a:t>
            </a:r>
          </a:p>
          <a:p>
            <a:r>
              <a:rPr lang="zh-CN" altLang="en-US" sz="2400" dirty="0"/>
              <a:t>/home/xl/.bashrc</a:t>
            </a:r>
          </a:p>
          <a:p>
            <a:r>
              <a:rPr lang="zh-CN" altLang="en-US" sz="2400" dirty="0">
                <a:solidFill>
                  <a:srgbClr val="0000FF"/>
                </a:solidFill>
              </a:rPr>
              <a:t>[xl@localhost ~]$ cp /dev/null result</a:t>
            </a:r>
          </a:p>
          <a:p>
            <a:r>
              <a:rPr lang="zh-CN" altLang="en-US" sz="2400" dirty="0">
                <a:solidFill>
                  <a:srgbClr val="0000FF"/>
                </a:solidFill>
              </a:rPr>
              <a:t>[xl@localhost ~]$ cat result</a:t>
            </a:r>
          </a:p>
          <a:p>
            <a:r>
              <a:rPr lang="zh-CN" altLang="en-US" sz="2400" dirty="0">
                <a:solidFill>
                  <a:srgbClr val="0000FF"/>
                </a:solidFill>
              </a:rPr>
              <a:t>[xl@localhost ~]$ </a:t>
            </a:r>
          </a:p>
          <a:p>
            <a:endParaRPr lang="zh-CN" altLang="en-US" sz="2400" dirty="0"/>
          </a:p>
        </p:txBody>
      </p:sp>
      <p:sp>
        <p:nvSpPr>
          <p:cNvPr id="9" name="文本框 8">
            <a:extLst>
              <a:ext uri="{FF2B5EF4-FFF2-40B4-BE49-F238E27FC236}">
                <a16:creationId xmlns:a16="http://schemas.microsoft.com/office/drawing/2014/main" id="{61B9FD3E-B46D-4136-BFBC-524A09F59691}"/>
              </a:ext>
            </a:extLst>
          </p:cNvPr>
          <p:cNvSpPr txBox="1"/>
          <p:nvPr/>
        </p:nvSpPr>
        <p:spPr>
          <a:xfrm>
            <a:off x="467544" y="1287772"/>
            <a:ext cx="8446485" cy="523220"/>
          </a:xfrm>
          <a:prstGeom prst="rect">
            <a:avLst/>
          </a:prstGeom>
          <a:noFill/>
        </p:spPr>
        <p:txBody>
          <a:bodyPr wrap="square">
            <a:spAutoFit/>
          </a:bodyPr>
          <a:lstStyle/>
          <a:p>
            <a:pPr marL="742950" marR="0" lvl="1" indent="-28575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l"/>
              <a:tabLst/>
              <a:defRPr/>
            </a:pPr>
            <a:r>
              <a:rPr kumimoji="0" lang="zh-CN" altLang="en-US" sz="2800" b="1" i="0" u="none" strike="noStrike" kern="1200" cap="none" spc="0" normalizeH="0" baseline="0" noProof="0" dirty="0" smtClean="0">
                <a:ln>
                  <a:noFill/>
                </a:ln>
                <a:solidFill>
                  <a:srgbClr val="000000"/>
                </a:solidFill>
                <a:effectLst/>
                <a:uLnTx/>
                <a:uFillTx/>
                <a:latin typeface="Tahoma" panose="020B0604030504040204" pitchFamily="34" charset="0"/>
                <a:ea typeface="楷体_GB2312"/>
                <a:cs typeface="+mn-cs"/>
              </a:rPr>
              <a:t>清</a:t>
            </a:r>
            <a:r>
              <a:rPr kumimoji="0" lang="zh-CN" altLang="en-US" sz="2800" b="1" i="0" u="none" strike="noStrike" kern="1200" cap="none" spc="0" normalizeH="0" baseline="0" noProof="0" dirty="0">
                <a:ln>
                  <a:noFill/>
                </a:ln>
                <a:solidFill>
                  <a:srgbClr val="000000"/>
                </a:solidFill>
                <a:effectLst/>
                <a:uLnTx/>
                <a:uFillTx/>
                <a:latin typeface="Tahoma" panose="020B0604030504040204" pitchFamily="34" charset="0"/>
                <a:ea typeface="楷体_GB2312"/>
                <a:cs typeface="+mn-cs"/>
              </a:rPr>
              <a:t>空文件内容</a:t>
            </a:r>
            <a:endParaRPr kumimoji="0" lang="en-US" altLang="zh-CN" sz="2800" b="1" i="0" u="none" strike="noStrike" kern="1200" cap="none" spc="0" normalizeH="0" baseline="0" noProof="0" dirty="0">
              <a:ln>
                <a:noFill/>
              </a:ln>
              <a:solidFill>
                <a:srgbClr val="000000"/>
              </a:solidFill>
              <a:effectLst/>
              <a:uLnTx/>
              <a:uFillTx/>
              <a:latin typeface="Tahoma" panose="020B0604030504040204" pitchFamily="34" charset="0"/>
              <a:ea typeface="楷体_GB2312"/>
              <a:cs typeface="+mn-cs"/>
            </a:endParaRPr>
          </a:p>
        </p:txBody>
      </p:sp>
    </p:spTree>
    <p:extLst>
      <p:ext uri="{BB962C8B-B14F-4D97-AF65-F5344CB8AC3E}">
        <p14:creationId xmlns:p14="http://schemas.microsoft.com/office/powerpoint/2010/main" val="154269263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A51C355-718B-43A4-AC9C-1A84A7E1760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1883" r="39823" b="1"/>
          <a:stretch/>
        </p:blipFill>
        <p:spPr>
          <a:xfrm>
            <a:off x="827584" y="1484784"/>
            <a:ext cx="7982201" cy="5112055"/>
          </a:xfrm>
          <a:prstGeom prst="rect">
            <a:avLst/>
          </a:prstGeom>
        </p:spPr>
      </p:pic>
      <p:sp>
        <p:nvSpPr>
          <p:cNvPr id="2" name="标题 1"/>
          <p:cNvSpPr>
            <a:spLocks noGrp="1"/>
          </p:cNvSpPr>
          <p:nvPr>
            <p:ph type="title"/>
          </p:nvPr>
        </p:nvSpPr>
        <p:spPr/>
        <p:txBody>
          <a:bodyPr/>
          <a:lstStyle/>
          <a:p>
            <a:r>
              <a:rPr lang="zh-CN" altLang="en-US" sz="3600" dirty="0"/>
              <a:t>二</a:t>
            </a:r>
            <a:r>
              <a:rPr lang="en-US" altLang="zh-CN" dirty="0"/>
              <a:t> </a:t>
            </a:r>
            <a:r>
              <a:rPr lang="en-US" altLang="zh-CN" sz="3600" dirty="0"/>
              <a:t>Shell</a:t>
            </a:r>
            <a:r>
              <a:rPr lang="zh-CN" altLang="en-US" sz="3600" dirty="0"/>
              <a:t>功能</a:t>
            </a:r>
            <a:r>
              <a:rPr lang="en-US" altLang="zh-CN" sz="3600" dirty="0"/>
              <a:t>—</a:t>
            </a:r>
            <a:r>
              <a:rPr lang="zh-CN" altLang="en-US" sz="3600" dirty="0"/>
              <a:t>输入重定向</a:t>
            </a:r>
            <a:endParaRPr lang="zh-CN" altLang="en-US" dirty="0"/>
          </a:p>
        </p:txBody>
      </p:sp>
      <p:cxnSp>
        <p:nvCxnSpPr>
          <p:cNvPr id="11" name="直接连接符 10">
            <a:extLst>
              <a:ext uri="{FF2B5EF4-FFF2-40B4-BE49-F238E27FC236}">
                <a16:creationId xmlns:a16="http://schemas.microsoft.com/office/drawing/2014/main" id="{F10806A4-4064-477F-8F03-012C8E71CE62}"/>
              </a:ext>
            </a:extLst>
          </p:cNvPr>
          <p:cNvCxnSpPr/>
          <p:nvPr/>
        </p:nvCxnSpPr>
        <p:spPr bwMode="auto">
          <a:xfrm>
            <a:off x="3737886" y="1700808"/>
            <a:ext cx="2506348"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a:extLst>
              <a:ext uri="{FF2B5EF4-FFF2-40B4-BE49-F238E27FC236}">
                <a16:creationId xmlns:a16="http://schemas.microsoft.com/office/drawing/2014/main" id="{CB9BFA49-1BC7-4B35-B248-54BEDA655902}"/>
              </a:ext>
            </a:extLst>
          </p:cNvPr>
          <p:cNvCxnSpPr/>
          <p:nvPr/>
        </p:nvCxnSpPr>
        <p:spPr bwMode="auto">
          <a:xfrm>
            <a:off x="3675077" y="2852936"/>
            <a:ext cx="4425315"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a:extLst>
              <a:ext uri="{FF2B5EF4-FFF2-40B4-BE49-F238E27FC236}">
                <a16:creationId xmlns:a16="http://schemas.microsoft.com/office/drawing/2014/main" id="{A54D8BD4-392F-4C20-961C-C2B8CD750D2E}"/>
              </a:ext>
            </a:extLst>
          </p:cNvPr>
          <p:cNvCxnSpPr/>
          <p:nvPr/>
        </p:nvCxnSpPr>
        <p:spPr bwMode="auto">
          <a:xfrm>
            <a:off x="3675077" y="3140968"/>
            <a:ext cx="2193067"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5">
            <a:extLst>
              <a:ext uri="{FF2B5EF4-FFF2-40B4-BE49-F238E27FC236}">
                <a16:creationId xmlns:a16="http://schemas.microsoft.com/office/drawing/2014/main" id="{8322D02B-2F84-43F8-89DD-6429DDEC3416}"/>
              </a:ext>
            </a:extLst>
          </p:cNvPr>
          <p:cNvCxnSpPr/>
          <p:nvPr/>
        </p:nvCxnSpPr>
        <p:spPr bwMode="auto">
          <a:xfrm flipH="1">
            <a:off x="6244234" y="1584366"/>
            <a:ext cx="704030" cy="757"/>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a:extLst>
              <a:ext uri="{FF2B5EF4-FFF2-40B4-BE49-F238E27FC236}">
                <a16:creationId xmlns:a16="http://schemas.microsoft.com/office/drawing/2014/main" id="{9091A018-83B6-4476-82FD-B2500C78FF21}"/>
              </a:ext>
            </a:extLst>
          </p:cNvPr>
          <p:cNvSpPr txBox="1"/>
          <p:nvPr/>
        </p:nvSpPr>
        <p:spPr>
          <a:xfrm>
            <a:off x="6927216" y="1401155"/>
            <a:ext cx="1980029" cy="400110"/>
          </a:xfrm>
          <a:prstGeom prst="rect">
            <a:avLst/>
          </a:prstGeom>
          <a:noFill/>
        </p:spPr>
        <p:txBody>
          <a:bodyPr wrap="none" rtlCol="0">
            <a:spAutoFit/>
          </a:bodyPr>
          <a:lstStyle/>
          <a:p>
            <a:r>
              <a:rPr lang="zh-CN" altLang="en-US" sz="2000" dirty="0">
                <a:solidFill>
                  <a:srgbClr val="FF0000"/>
                </a:solidFill>
              </a:rPr>
              <a:t>从键盘输入内容</a:t>
            </a:r>
          </a:p>
        </p:txBody>
      </p:sp>
      <p:cxnSp>
        <p:nvCxnSpPr>
          <p:cNvPr id="30" name="直接箭头连接符 29">
            <a:extLst>
              <a:ext uri="{FF2B5EF4-FFF2-40B4-BE49-F238E27FC236}">
                <a16:creationId xmlns:a16="http://schemas.microsoft.com/office/drawing/2014/main" id="{D8D58BEF-EB4F-497C-88A1-56AB275BF02A}"/>
              </a:ext>
            </a:extLst>
          </p:cNvPr>
          <p:cNvCxnSpPr>
            <a:cxnSpLocks/>
          </p:cNvCxnSpPr>
          <p:nvPr/>
        </p:nvCxnSpPr>
        <p:spPr bwMode="auto">
          <a:xfrm flipH="1" flipV="1">
            <a:off x="6425809" y="2828255"/>
            <a:ext cx="522455" cy="548163"/>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a:extLst>
              <a:ext uri="{FF2B5EF4-FFF2-40B4-BE49-F238E27FC236}">
                <a16:creationId xmlns:a16="http://schemas.microsoft.com/office/drawing/2014/main" id="{9776DBDB-D521-4F5B-AA51-C3AAB807D5FF}"/>
              </a:ext>
            </a:extLst>
          </p:cNvPr>
          <p:cNvSpPr txBox="1"/>
          <p:nvPr/>
        </p:nvSpPr>
        <p:spPr>
          <a:xfrm>
            <a:off x="6924825" y="3124255"/>
            <a:ext cx="1908399" cy="707886"/>
          </a:xfrm>
          <a:prstGeom prst="rect">
            <a:avLst/>
          </a:prstGeom>
          <a:noFill/>
        </p:spPr>
        <p:txBody>
          <a:bodyPr wrap="square" rtlCol="0">
            <a:spAutoFit/>
          </a:bodyPr>
          <a:lstStyle/>
          <a:p>
            <a:r>
              <a:rPr lang="zh-CN" altLang="en-US" sz="2000" dirty="0">
                <a:solidFill>
                  <a:srgbClr val="FF0000"/>
                </a:solidFill>
              </a:rPr>
              <a:t>重定向文件输入内容</a:t>
            </a:r>
          </a:p>
        </p:txBody>
      </p:sp>
      <p:cxnSp>
        <p:nvCxnSpPr>
          <p:cNvPr id="25" name="直接连接符 24">
            <a:extLst>
              <a:ext uri="{FF2B5EF4-FFF2-40B4-BE49-F238E27FC236}">
                <a16:creationId xmlns:a16="http://schemas.microsoft.com/office/drawing/2014/main" id="{2B3CA1D4-4F7D-4A3F-BC11-522094A99E0E}"/>
              </a:ext>
            </a:extLst>
          </p:cNvPr>
          <p:cNvCxnSpPr/>
          <p:nvPr/>
        </p:nvCxnSpPr>
        <p:spPr bwMode="auto">
          <a:xfrm>
            <a:off x="3752051" y="2276872"/>
            <a:ext cx="2506348"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箭头连接符 31">
            <a:extLst>
              <a:ext uri="{FF2B5EF4-FFF2-40B4-BE49-F238E27FC236}">
                <a16:creationId xmlns:a16="http://schemas.microsoft.com/office/drawing/2014/main" id="{15AE1219-AEA4-477F-A5D2-C7BCE71DCCD7}"/>
              </a:ext>
            </a:extLst>
          </p:cNvPr>
          <p:cNvCxnSpPr/>
          <p:nvPr/>
        </p:nvCxnSpPr>
        <p:spPr bwMode="auto">
          <a:xfrm flipH="1">
            <a:off x="6123349" y="2117452"/>
            <a:ext cx="704030" cy="757"/>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文本框 32">
            <a:extLst>
              <a:ext uri="{FF2B5EF4-FFF2-40B4-BE49-F238E27FC236}">
                <a16:creationId xmlns:a16="http://schemas.microsoft.com/office/drawing/2014/main" id="{C8009B49-5D50-4504-A594-DD54F898FF19}"/>
              </a:ext>
            </a:extLst>
          </p:cNvPr>
          <p:cNvSpPr txBox="1"/>
          <p:nvPr/>
        </p:nvSpPr>
        <p:spPr>
          <a:xfrm>
            <a:off x="6806331" y="1934241"/>
            <a:ext cx="1723549" cy="400110"/>
          </a:xfrm>
          <a:prstGeom prst="rect">
            <a:avLst/>
          </a:prstGeom>
          <a:noFill/>
        </p:spPr>
        <p:txBody>
          <a:bodyPr wrap="none" rtlCol="0">
            <a:spAutoFit/>
          </a:bodyPr>
          <a:lstStyle/>
          <a:p>
            <a:r>
              <a:rPr lang="zh-CN" altLang="en-US" sz="2000" dirty="0">
                <a:solidFill>
                  <a:srgbClr val="FF0000"/>
                </a:solidFill>
              </a:rPr>
              <a:t>显示文件内容</a:t>
            </a:r>
          </a:p>
        </p:txBody>
      </p:sp>
      <p:cxnSp>
        <p:nvCxnSpPr>
          <p:cNvPr id="34" name="直接箭头连接符 33">
            <a:extLst>
              <a:ext uri="{FF2B5EF4-FFF2-40B4-BE49-F238E27FC236}">
                <a16:creationId xmlns:a16="http://schemas.microsoft.com/office/drawing/2014/main" id="{8A016B23-C66F-4F9C-8999-41BFBFE8B0F4}"/>
              </a:ext>
            </a:extLst>
          </p:cNvPr>
          <p:cNvCxnSpPr/>
          <p:nvPr/>
        </p:nvCxnSpPr>
        <p:spPr bwMode="auto">
          <a:xfrm flipH="1">
            <a:off x="5580112" y="4363435"/>
            <a:ext cx="1033803" cy="622815"/>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文本框 34">
            <a:extLst>
              <a:ext uri="{FF2B5EF4-FFF2-40B4-BE49-F238E27FC236}">
                <a16:creationId xmlns:a16="http://schemas.microsoft.com/office/drawing/2014/main" id="{3CA01E09-2666-4132-B6F8-1F3521EBFBDD}"/>
              </a:ext>
            </a:extLst>
          </p:cNvPr>
          <p:cNvSpPr txBox="1"/>
          <p:nvPr/>
        </p:nvSpPr>
        <p:spPr>
          <a:xfrm>
            <a:off x="6592867" y="4180224"/>
            <a:ext cx="1723549" cy="400110"/>
          </a:xfrm>
          <a:prstGeom prst="rect">
            <a:avLst/>
          </a:prstGeom>
          <a:noFill/>
        </p:spPr>
        <p:txBody>
          <a:bodyPr wrap="none" rtlCol="0">
            <a:spAutoFit/>
          </a:bodyPr>
          <a:lstStyle/>
          <a:p>
            <a:r>
              <a:rPr lang="zh-CN" altLang="en-US" sz="2000" dirty="0">
                <a:solidFill>
                  <a:srgbClr val="FF0000"/>
                </a:solidFill>
              </a:rPr>
              <a:t>显示文件内容</a:t>
            </a:r>
          </a:p>
        </p:txBody>
      </p:sp>
    </p:spTree>
    <p:extLst>
      <p:ext uri="{BB962C8B-B14F-4D97-AF65-F5344CB8AC3E}">
        <p14:creationId xmlns:p14="http://schemas.microsoft.com/office/powerpoint/2010/main" val="121468253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zh-CN" altLang="en-US" dirty="0"/>
              <a:t>管道</a:t>
            </a:r>
          </a:p>
        </p:txBody>
      </p:sp>
      <p:sp>
        <p:nvSpPr>
          <p:cNvPr id="3" name="内容占位符 2"/>
          <p:cNvSpPr>
            <a:spLocks noGrp="1"/>
          </p:cNvSpPr>
          <p:nvPr>
            <p:ph idx="1"/>
          </p:nvPr>
        </p:nvSpPr>
        <p:spPr>
          <a:xfrm>
            <a:off x="827584" y="1340768"/>
            <a:ext cx="7772400" cy="4896544"/>
          </a:xfrm>
        </p:spPr>
        <p:txBody>
          <a:bodyPr/>
          <a:lstStyle/>
          <a:p>
            <a:r>
              <a:rPr lang="en-US" altLang="zh-CN" sz="3000" dirty="0">
                <a:ea typeface="黑体" pitchFamily="49" charset="-122"/>
              </a:rPr>
              <a:t>UNIX </a:t>
            </a:r>
            <a:r>
              <a:rPr lang="zh-CN" altLang="en-US" sz="3000" dirty="0">
                <a:ea typeface="黑体" pitchFamily="49" charset="-122"/>
              </a:rPr>
              <a:t>系统的一个基本哲学是：</a:t>
            </a:r>
            <a:r>
              <a:rPr lang="zh-CN" altLang="en-US" sz="3000" dirty="0">
                <a:solidFill>
                  <a:schemeClr val="accent6">
                    <a:lumMod val="75000"/>
                  </a:schemeClr>
                </a:solidFill>
                <a:ea typeface="黑体" pitchFamily="49" charset="-122"/>
              </a:rPr>
              <a:t>一连串的小命令能够解决大问题</a:t>
            </a:r>
            <a:r>
              <a:rPr lang="zh-CN" altLang="en-US" sz="3000" dirty="0">
                <a:ea typeface="黑体" pitchFamily="49" charset="-122"/>
              </a:rPr>
              <a:t>。其中每个小命令都能够很好地完成一项单一的工作。现在需要有一些东西能够</a:t>
            </a:r>
            <a:r>
              <a:rPr lang="zh-CN" altLang="en-US" sz="3000" dirty="0">
                <a:solidFill>
                  <a:srgbClr val="FF0000"/>
                </a:solidFill>
                <a:ea typeface="黑体" pitchFamily="49" charset="-122"/>
              </a:rPr>
              <a:t>将这些简单的命令连接起来</a:t>
            </a:r>
            <a:r>
              <a:rPr lang="zh-CN" altLang="en-US" sz="3000" dirty="0">
                <a:ea typeface="黑体" pitchFamily="49" charset="-122"/>
              </a:rPr>
              <a:t>，这样</a:t>
            </a:r>
            <a:r>
              <a:rPr lang="zh-CN" altLang="en-US" sz="3000" dirty="0">
                <a:solidFill>
                  <a:srgbClr val="FF0000"/>
                </a:solidFill>
                <a:ea typeface="黑体" pitchFamily="49" charset="-122"/>
              </a:rPr>
              <a:t>管道</a:t>
            </a:r>
            <a:r>
              <a:rPr lang="zh-CN" altLang="en-US" sz="3000" dirty="0">
                <a:ea typeface="黑体" pitchFamily="49" charset="-122"/>
              </a:rPr>
              <a:t>就应运而生。</a:t>
            </a:r>
            <a:endParaRPr lang="en-US" altLang="zh-CN" sz="3000" dirty="0">
              <a:ea typeface="黑体" pitchFamily="49" charset="-122"/>
            </a:endParaRPr>
          </a:p>
          <a:p>
            <a:r>
              <a:rPr lang="zh-CN" altLang="en-US" sz="3000" dirty="0"/>
              <a:t>许多</a:t>
            </a:r>
            <a:r>
              <a:rPr lang="en-US" altLang="zh-CN" sz="3000" dirty="0"/>
              <a:t>Linux</a:t>
            </a:r>
            <a:r>
              <a:rPr lang="zh-CN" altLang="en-US" sz="3000" dirty="0"/>
              <a:t>命令具有过滤特性，即一条命令通过标准输入端口接受一个文件中的数据，命令执行后产生的结果数据又通过标准输出端口送给后一条命令，作为该命令的输入数据。后一条命令也是通过标准输入端口而接受输入数据。 </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zh-CN" altLang="en-US" dirty="0"/>
              <a:t>管道</a:t>
            </a:r>
          </a:p>
        </p:txBody>
      </p:sp>
      <p:sp>
        <p:nvSpPr>
          <p:cNvPr id="3" name="内容占位符 2"/>
          <p:cNvSpPr>
            <a:spLocks noGrp="1"/>
          </p:cNvSpPr>
          <p:nvPr>
            <p:ph idx="1"/>
          </p:nvPr>
        </p:nvSpPr>
        <p:spPr>
          <a:xfrm>
            <a:off x="935831" y="1340768"/>
            <a:ext cx="8229600" cy="5078189"/>
          </a:xfrm>
        </p:spPr>
        <p:txBody>
          <a:bodyPr/>
          <a:lstStyle/>
          <a:p>
            <a:r>
              <a:rPr lang="zh-CN" altLang="en-US" dirty="0"/>
              <a:t>管道（</a:t>
            </a:r>
            <a:r>
              <a:rPr lang="en-US" altLang="zh-CN" dirty="0"/>
              <a:t>pipe</a:t>
            </a:r>
            <a:r>
              <a:rPr lang="zh-CN" altLang="en-US" dirty="0"/>
              <a:t>）：</a:t>
            </a:r>
            <a:r>
              <a:rPr lang="zh-CN" altLang="en-US" dirty="0">
                <a:solidFill>
                  <a:srgbClr val="FF0000"/>
                </a:solidFill>
              </a:rPr>
              <a:t>用来连接命令</a:t>
            </a:r>
            <a:endParaRPr lang="en-US" altLang="zh-CN" dirty="0">
              <a:solidFill>
                <a:srgbClr val="FF0000"/>
              </a:solidFill>
            </a:endParaRPr>
          </a:p>
          <a:p>
            <a:pPr lvl="1"/>
            <a:r>
              <a:rPr lang="zh-CN" altLang="en-US" dirty="0"/>
              <a:t>使用符号</a:t>
            </a:r>
            <a:r>
              <a:rPr lang="zh-CN" altLang="en-US" dirty="0">
                <a:solidFill>
                  <a:srgbClr val="FF0000"/>
                </a:solidFill>
              </a:rPr>
              <a:t>“</a:t>
            </a:r>
            <a:r>
              <a:rPr lang="en-US" altLang="zh-CN" dirty="0">
                <a:solidFill>
                  <a:srgbClr val="FF0000"/>
                </a:solidFill>
              </a:rPr>
              <a:t>|” </a:t>
            </a:r>
            <a:r>
              <a:rPr lang="zh-CN" altLang="en-US" dirty="0"/>
              <a:t>表示</a:t>
            </a:r>
          </a:p>
          <a:p>
            <a:pPr lvl="1"/>
            <a:r>
              <a:rPr lang="zh-CN" altLang="en-US" dirty="0"/>
              <a:t>命令</a:t>
            </a:r>
            <a:r>
              <a:rPr lang="en-US" altLang="zh-CN" dirty="0"/>
              <a:t>1 | </a:t>
            </a:r>
            <a:r>
              <a:rPr lang="zh-CN" altLang="en-US" dirty="0"/>
              <a:t>命令</a:t>
            </a:r>
            <a:r>
              <a:rPr lang="en-US" altLang="zh-CN" dirty="0"/>
              <a:t>2 </a:t>
            </a:r>
          </a:p>
          <a:p>
            <a:pPr lvl="1"/>
            <a:r>
              <a:rPr lang="zh-CN" altLang="en-US" dirty="0"/>
              <a:t>将命令</a:t>
            </a:r>
            <a:r>
              <a:rPr lang="en-US" altLang="zh-CN" dirty="0"/>
              <a:t>1</a:t>
            </a:r>
            <a:r>
              <a:rPr lang="zh-CN" altLang="en-US" dirty="0"/>
              <a:t>的</a:t>
            </a:r>
            <a:r>
              <a:rPr lang="en-US" altLang="zh-CN" dirty="0"/>
              <a:t>STDOUT</a:t>
            </a:r>
            <a:r>
              <a:rPr lang="zh-CN" altLang="en-US" dirty="0"/>
              <a:t>发送给命令</a:t>
            </a:r>
            <a:r>
              <a:rPr lang="en-US" altLang="zh-CN" dirty="0"/>
              <a:t>2</a:t>
            </a:r>
            <a:r>
              <a:rPr lang="zh-CN" altLang="en-US" dirty="0"/>
              <a:t>的</a:t>
            </a:r>
            <a:r>
              <a:rPr lang="en-US" altLang="zh-CN" dirty="0"/>
              <a:t>STDIN </a:t>
            </a:r>
          </a:p>
          <a:p>
            <a:pPr lvl="1"/>
            <a:r>
              <a:rPr lang="en-US" altLang="zh-CN" dirty="0">
                <a:solidFill>
                  <a:srgbClr val="FF0000"/>
                </a:solidFill>
              </a:rPr>
              <a:t>STDERR</a:t>
            </a:r>
            <a:r>
              <a:rPr lang="zh-CN" altLang="en-US" dirty="0">
                <a:solidFill>
                  <a:srgbClr val="FF0000"/>
                </a:solidFill>
              </a:rPr>
              <a:t>不能通过管道转发 </a:t>
            </a:r>
            <a:endParaRPr lang="zh-CN" altLang="en-US" dirty="0"/>
          </a:p>
        </p:txBody>
      </p:sp>
      <p:pic>
        <p:nvPicPr>
          <p:cNvPr id="1026" name="Picture 2" descr="管线命令的处理示意图">
            <a:extLst>
              <a:ext uri="{FF2B5EF4-FFF2-40B4-BE49-F238E27FC236}">
                <a16:creationId xmlns:a16="http://schemas.microsoft.com/office/drawing/2014/main" id="{B38D9187-D600-49A5-A31D-C4F622F89BFA}"/>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223628" y="4269936"/>
            <a:ext cx="6696744" cy="153068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0CACCAF-3179-4674-9906-1AC9EA9B702A}"/>
              </a:ext>
            </a:extLst>
          </p:cNvPr>
          <p:cNvSpPr txBox="1"/>
          <p:nvPr/>
        </p:nvSpPr>
        <p:spPr>
          <a:xfrm>
            <a:off x="3275856" y="5878956"/>
            <a:ext cx="2954655" cy="461665"/>
          </a:xfrm>
          <a:prstGeom prst="rect">
            <a:avLst/>
          </a:prstGeom>
          <a:noFill/>
        </p:spPr>
        <p:txBody>
          <a:bodyPr wrap="none" rtlCol="0">
            <a:spAutoFit/>
          </a:bodyPr>
          <a:lstStyle/>
          <a:p>
            <a:r>
              <a:rPr lang="zh-CN" altLang="en-US" sz="2400" dirty="0">
                <a:solidFill>
                  <a:srgbClr val="FF0000"/>
                </a:solidFill>
              </a:rPr>
              <a:t>管道命令处理示意图</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zh-CN" altLang="en-US" dirty="0"/>
              <a:t>管道</a:t>
            </a:r>
          </a:p>
        </p:txBody>
      </p:sp>
      <p:sp>
        <p:nvSpPr>
          <p:cNvPr id="3" name="内容占位符 2"/>
          <p:cNvSpPr>
            <a:spLocks noGrp="1"/>
          </p:cNvSpPr>
          <p:nvPr>
            <p:ph idx="1"/>
          </p:nvPr>
        </p:nvSpPr>
        <p:spPr>
          <a:xfrm>
            <a:off x="935831" y="1340768"/>
            <a:ext cx="7596609" cy="5078189"/>
          </a:xfrm>
        </p:spPr>
        <p:txBody>
          <a:bodyPr/>
          <a:lstStyle/>
          <a:p>
            <a:r>
              <a:rPr lang="zh-CN" altLang="en-US" dirty="0"/>
              <a:t>管道：用来组合多种工具 </a:t>
            </a:r>
          </a:p>
          <a:p>
            <a:pPr lvl="1"/>
            <a:r>
              <a:rPr lang="zh-CN" altLang="en-US" b="1" dirty="0">
                <a:solidFill>
                  <a:srgbClr val="002060"/>
                </a:solidFill>
                <a:latin typeface="黑体" pitchFamily="49" charset="-122"/>
                <a:ea typeface="黑体" pitchFamily="49" charset="-122"/>
              </a:rPr>
              <a:t>命令</a:t>
            </a:r>
            <a:r>
              <a:rPr lang="en-US" altLang="zh-CN" b="1" dirty="0">
                <a:solidFill>
                  <a:srgbClr val="002060"/>
                </a:solidFill>
                <a:latin typeface="黑体" pitchFamily="49" charset="-122"/>
                <a:ea typeface="黑体" pitchFamily="49" charset="-122"/>
              </a:rPr>
              <a:t>1 | </a:t>
            </a:r>
            <a:r>
              <a:rPr lang="zh-CN" altLang="en-US" b="1" dirty="0">
                <a:solidFill>
                  <a:srgbClr val="002060"/>
                </a:solidFill>
                <a:latin typeface="黑体" pitchFamily="49" charset="-122"/>
                <a:ea typeface="黑体" pitchFamily="49" charset="-122"/>
              </a:rPr>
              <a:t>命令</a:t>
            </a:r>
            <a:r>
              <a:rPr lang="en-US" altLang="zh-CN" b="1" dirty="0">
                <a:solidFill>
                  <a:srgbClr val="002060"/>
                </a:solidFill>
                <a:latin typeface="黑体" pitchFamily="49" charset="-122"/>
                <a:ea typeface="黑体" pitchFamily="49" charset="-122"/>
              </a:rPr>
              <a:t>2 | </a:t>
            </a:r>
            <a:r>
              <a:rPr lang="zh-CN" altLang="en-US" b="1" dirty="0">
                <a:solidFill>
                  <a:srgbClr val="002060"/>
                </a:solidFill>
                <a:latin typeface="黑体" pitchFamily="49" charset="-122"/>
                <a:ea typeface="黑体" pitchFamily="49" charset="-122"/>
              </a:rPr>
              <a:t>命令</a:t>
            </a:r>
            <a:r>
              <a:rPr lang="en-US" altLang="zh-CN" b="1" dirty="0">
                <a:solidFill>
                  <a:srgbClr val="002060"/>
                </a:solidFill>
                <a:latin typeface="黑体" pitchFamily="49" charset="-122"/>
                <a:ea typeface="黑体" pitchFamily="49" charset="-122"/>
              </a:rPr>
              <a:t>3 |…… </a:t>
            </a:r>
          </a:p>
          <a:p>
            <a:pPr lvl="2"/>
            <a:r>
              <a:rPr lang="en-US" altLang="zh-CN" dirty="0"/>
              <a:t>ls -C | tr 'a-z' 'A-Z‘ | </a:t>
            </a:r>
            <a:r>
              <a:rPr lang="en-US" altLang="zh-CN" dirty="0" err="1"/>
              <a:t>wc</a:t>
            </a:r>
            <a:endParaRPr lang="en-US" altLang="zh-CN" dirty="0"/>
          </a:p>
          <a:p>
            <a:pPr lvl="1"/>
            <a:r>
              <a:rPr lang="zh-CN" altLang="en-US" dirty="0"/>
              <a:t>管道线中的</a:t>
            </a:r>
            <a:r>
              <a:rPr lang="zh-CN" altLang="en-US" dirty="0">
                <a:solidFill>
                  <a:srgbClr val="FF0000"/>
                </a:solidFill>
              </a:rPr>
              <a:t>每一条命令</a:t>
            </a:r>
            <a:r>
              <a:rPr lang="zh-CN" altLang="en-US" dirty="0"/>
              <a:t>都作为</a:t>
            </a:r>
            <a:r>
              <a:rPr lang="zh-CN" altLang="en-US" dirty="0">
                <a:solidFill>
                  <a:srgbClr val="FF0000"/>
                </a:solidFill>
              </a:rPr>
              <a:t>一个单独的进程</a:t>
            </a:r>
            <a:r>
              <a:rPr lang="zh-CN" altLang="en-US" dirty="0"/>
              <a:t>运行，每一条命令的输出作为下一条命令的输入</a:t>
            </a:r>
          </a:p>
          <a:p>
            <a:pPr lvl="1"/>
            <a:r>
              <a:rPr lang="zh-CN" altLang="en-US" dirty="0"/>
              <a:t>管道线中的命令从</a:t>
            </a:r>
            <a:r>
              <a:rPr lang="zh-CN" altLang="en-US" dirty="0">
                <a:solidFill>
                  <a:srgbClr val="FF0000"/>
                </a:solidFill>
              </a:rPr>
              <a:t>左到右顺序执行</a:t>
            </a:r>
            <a:r>
              <a:rPr lang="en-US" altLang="zh-CN" dirty="0">
                <a:solidFill>
                  <a:srgbClr val="FF0000"/>
                </a:solidFill>
              </a:rPr>
              <a:t>—&gt;</a:t>
            </a:r>
            <a:r>
              <a:rPr lang="zh-CN" altLang="en-US" dirty="0">
                <a:solidFill>
                  <a:srgbClr val="FF0000"/>
                </a:solidFill>
              </a:rPr>
              <a:t>单向</a:t>
            </a:r>
            <a:endParaRPr lang="zh-CN" altLang="en-US" dirty="0"/>
          </a:p>
        </p:txBody>
      </p:sp>
    </p:spTree>
    <p:extLst>
      <p:ext uri="{BB962C8B-B14F-4D97-AF65-F5344CB8AC3E}">
        <p14:creationId xmlns:p14="http://schemas.microsoft.com/office/powerpoint/2010/main" val="23841244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zh-CN" altLang="en-US" dirty="0"/>
              <a:t>管道</a:t>
            </a:r>
          </a:p>
        </p:txBody>
      </p:sp>
      <p:pic>
        <p:nvPicPr>
          <p:cNvPr id="6" name="图片 5"/>
          <p:cNvPicPr>
            <a:picLocks noChangeAspect="1"/>
          </p:cNvPicPr>
          <p:nvPr/>
        </p:nvPicPr>
        <p:blipFill rotWithShape="1">
          <a:blip r:embed="rId3"/>
          <a:srcRect t="1563" r="33696" b="1447"/>
          <a:stretch/>
        </p:blipFill>
        <p:spPr>
          <a:xfrm>
            <a:off x="0" y="1988840"/>
            <a:ext cx="9144000" cy="4824536"/>
          </a:xfrm>
          <a:prstGeom prst="rect">
            <a:avLst/>
          </a:prstGeom>
        </p:spPr>
      </p:pic>
    </p:spTree>
    <p:extLst>
      <p:ext uri="{BB962C8B-B14F-4D97-AF65-F5344CB8AC3E}">
        <p14:creationId xmlns:p14="http://schemas.microsoft.com/office/powerpoint/2010/main" val="411264672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en-US" altLang="zh-CN" dirty="0"/>
              <a:t>T</a:t>
            </a:r>
            <a:r>
              <a:rPr lang="zh-CN" altLang="en-US" dirty="0"/>
              <a:t>型管道（</a:t>
            </a:r>
            <a:r>
              <a:rPr lang="en-US" altLang="zh-CN" dirty="0"/>
              <a:t>tee</a:t>
            </a:r>
            <a:r>
              <a:rPr lang="zh-CN" altLang="en-US" dirty="0"/>
              <a:t>）</a:t>
            </a:r>
          </a:p>
        </p:txBody>
      </p:sp>
      <p:sp>
        <p:nvSpPr>
          <p:cNvPr id="3" name="内容占位符 2"/>
          <p:cNvSpPr>
            <a:spLocks noGrp="1"/>
          </p:cNvSpPr>
          <p:nvPr>
            <p:ph idx="1"/>
          </p:nvPr>
        </p:nvSpPr>
        <p:spPr>
          <a:xfrm>
            <a:off x="1154113" y="1371600"/>
            <a:ext cx="7772400" cy="4793704"/>
          </a:xfrm>
        </p:spPr>
        <p:txBody>
          <a:bodyPr/>
          <a:lstStyle/>
          <a:p>
            <a:r>
              <a:rPr lang="zh-CN" altLang="en-US" dirty="0"/>
              <a:t>格式</a:t>
            </a:r>
            <a:endParaRPr lang="en-US" altLang="zh-CN" dirty="0"/>
          </a:p>
          <a:p>
            <a:pPr lvl="1"/>
            <a:r>
              <a:rPr lang="zh-CN" altLang="en-US" dirty="0">
                <a:solidFill>
                  <a:schemeClr val="accent6">
                    <a:lumMod val="75000"/>
                  </a:schemeClr>
                </a:solidFill>
              </a:rPr>
              <a:t>命令</a:t>
            </a:r>
            <a:r>
              <a:rPr lang="en-US" altLang="zh-CN" dirty="0">
                <a:solidFill>
                  <a:schemeClr val="accent6">
                    <a:lumMod val="75000"/>
                  </a:schemeClr>
                </a:solidFill>
              </a:rPr>
              <a:t>1 | tee</a:t>
            </a:r>
            <a:r>
              <a:rPr lang="zh-CN" altLang="en-US" dirty="0">
                <a:solidFill>
                  <a:schemeClr val="accent6">
                    <a:lumMod val="75000"/>
                  </a:schemeClr>
                </a:solidFill>
              </a:rPr>
              <a:t>　文件名 </a:t>
            </a:r>
            <a:r>
              <a:rPr lang="en-US" altLang="zh-CN" dirty="0">
                <a:solidFill>
                  <a:schemeClr val="accent6">
                    <a:lumMod val="75000"/>
                  </a:schemeClr>
                </a:solidFill>
              </a:rPr>
              <a:t>| </a:t>
            </a:r>
            <a:r>
              <a:rPr lang="zh-CN" altLang="en-US" dirty="0">
                <a:solidFill>
                  <a:schemeClr val="accent6">
                    <a:lumMod val="75000"/>
                  </a:schemeClr>
                </a:solidFill>
              </a:rPr>
              <a:t>命令</a:t>
            </a:r>
            <a:r>
              <a:rPr lang="en-US" altLang="zh-CN" dirty="0">
                <a:solidFill>
                  <a:schemeClr val="accent6">
                    <a:lumMod val="75000"/>
                  </a:schemeClr>
                </a:solidFill>
              </a:rPr>
              <a:t>2 </a:t>
            </a:r>
          </a:p>
          <a:p>
            <a:r>
              <a:rPr lang="zh-CN" altLang="en-US" dirty="0"/>
              <a:t>功能</a:t>
            </a:r>
            <a:endParaRPr lang="en-US" altLang="zh-CN" dirty="0"/>
          </a:p>
          <a:p>
            <a:pPr lvl="1"/>
            <a:r>
              <a:rPr lang="zh-CN" altLang="en-US" dirty="0"/>
              <a:t>将命令</a:t>
            </a:r>
            <a:r>
              <a:rPr lang="en-US" altLang="zh-CN" dirty="0"/>
              <a:t>1</a:t>
            </a:r>
            <a:r>
              <a:rPr lang="zh-CN" altLang="en-US" dirty="0"/>
              <a:t>的</a:t>
            </a:r>
            <a:r>
              <a:rPr lang="en-US" altLang="zh-CN" dirty="0"/>
              <a:t>STDOUT</a:t>
            </a:r>
            <a:r>
              <a:rPr lang="zh-CN" altLang="en-US" dirty="0"/>
              <a:t>保存在</a:t>
            </a:r>
            <a:r>
              <a:rPr lang="zh-CN" altLang="en-US" dirty="0">
                <a:solidFill>
                  <a:srgbClr val="FF0000"/>
                </a:solidFill>
              </a:rPr>
              <a:t>文件名</a:t>
            </a:r>
            <a:r>
              <a:rPr lang="zh-CN" altLang="en-US" dirty="0"/>
              <a:t>中，然后管道</a:t>
            </a:r>
            <a:r>
              <a:rPr lang="zh-CN" altLang="en-US" dirty="0">
                <a:solidFill>
                  <a:srgbClr val="FF0000"/>
                </a:solidFill>
              </a:rPr>
              <a:t>输入给命令</a:t>
            </a:r>
            <a:r>
              <a:rPr lang="en-US" altLang="zh-CN" dirty="0">
                <a:solidFill>
                  <a:srgbClr val="FF0000"/>
                </a:solidFill>
              </a:rPr>
              <a:t>2</a:t>
            </a:r>
          </a:p>
          <a:p>
            <a:r>
              <a:rPr lang="zh-CN" altLang="en-US" dirty="0"/>
              <a:t>用于</a:t>
            </a:r>
            <a:endParaRPr lang="en-US" altLang="zh-CN" dirty="0"/>
          </a:p>
          <a:p>
            <a:pPr lvl="1"/>
            <a:r>
              <a:rPr lang="zh-CN" altLang="en-US" dirty="0">
                <a:solidFill>
                  <a:srgbClr val="FF0000"/>
                </a:solidFill>
              </a:rPr>
              <a:t>保存不同阶段的输出 </a:t>
            </a:r>
          </a:p>
          <a:p>
            <a:pPr lvl="1"/>
            <a:r>
              <a:rPr lang="zh-CN" altLang="en-US" dirty="0"/>
              <a:t>复杂管道的</a:t>
            </a:r>
            <a:r>
              <a:rPr lang="zh-CN" altLang="en-US" dirty="0">
                <a:solidFill>
                  <a:srgbClr val="FF0000"/>
                </a:solidFill>
              </a:rPr>
              <a:t>故障排除 </a:t>
            </a:r>
          </a:p>
          <a:p>
            <a:pPr lvl="1"/>
            <a:r>
              <a:rPr lang="zh-CN" altLang="en-US" dirty="0"/>
              <a:t>同时</a:t>
            </a:r>
            <a:r>
              <a:rPr lang="zh-CN" altLang="en-US" dirty="0">
                <a:solidFill>
                  <a:srgbClr val="FF0000"/>
                </a:solidFill>
              </a:rPr>
              <a:t>查看和记录输出</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en-US" altLang="zh-CN" dirty="0"/>
              <a:t>T</a:t>
            </a:r>
            <a:r>
              <a:rPr lang="zh-CN" altLang="en-US" dirty="0"/>
              <a:t>型管道（</a:t>
            </a:r>
            <a:r>
              <a:rPr lang="en-US" altLang="zh-CN" dirty="0"/>
              <a:t>tee</a:t>
            </a:r>
            <a:r>
              <a:rPr lang="zh-CN" altLang="en-US" dirty="0"/>
              <a:t>）</a:t>
            </a:r>
          </a:p>
        </p:txBody>
      </p:sp>
      <p:sp>
        <p:nvSpPr>
          <p:cNvPr id="3" name="内容占位符 2"/>
          <p:cNvSpPr>
            <a:spLocks noGrp="1"/>
          </p:cNvSpPr>
          <p:nvPr>
            <p:ph idx="1"/>
          </p:nvPr>
        </p:nvSpPr>
        <p:spPr>
          <a:xfrm>
            <a:off x="1120577" y="1255114"/>
            <a:ext cx="7772400" cy="4114800"/>
          </a:xfrm>
        </p:spPr>
        <p:txBody>
          <a:bodyPr/>
          <a:lstStyle/>
          <a:p>
            <a:r>
              <a:rPr lang="en-US" altLang="zh-CN" dirty="0"/>
              <a:t>tee</a:t>
            </a:r>
            <a:r>
              <a:rPr lang="zh-CN" altLang="en-US" dirty="0"/>
              <a:t>工作流程</a:t>
            </a:r>
            <a:endParaRPr lang="en-US" altLang="zh-CN" dirty="0"/>
          </a:p>
          <a:p>
            <a:endParaRPr lang="en-US" altLang="zh-CN" dirty="0"/>
          </a:p>
          <a:p>
            <a:pPr>
              <a:spcBef>
                <a:spcPts val="600"/>
              </a:spcBef>
            </a:pPr>
            <a:endParaRPr lang="en-US" altLang="zh-CN" dirty="0"/>
          </a:p>
          <a:p>
            <a:endParaRPr lang="en-US" altLang="zh-CN" dirty="0"/>
          </a:p>
        </p:txBody>
      </p:sp>
      <p:pic>
        <p:nvPicPr>
          <p:cNvPr id="2050" name="Picture 2" descr="tee 的工作流程示意图">
            <a:extLst>
              <a:ext uri="{FF2B5EF4-FFF2-40B4-BE49-F238E27FC236}">
                <a16:creationId xmlns:a16="http://schemas.microsoft.com/office/drawing/2014/main" id="{99F541F5-74E7-4328-8075-EDE0FD2B5AE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65943" y="2391205"/>
            <a:ext cx="8212113" cy="2075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885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DE067484-1F3E-4F8A-8550-86C0930DE17F}"/>
              </a:ext>
            </a:extLst>
          </p:cNvPr>
          <p:cNvSpPr txBox="1">
            <a:spLocks/>
          </p:cNvSpPr>
          <p:nvPr/>
        </p:nvSpPr>
        <p:spPr bwMode="auto">
          <a:xfrm>
            <a:off x="1105260" y="496255"/>
            <a:ext cx="7793037" cy="695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a:t>七 文件与目录</a:t>
            </a:r>
          </a:p>
        </p:txBody>
      </p:sp>
      <p:pic>
        <p:nvPicPr>
          <p:cNvPr id="5122" name="Picture 2" descr="实体链接的档案读取示意图">
            <a:extLst>
              <a:ext uri="{FF2B5EF4-FFF2-40B4-BE49-F238E27FC236}">
                <a16:creationId xmlns:a16="http://schemas.microsoft.com/office/drawing/2014/main" id="{748200F1-A165-48D4-BC4D-9814EA9D6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660028"/>
            <a:ext cx="5960622" cy="24890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符号链接的档案读取示意图">
            <a:extLst>
              <a:ext uri="{FF2B5EF4-FFF2-40B4-BE49-F238E27FC236}">
                <a16:creationId xmlns:a16="http://schemas.microsoft.com/office/drawing/2014/main" id="{53EEAEA8-7D45-4268-9631-C322196AB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2910" y="3953446"/>
            <a:ext cx="5960622" cy="248905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F2F856B3-82D0-4088-9440-152CD06994AE}"/>
              </a:ext>
            </a:extLst>
          </p:cNvPr>
          <p:cNvSpPr txBox="1"/>
          <p:nvPr/>
        </p:nvSpPr>
        <p:spPr>
          <a:xfrm>
            <a:off x="611560" y="4293096"/>
            <a:ext cx="2520280" cy="424732"/>
          </a:xfrm>
          <a:prstGeom prst="rect">
            <a:avLst/>
          </a:prstGeom>
          <a:noFill/>
        </p:spPr>
        <p:txBody>
          <a:bodyPr wrap="square">
            <a:spAutoFit/>
          </a:bodyPr>
          <a:lstStyle/>
          <a:p>
            <a:pPr>
              <a:lnSpc>
                <a:spcPct val="90000"/>
              </a:lnSpc>
            </a:pPr>
            <a:r>
              <a:rPr lang="zh-CN" altLang="en-US" sz="2400" dirty="0">
                <a:latin typeface="黑体" panose="02010609060101010101" pitchFamily="49" charset="-122"/>
                <a:ea typeface="黑体" panose="02010609060101010101" pitchFamily="49" charset="-122"/>
              </a:rPr>
              <a:t>硬链接文件读取</a:t>
            </a:r>
          </a:p>
        </p:txBody>
      </p:sp>
      <p:sp>
        <p:nvSpPr>
          <p:cNvPr id="9" name="文本框 8">
            <a:extLst>
              <a:ext uri="{FF2B5EF4-FFF2-40B4-BE49-F238E27FC236}">
                <a16:creationId xmlns:a16="http://schemas.microsoft.com/office/drawing/2014/main" id="{CE760B51-CBC8-478B-B2FA-89C4D31D4DE1}"/>
              </a:ext>
            </a:extLst>
          </p:cNvPr>
          <p:cNvSpPr txBox="1"/>
          <p:nvPr/>
        </p:nvSpPr>
        <p:spPr>
          <a:xfrm>
            <a:off x="6500174" y="6433268"/>
            <a:ext cx="2520280" cy="424732"/>
          </a:xfrm>
          <a:prstGeom prst="rect">
            <a:avLst/>
          </a:prstGeom>
          <a:noFill/>
        </p:spPr>
        <p:txBody>
          <a:bodyPr wrap="square">
            <a:spAutoFit/>
          </a:bodyPr>
          <a:lstStyle/>
          <a:p>
            <a:pPr>
              <a:lnSpc>
                <a:spcPct val="90000"/>
              </a:lnSpc>
            </a:pPr>
            <a:r>
              <a:rPr lang="zh-CN" altLang="en-US" sz="2400" dirty="0">
                <a:latin typeface="黑体" panose="02010609060101010101" pitchFamily="49" charset="-122"/>
                <a:ea typeface="黑体" panose="02010609060101010101" pitchFamily="49" charset="-122"/>
              </a:rPr>
              <a:t>软链接文件读取</a:t>
            </a:r>
          </a:p>
        </p:txBody>
      </p:sp>
      <p:pic>
        <p:nvPicPr>
          <p:cNvPr id="14" name="图片 13">
            <a:extLst>
              <a:ext uri="{FF2B5EF4-FFF2-40B4-BE49-F238E27FC236}">
                <a16:creationId xmlns:a16="http://schemas.microsoft.com/office/drawing/2014/main" id="{6007E7A6-E1CB-45F1-90A1-D5DC308AC037}"/>
              </a:ext>
            </a:extLst>
          </p:cNvPr>
          <p:cNvPicPr>
            <a:picLocks noChangeAspect="1"/>
          </p:cNvPicPr>
          <p:nvPr/>
        </p:nvPicPr>
        <p:blipFill>
          <a:blip r:embed="rId5"/>
          <a:stretch>
            <a:fillRect/>
          </a:stretch>
        </p:blipFill>
        <p:spPr>
          <a:xfrm>
            <a:off x="6300192" y="4278675"/>
            <a:ext cx="959109" cy="181453"/>
          </a:xfrm>
          <a:prstGeom prst="rect">
            <a:avLst/>
          </a:prstGeom>
        </p:spPr>
      </p:pic>
      <p:pic>
        <p:nvPicPr>
          <p:cNvPr id="17" name="图片 16">
            <a:extLst>
              <a:ext uri="{FF2B5EF4-FFF2-40B4-BE49-F238E27FC236}">
                <a16:creationId xmlns:a16="http://schemas.microsoft.com/office/drawing/2014/main" id="{5ACF418C-5827-49F7-9A83-6F6C1B560A84}"/>
              </a:ext>
            </a:extLst>
          </p:cNvPr>
          <p:cNvPicPr>
            <a:picLocks noChangeAspect="1"/>
          </p:cNvPicPr>
          <p:nvPr/>
        </p:nvPicPr>
        <p:blipFill rotWithShape="1">
          <a:blip r:embed="rId5"/>
          <a:srcRect l="36624" t="-19050" r="10821" b="-2"/>
          <a:stretch/>
        </p:blipFill>
        <p:spPr>
          <a:xfrm>
            <a:off x="4067944" y="5477965"/>
            <a:ext cx="767281" cy="328837"/>
          </a:xfrm>
          <a:prstGeom prst="rect">
            <a:avLst/>
          </a:prstGeom>
        </p:spPr>
      </p:pic>
      <p:sp>
        <p:nvSpPr>
          <p:cNvPr id="10" name="文本框 9">
            <a:extLst>
              <a:ext uri="{FF2B5EF4-FFF2-40B4-BE49-F238E27FC236}">
                <a16:creationId xmlns:a16="http://schemas.microsoft.com/office/drawing/2014/main" id="{7ADC3A3D-CF79-45DC-80BC-DA7213651308}"/>
              </a:ext>
            </a:extLst>
          </p:cNvPr>
          <p:cNvSpPr txBox="1"/>
          <p:nvPr/>
        </p:nvSpPr>
        <p:spPr>
          <a:xfrm>
            <a:off x="7300710" y="6096250"/>
            <a:ext cx="1351652" cy="369332"/>
          </a:xfrm>
          <a:prstGeom prst="rect">
            <a:avLst/>
          </a:prstGeom>
          <a:noFill/>
        </p:spPr>
        <p:txBody>
          <a:bodyPr wrap="none" rtlCol="0">
            <a:spAutoFit/>
          </a:bodyPr>
          <a:lstStyle/>
          <a:p>
            <a:r>
              <a:rPr lang="en-US" altLang="zh-CN" dirty="0" err="1">
                <a:highlight>
                  <a:srgbClr val="FFFF00"/>
                </a:highlight>
              </a:rPr>
              <a:t>inode</a:t>
            </a:r>
            <a:r>
              <a:rPr lang="zh-CN" altLang="en-US" dirty="0">
                <a:highlight>
                  <a:srgbClr val="FFFF00"/>
                </a:highlight>
              </a:rPr>
              <a:t>（</a:t>
            </a:r>
            <a:r>
              <a:rPr lang="en-US" altLang="zh-CN" dirty="0">
                <a:highlight>
                  <a:srgbClr val="FFFF00"/>
                </a:highlight>
              </a:rPr>
              <a:t>2</a:t>
            </a:r>
            <a:r>
              <a:rPr lang="zh-CN" altLang="en-US" dirty="0">
                <a:highlight>
                  <a:srgbClr val="FFFF00"/>
                </a:highlight>
              </a:rPr>
              <a:t>）</a:t>
            </a:r>
          </a:p>
        </p:txBody>
      </p:sp>
      <p:sp>
        <p:nvSpPr>
          <p:cNvPr id="19" name="文本框 18">
            <a:extLst>
              <a:ext uri="{FF2B5EF4-FFF2-40B4-BE49-F238E27FC236}">
                <a16:creationId xmlns:a16="http://schemas.microsoft.com/office/drawing/2014/main" id="{4EFDC5AA-C295-4781-9491-A39AC186A3BE}"/>
              </a:ext>
            </a:extLst>
          </p:cNvPr>
          <p:cNvSpPr txBox="1"/>
          <p:nvPr/>
        </p:nvSpPr>
        <p:spPr>
          <a:xfrm>
            <a:off x="6156176" y="4132893"/>
            <a:ext cx="1980029" cy="369332"/>
          </a:xfrm>
          <a:prstGeom prst="rect">
            <a:avLst/>
          </a:prstGeom>
          <a:noFill/>
        </p:spPr>
        <p:txBody>
          <a:bodyPr wrap="none" rtlCol="0">
            <a:spAutoFit/>
          </a:bodyPr>
          <a:lstStyle/>
          <a:p>
            <a:r>
              <a:rPr lang="en-US" altLang="zh-CN" dirty="0" err="1">
                <a:highlight>
                  <a:srgbClr val="FFFF00"/>
                </a:highlight>
              </a:rPr>
              <a:t>inode</a:t>
            </a:r>
            <a:r>
              <a:rPr lang="zh-CN" altLang="en-US" dirty="0">
                <a:highlight>
                  <a:srgbClr val="FFFF00"/>
                </a:highlight>
              </a:rPr>
              <a:t>（</a:t>
            </a:r>
            <a:r>
              <a:rPr lang="en-US" altLang="zh-CN" dirty="0">
                <a:highlight>
                  <a:srgbClr val="FFFF00"/>
                </a:highlight>
              </a:rPr>
              <a:t>262147</a:t>
            </a:r>
            <a:r>
              <a:rPr lang="zh-CN" altLang="en-US" dirty="0">
                <a:highlight>
                  <a:srgbClr val="FFFF00"/>
                </a:highlight>
              </a:rPr>
              <a:t>）</a:t>
            </a:r>
          </a:p>
        </p:txBody>
      </p:sp>
      <p:sp>
        <p:nvSpPr>
          <p:cNvPr id="20" name="文本框 19">
            <a:extLst>
              <a:ext uri="{FF2B5EF4-FFF2-40B4-BE49-F238E27FC236}">
                <a16:creationId xmlns:a16="http://schemas.microsoft.com/office/drawing/2014/main" id="{E4665037-6ED8-447F-A9CD-8BC7A1C6A095}"/>
              </a:ext>
            </a:extLst>
          </p:cNvPr>
          <p:cNvSpPr txBox="1"/>
          <p:nvPr/>
        </p:nvSpPr>
        <p:spPr>
          <a:xfrm>
            <a:off x="4176147" y="2873517"/>
            <a:ext cx="1980029" cy="369332"/>
          </a:xfrm>
          <a:prstGeom prst="rect">
            <a:avLst/>
          </a:prstGeom>
          <a:noFill/>
        </p:spPr>
        <p:txBody>
          <a:bodyPr wrap="none" rtlCol="0">
            <a:spAutoFit/>
          </a:bodyPr>
          <a:lstStyle/>
          <a:p>
            <a:r>
              <a:rPr lang="en-US" altLang="zh-CN" dirty="0" err="1">
                <a:highlight>
                  <a:srgbClr val="FFFF00"/>
                </a:highlight>
              </a:rPr>
              <a:t>inode</a:t>
            </a:r>
            <a:r>
              <a:rPr lang="zh-CN" altLang="en-US" dirty="0">
                <a:highlight>
                  <a:srgbClr val="FFFF00"/>
                </a:highlight>
              </a:rPr>
              <a:t>（</a:t>
            </a:r>
            <a:r>
              <a:rPr lang="en-US" altLang="zh-CN" dirty="0">
                <a:highlight>
                  <a:srgbClr val="FFFF00"/>
                </a:highlight>
              </a:rPr>
              <a:t>262147</a:t>
            </a:r>
            <a:r>
              <a:rPr lang="zh-CN" altLang="en-US" dirty="0">
                <a:highlight>
                  <a:srgbClr val="FFFF00"/>
                </a:highlight>
              </a:rPr>
              <a:t>）</a:t>
            </a:r>
          </a:p>
        </p:txBody>
      </p:sp>
      <p:sp>
        <p:nvSpPr>
          <p:cNvPr id="21" name="文本框 20">
            <a:extLst>
              <a:ext uri="{FF2B5EF4-FFF2-40B4-BE49-F238E27FC236}">
                <a16:creationId xmlns:a16="http://schemas.microsoft.com/office/drawing/2014/main" id="{0A344B92-3D14-44E0-8AE5-9AF025F29000}"/>
              </a:ext>
            </a:extLst>
          </p:cNvPr>
          <p:cNvSpPr txBox="1"/>
          <p:nvPr/>
        </p:nvSpPr>
        <p:spPr>
          <a:xfrm>
            <a:off x="3707904" y="1911234"/>
            <a:ext cx="1980029" cy="369332"/>
          </a:xfrm>
          <a:prstGeom prst="rect">
            <a:avLst/>
          </a:prstGeom>
          <a:noFill/>
        </p:spPr>
        <p:txBody>
          <a:bodyPr wrap="none" rtlCol="0">
            <a:spAutoFit/>
          </a:bodyPr>
          <a:lstStyle/>
          <a:p>
            <a:r>
              <a:rPr lang="en-US" altLang="zh-CN" dirty="0" err="1">
                <a:highlight>
                  <a:srgbClr val="FFFF00"/>
                </a:highlight>
              </a:rPr>
              <a:t>inode</a:t>
            </a:r>
            <a:r>
              <a:rPr lang="zh-CN" altLang="en-US" dirty="0">
                <a:highlight>
                  <a:srgbClr val="FFFF00"/>
                </a:highlight>
              </a:rPr>
              <a:t>（</a:t>
            </a:r>
            <a:r>
              <a:rPr lang="en-US" altLang="zh-CN" dirty="0">
                <a:highlight>
                  <a:srgbClr val="FFFF00"/>
                </a:highlight>
              </a:rPr>
              <a:t>262147</a:t>
            </a:r>
            <a:r>
              <a:rPr lang="zh-CN" altLang="en-US" dirty="0">
                <a:highlight>
                  <a:srgbClr val="FFFF00"/>
                </a:highlight>
              </a:rPr>
              <a:t>）</a:t>
            </a:r>
          </a:p>
        </p:txBody>
      </p:sp>
      <p:sp>
        <p:nvSpPr>
          <p:cNvPr id="22" name="文本框 21">
            <a:extLst>
              <a:ext uri="{FF2B5EF4-FFF2-40B4-BE49-F238E27FC236}">
                <a16:creationId xmlns:a16="http://schemas.microsoft.com/office/drawing/2014/main" id="{959E2645-845D-40CF-9E41-3FC0525B5C09}"/>
              </a:ext>
            </a:extLst>
          </p:cNvPr>
          <p:cNvSpPr txBox="1"/>
          <p:nvPr/>
        </p:nvSpPr>
        <p:spPr>
          <a:xfrm>
            <a:off x="1295735" y="3091957"/>
            <a:ext cx="954107" cy="369332"/>
          </a:xfrm>
          <a:prstGeom prst="rect">
            <a:avLst/>
          </a:prstGeom>
          <a:noFill/>
        </p:spPr>
        <p:txBody>
          <a:bodyPr wrap="none" rtlCol="0">
            <a:spAutoFit/>
          </a:bodyPr>
          <a:lstStyle/>
          <a:p>
            <a:r>
              <a:rPr lang="en-US" altLang="zh-CN" dirty="0">
                <a:highlight>
                  <a:srgbClr val="FFFF00"/>
                </a:highlight>
              </a:rPr>
              <a:t>262147</a:t>
            </a:r>
            <a:endParaRPr lang="zh-CN" altLang="en-US" dirty="0">
              <a:highlight>
                <a:srgbClr val="FFFF00"/>
              </a:highlight>
            </a:endParaRPr>
          </a:p>
        </p:txBody>
      </p:sp>
    </p:spTree>
    <p:extLst>
      <p:ext uri="{BB962C8B-B14F-4D97-AF65-F5344CB8AC3E}">
        <p14:creationId xmlns:p14="http://schemas.microsoft.com/office/powerpoint/2010/main" val="9154038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en-US" altLang="zh-CN" dirty="0"/>
              <a:t>T</a:t>
            </a:r>
            <a:r>
              <a:rPr lang="zh-CN" altLang="en-US" dirty="0"/>
              <a:t>型管道（</a:t>
            </a:r>
            <a:r>
              <a:rPr lang="en-US" altLang="zh-CN" dirty="0"/>
              <a:t>tee</a:t>
            </a:r>
            <a:r>
              <a:rPr lang="zh-CN" altLang="en-US" dirty="0"/>
              <a:t>）</a:t>
            </a:r>
          </a:p>
        </p:txBody>
      </p:sp>
      <p:sp>
        <p:nvSpPr>
          <p:cNvPr id="3" name="内容占位符 2"/>
          <p:cNvSpPr>
            <a:spLocks noGrp="1"/>
          </p:cNvSpPr>
          <p:nvPr>
            <p:ph idx="1"/>
          </p:nvPr>
        </p:nvSpPr>
        <p:spPr>
          <a:xfrm>
            <a:off x="755576" y="1255114"/>
            <a:ext cx="8137401" cy="4114800"/>
          </a:xfrm>
        </p:spPr>
        <p:txBody>
          <a:bodyPr/>
          <a:lstStyle/>
          <a:p>
            <a:pPr>
              <a:spcBef>
                <a:spcPts val="0"/>
              </a:spcBef>
            </a:pPr>
            <a:r>
              <a:rPr lang="zh-CN" altLang="en-US" dirty="0" smtClean="0"/>
              <a:t>举例</a:t>
            </a:r>
            <a:endParaRPr lang="en-US" altLang="zh-CN" dirty="0"/>
          </a:p>
        </p:txBody>
      </p:sp>
      <p:pic>
        <p:nvPicPr>
          <p:cNvPr id="5" name="图片 4">
            <a:extLst>
              <a:ext uri="{FF2B5EF4-FFF2-40B4-BE49-F238E27FC236}">
                <a16:creationId xmlns:a16="http://schemas.microsoft.com/office/drawing/2014/main" id="{9F3FA0CC-F773-499F-9090-F71A24EBA3D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20" r="18008" b="77589"/>
          <a:stretch/>
        </p:blipFill>
        <p:spPr>
          <a:xfrm>
            <a:off x="431825" y="2609132"/>
            <a:ext cx="8497441" cy="1340187"/>
          </a:xfrm>
          <a:prstGeom prst="rect">
            <a:avLst/>
          </a:prstGeom>
        </p:spPr>
      </p:pic>
      <p:pic>
        <p:nvPicPr>
          <p:cNvPr id="7" name="图片 6">
            <a:extLst>
              <a:ext uri="{FF2B5EF4-FFF2-40B4-BE49-F238E27FC236}">
                <a16:creationId xmlns:a16="http://schemas.microsoft.com/office/drawing/2014/main" id="{04BEB0A7-6423-4616-A371-FC8B656AED64}"/>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r="9137" b="30731"/>
          <a:stretch/>
        </p:blipFill>
        <p:spPr>
          <a:xfrm>
            <a:off x="381781" y="4647106"/>
            <a:ext cx="8597527" cy="1312462"/>
          </a:xfrm>
          <a:prstGeom prst="rect">
            <a:avLst/>
          </a:prstGeom>
        </p:spPr>
      </p:pic>
    </p:spTree>
    <p:extLst>
      <p:ext uri="{BB962C8B-B14F-4D97-AF65-F5344CB8AC3E}">
        <p14:creationId xmlns:p14="http://schemas.microsoft.com/office/powerpoint/2010/main" val="298931563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zh-CN" altLang="en-US" dirty="0"/>
              <a:t>命令替换</a:t>
            </a:r>
          </a:p>
        </p:txBody>
      </p:sp>
      <p:sp>
        <p:nvSpPr>
          <p:cNvPr id="3" name="内容占位符 2"/>
          <p:cNvSpPr>
            <a:spLocks noGrp="1"/>
          </p:cNvSpPr>
          <p:nvPr>
            <p:ph idx="1"/>
          </p:nvPr>
        </p:nvSpPr>
        <p:spPr>
          <a:xfrm>
            <a:off x="755576" y="1371600"/>
            <a:ext cx="7916416" cy="5225752"/>
          </a:xfrm>
        </p:spPr>
        <p:txBody>
          <a:bodyPr/>
          <a:lstStyle/>
          <a:p>
            <a:r>
              <a:rPr lang="zh-CN" altLang="en-US" dirty="0"/>
              <a:t>使用</a:t>
            </a:r>
            <a:r>
              <a:rPr lang="zh-CN" altLang="en-US" dirty="0">
                <a:solidFill>
                  <a:srgbClr val="FF0000"/>
                </a:solidFill>
              </a:rPr>
              <a:t>命令的输出</a:t>
            </a:r>
            <a:r>
              <a:rPr lang="zh-CN" altLang="en-US" dirty="0"/>
              <a:t>作为，</a:t>
            </a:r>
            <a:endParaRPr lang="en-US" altLang="zh-CN" dirty="0"/>
          </a:p>
          <a:p>
            <a:pPr lvl="1"/>
            <a:r>
              <a:rPr lang="zh-CN" altLang="en-US" dirty="0"/>
              <a:t>在</a:t>
            </a:r>
            <a:r>
              <a:rPr lang="zh-CN" altLang="en-US" dirty="0">
                <a:solidFill>
                  <a:srgbClr val="FF0000"/>
                </a:solidFill>
              </a:rPr>
              <a:t>文本中嵌入命令</a:t>
            </a:r>
            <a:r>
              <a:rPr lang="zh-CN" altLang="en-US" dirty="0"/>
              <a:t>的执行结果</a:t>
            </a:r>
            <a:endParaRPr lang="en-US" altLang="zh-CN" dirty="0"/>
          </a:p>
          <a:p>
            <a:pPr lvl="1"/>
            <a:r>
              <a:rPr lang="zh-CN" altLang="zh-CN" dirty="0">
                <a:solidFill>
                  <a:srgbClr val="FF0000"/>
                </a:solidFill>
              </a:rPr>
              <a:t>命令参数</a:t>
            </a:r>
            <a:r>
              <a:rPr lang="zh-CN" altLang="en-US" dirty="0"/>
              <a:t>是</a:t>
            </a:r>
            <a:r>
              <a:rPr lang="zh-CN" altLang="zh-CN" dirty="0"/>
              <a:t>另一个命令执行的结果</a:t>
            </a:r>
            <a:endParaRPr lang="en-US" altLang="zh-CN" dirty="0"/>
          </a:p>
          <a:p>
            <a:r>
              <a:rPr lang="zh-CN" altLang="en-US" dirty="0"/>
              <a:t>使用方法</a:t>
            </a:r>
          </a:p>
          <a:p>
            <a:pPr lvl="1">
              <a:buNone/>
            </a:pPr>
            <a:r>
              <a:rPr lang="en-US" altLang="zh-CN" dirty="0"/>
              <a:t>$(command)           </a:t>
            </a:r>
            <a:r>
              <a:rPr lang="zh-CN" altLang="en-US" dirty="0"/>
              <a:t>或     </a:t>
            </a:r>
            <a:r>
              <a:rPr lang="en-US" altLang="zh-CN" dirty="0"/>
              <a:t>`command` </a:t>
            </a:r>
          </a:p>
          <a:p>
            <a:pPr lvl="1">
              <a:buNone/>
            </a:pPr>
            <a:r>
              <a:rPr lang="en-US" altLang="zh-CN" dirty="0"/>
              <a:t>cmd1 $(cmd2)        </a:t>
            </a:r>
            <a:r>
              <a:rPr lang="zh-CN" altLang="en-US" dirty="0"/>
              <a:t>或</a:t>
            </a:r>
            <a:r>
              <a:rPr lang="en-US" altLang="zh-CN" dirty="0"/>
              <a:t>      cmd1 `cmd2`</a:t>
            </a:r>
          </a:p>
          <a:p>
            <a:r>
              <a:rPr lang="zh-CN" altLang="en-US" dirty="0"/>
              <a:t>使用举例</a:t>
            </a:r>
          </a:p>
          <a:p>
            <a:pPr lvl="1">
              <a:buNone/>
            </a:pPr>
            <a:r>
              <a:rPr lang="en-US" altLang="zh-CN" b="1" dirty="0">
                <a:solidFill>
                  <a:schemeClr val="accent6">
                    <a:lumMod val="75000"/>
                  </a:schemeClr>
                </a:solidFill>
              </a:rPr>
              <a:t>$ echo The present time is `date`</a:t>
            </a:r>
          </a:p>
          <a:p>
            <a:pPr lvl="1">
              <a:buNone/>
            </a:pPr>
            <a:r>
              <a:rPr lang="en-US" altLang="zh-CN" b="1" dirty="0">
                <a:solidFill>
                  <a:schemeClr val="accent6">
                    <a:lumMod val="75000"/>
                  </a:schemeClr>
                </a:solidFill>
              </a:rPr>
              <a:t>$ rpm -</a:t>
            </a:r>
            <a:r>
              <a:rPr lang="en-US" altLang="zh-CN" b="1" dirty="0" err="1">
                <a:solidFill>
                  <a:schemeClr val="accent6">
                    <a:lumMod val="75000"/>
                  </a:schemeClr>
                </a:solidFill>
              </a:rPr>
              <a:t>qi</a:t>
            </a:r>
            <a:r>
              <a:rPr lang="en-US" altLang="zh-CN" b="1" dirty="0">
                <a:solidFill>
                  <a:schemeClr val="accent6">
                    <a:lumMod val="75000"/>
                  </a:schemeClr>
                </a:solidFill>
              </a:rPr>
              <a:t> $(rpm -</a:t>
            </a:r>
            <a:r>
              <a:rPr lang="en-US" altLang="zh-CN" b="1" dirty="0" err="1">
                <a:solidFill>
                  <a:schemeClr val="accent6">
                    <a:lumMod val="75000"/>
                  </a:schemeClr>
                </a:solidFill>
              </a:rPr>
              <a:t>qf</a:t>
            </a:r>
            <a:r>
              <a:rPr lang="en-US" altLang="zh-CN" b="1" dirty="0">
                <a:solidFill>
                  <a:schemeClr val="accent6">
                    <a:lumMod val="75000"/>
                  </a:schemeClr>
                </a:solidFill>
              </a:rPr>
              <a:t> $(which date))        </a:t>
            </a:r>
            <a:r>
              <a:rPr lang="en-US" altLang="zh-CN" dirty="0">
                <a:solidFill>
                  <a:schemeClr val="accent6">
                    <a:lumMod val="75000"/>
                  </a:schemeClr>
                </a:solidFill>
              </a:rPr>
              <a:t># </a:t>
            </a:r>
            <a:r>
              <a:rPr lang="zh-CN" altLang="en-US" dirty="0">
                <a:solidFill>
                  <a:schemeClr val="accent6">
                    <a:lumMod val="75000"/>
                  </a:schemeClr>
                </a:solidFill>
              </a:rPr>
              <a:t>嵌套</a:t>
            </a:r>
            <a:endParaRPr lang="zh-CN" altLang="en-US" dirty="0"/>
          </a:p>
        </p:txBody>
      </p:sp>
      <p:sp>
        <p:nvSpPr>
          <p:cNvPr id="7" name="标注: 弯曲线形(带边框和强调线) 6">
            <a:extLst>
              <a:ext uri="{FF2B5EF4-FFF2-40B4-BE49-F238E27FC236}">
                <a16:creationId xmlns:a16="http://schemas.microsoft.com/office/drawing/2014/main" id="{22E245DB-A5AF-4067-A210-EE52A16C178D}"/>
              </a:ext>
            </a:extLst>
          </p:cNvPr>
          <p:cNvSpPr/>
          <p:nvPr/>
        </p:nvSpPr>
        <p:spPr bwMode="auto">
          <a:xfrm>
            <a:off x="6732240" y="3068959"/>
            <a:ext cx="1800200" cy="504057"/>
          </a:xfrm>
          <a:prstGeom prst="accentBorderCallout2">
            <a:avLst>
              <a:gd name="adj1" fmla="val 52185"/>
              <a:gd name="adj2" fmla="val -16194"/>
              <a:gd name="adj3" fmla="val 51758"/>
              <a:gd name="adj4" fmla="val -34203"/>
              <a:gd name="adj5" fmla="val 112500"/>
              <a:gd name="adj6" fmla="val -4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2400" b="0" i="0" u="none" strike="noStrike" cap="none" normalizeH="0" baseline="0" dirty="0">
                <a:ln>
                  <a:noFill/>
                </a:ln>
                <a:solidFill>
                  <a:srgbClr val="FF0000"/>
                </a:solidFill>
                <a:effectLst/>
                <a:latin typeface="Tahoma" panose="020B0604030504040204" pitchFamily="34" charset="0"/>
                <a:ea typeface="宋体" panose="02010600030101010101" pitchFamily="2" charset="-122"/>
              </a:rPr>
              <a:t>反引号！！！</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zh-CN" altLang="en-US" dirty="0"/>
              <a:t>命令组合</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490868887"/>
              </p:ext>
            </p:extLst>
          </p:nvPr>
        </p:nvGraphicFramePr>
        <p:xfrm>
          <a:off x="323528" y="2301404"/>
          <a:ext cx="8695629" cy="4267200"/>
        </p:xfrm>
        <a:graphic>
          <a:graphicData uri="http://schemas.openxmlformats.org/drawingml/2006/table">
            <a:tbl>
              <a:tblPr firstRow="1" bandRow="1">
                <a:tableStyleId>{21E4AEA4-8DFA-4A89-87EB-49C32662AFE0}</a:tableStyleId>
              </a:tblPr>
              <a:tblGrid>
                <a:gridCol w="2492153">
                  <a:extLst>
                    <a:ext uri="{9D8B030D-6E8A-4147-A177-3AD203B41FA5}">
                      <a16:colId xmlns:a16="http://schemas.microsoft.com/office/drawing/2014/main" val="20000"/>
                    </a:ext>
                  </a:extLst>
                </a:gridCol>
                <a:gridCol w="2794234">
                  <a:extLst>
                    <a:ext uri="{9D8B030D-6E8A-4147-A177-3AD203B41FA5}">
                      <a16:colId xmlns:a16="http://schemas.microsoft.com/office/drawing/2014/main" val="20001"/>
                    </a:ext>
                  </a:extLst>
                </a:gridCol>
                <a:gridCol w="3409242">
                  <a:extLst>
                    <a:ext uri="{9D8B030D-6E8A-4147-A177-3AD203B41FA5}">
                      <a16:colId xmlns:a16="http://schemas.microsoft.com/office/drawing/2014/main" val="20002"/>
                    </a:ext>
                  </a:extLst>
                </a:gridCol>
              </a:tblGrid>
              <a:tr h="370840">
                <a:tc>
                  <a:txBody>
                    <a:bodyPr/>
                    <a:lstStyle/>
                    <a:p>
                      <a:r>
                        <a:rPr lang="zh-CN" altLang="en-US" sz="2800" dirty="0">
                          <a:solidFill>
                            <a:srgbClr val="C00000"/>
                          </a:solidFill>
                        </a:rPr>
                        <a:t>命令行形式</a:t>
                      </a:r>
                    </a:p>
                  </a:txBody>
                  <a:tcPr/>
                </a:tc>
                <a:tc>
                  <a:txBody>
                    <a:bodyPr/>
                    <a:lstStyle/>
                    <a:p>
                      <a:r>
                        <a:rPr lang="zh-CN" altLang="en-US" sz="2800" dirty="0">
                          <a:solidFill>
                            <a:srgbClr val="C00000"/>
                          </a:solidFill>
                        </a:rPr>
                        <a:t>说明</a:t>
                      </a:r>
                    </a:p>
                  </a:txBody>
                  <a:tcPr/>
                </a:tc>
                <a:tc>
                  <a:txBody>
                    <a:bodyPr/>
                    <a:lstStyle/>
                    <a:p>
                      <a:r>
                        <a:rPr lang="zh-CN" altLang="en-US" sz="2800" dirty="0">
                          <a:solidFill>
                            <a:srgbClr val="C00000"/>
                          </a:solidFill>
                        </a:rPr>
                        <a:t>举例</a:t>
                      </a:r>
                    </a:p>
                  </a:txBody>
                  <a:tcPr/>
                </a:tc>
                <a:extLst>
                  <a:ext uri="{0D108BD9-81ED-4DB2-BD59-A6C34878D82A}">
                    <a16:rowId xmlns:a16="http://schemas.microsoft.com/office/drawing/2014/main" val="10000"/>
                  </a:ext>
                </a:extLst>
              </a:tr>
              <a:tr h="370840">
                <a:tc>
                  <a:txBody>
                    <a:bodyPr/>
                    <a:lstStyle/>
                    <a:p>
                      <a:r>
                        <a:rPr lang="en-US" altLang="zh-CN" sz="2400" dirty="0"/>
                        <a:t>CMD1 ; CMD2</a:t>
                      </a:r>
                      <a:endParaRPr lang="zh-CN" altLang="en-US" sz="2400" dirty="0"/>
                    </a:p>
                  </a:txBody>
                  <a:tcPr/>
                </a:tc>
                <a:tc>
                  <a:txBody>
                    <a:bodyPr/>
                    <a:lstStyle/>
                    <a:p>
                      <a:r>
                        <a:rPr lang="zh-CN" altLang="en-US" sz="2400" dirty="0">
                          <a:solidFill>
                            <a:srgbClr val="C00000"/>
                          </a:solidFill>
                        </a:rPr>
                        <a:t>顺序执行</a:t>
                      </a:r>
                      <a:r>
                        <a:rPr lang="zh-CN" altLang="en-US" sz="2400" dirty="0"/>
                        <a:t>若干命令</a:t>
                      </a:r>
                    </a:p>
                  </a:txBody>
                  <a:tcPr/>
                </a:tc>
                <a:tc>
                  <a:txBody>
                    <a:bodyPr/>
                    <a:lstStyle/>
                    <a:p>
                      <a:r>
                        <a:rPr lang="en-US" altLang="zh-CN" sz="2400" dirty="0" err="1">
                          <a:solidFill>
                            <a:srgbClr val="C00000"/>
                          </a:solidFill>
                        </a:rPr>
                        <a:t>pwd;date;ls</a:t>
                      </a:r>
                      <a:endParaRPr lang="zh-CN" altLang="en-US" sz="2400" dirty="0">
                        <a:solidFill>
                          <a:srgbClr val="C00000"/>
                        </a:solidFill>
                      </a:endParaRPr>
                    </a:p>
                  </a:txBody>
                  <a:tcPr/>
                </a:tc>
                <a:extLst>
                  <a:ext uri="{0D108BD9-81ED-4DB2-BD59-A6C34878D82A}">
                    <a16:rowId xmlns:a16="http://schemas.microsoft.com/office/drawing/2014/main" val="10001"/>
                  </a:ext>
                </a:extLst>
              </a:tr>
              <a:tr h="370840">
                <a:tc>
                  <a:txBody>
                    <a:bodyPr/>
                    <a:lstStyle/>
                    <a:p>
                      <a:r>
                        <a:rPr lang="en-US" altLang="zh-CN" sz="2400" dirty="0"/>
                        <a:t>CMD1 &amp;&amp; CMD2</a:t>
                      </a:r>
                      <a:endParaRPr lang="zh-CN" altLang="en-US" sz="2400" dirty="0"/>
                    </a:p>
                  </a:txBody>
                  <a:tcPr/>
                </a:tc>
                <a:tc>
                  <a:txBody>
                    <a:bodyPr/>
                    <a:lstStyle/>
                    <a:p>
                      <a:r>
                        <a:rPr lang="zh-CN" altLang="en-US" sz="2400" dirty="0"/>
                        <a:t>当</a:t>
                      </a:r>
                      <a:r>
                        <a:rPr lang="en-US" altLang="zh-CN" sz="2400" dirty="0"/>
                        <a:t>CMD1</a:t>
                      </a:r>
                      <a:r>
                        <a:rPr lang="zh-CN" altLang="en-US" sz="2400" dirty="0"/>
                        <a:t>运行</a:t>
                      </a:r>
                      <a:r>
                        <a:rPr lang="zh-CN" altLang="en-US" sz="2400" dirty="0">
                          <a:solidFill>
                            <a:srgbClr val="C00000"/>
                          </a:solidFill>
                        </a:rPr>
                        <a:t>成功</a:t>
                      </a:r>
                      <a:r>
                        <a:rPr lang="zh-CN" altLang="en-US" sz="2400" dirty="0"/>
                        <a:t>时</a:t>
                      </a:r>
                      <a:r>
                        <a:rPr lang="zh-CN" altLang="en-US" sz="2400" dirty="0">
                          <a:solidFill>
                            <a:srgbClr val="C00000"/>
                          </a:solidFill>
                        </a:rPr>
                        <a:t>才运行</a:t>
                      </a:r>
                      <a:r>
                        <a:rPr lang="en-US" altLang="zh-CN" sz="2400" dirty="0">
                          <a:solidFill>
                            <a:srgbClr val="C00000"/>
                          </a:solidFill>
                        </a:rPr>
                        <a:t>CMD2</a:t>
                      </a:r>
                      <a:endParaRPr lang="zh-CN" altLang="en-US" sz="2400" dirty="0">
                        <a:solidFill>
                          <a:srgbClr val="C00000"/>
                        </a:solidFill>
                      </a:endParaRPr>
                    </a:p>
                  </a:txBody>
                  <a:tcPr/>
                </a:tc>
                <a:tc>
                  <a:txBody>
                    <a:bodyPr/>
                    <a:lstStyle/>
                    <a:p>
                      <a:r>
                        <a:rPr lang="en-US" altLang="zh-CN" sz="2400" dirty="0" err="1">
                          <a:solidFill>
                            <a:srgbClr val="C00000"/>
                          </a:solidFill>
                        </a:rPr>
                        <a:t>gzip</a:t>
                      </a:r>
                      <a:r>
                        <a:rPr lang="en-US" altLang="zh-CN" sz="2400" dirty="0">
                          <a:solidFill>
                            <a:srgbClr val="C00000"/>
                          </a:solidFill>
                        </a:rPr>
                        <a:t> </a:t>
                      </a:r>
                      <a:r>
                        <a:rPr lang="en-US" altLang="zh-CN" sz="2400" dirty="0" err="1">
                          <a:solidFill>
                            <a:srgbClr val="C00000"/>
                          </a:solidFill>
                        </a:rPr>
                        <a:t>mylargefile</a:t>
                      </a:r>
                      <a:r>
                        <a:rPr lang="en-US" altLang="zh-CN" sz="2400" dirty="0">
                          <a:solidFill>
                            <a:srgbClr val="C00000"/>
                          </a:solidFill>
                        </a:rPr>
                        <a:t> &amp;&amp; echo “OK.”</a:t>
                      </a:r>
                      <a:endParaRPr lang="zh-CN" altLang="en-US" sz="2400" dirty="0">
                        <a:solidFill>
                          <a:srgbClr val="C00000"/>
                        </a:solidFill>
                      </a:endParaRPr>
                    </a:p>
                  </a:txBody>
                  <a:tcPr/>
                </a:tc>
                <a:extLst>
                  <a:ext uri="{0D108BD9-81ED-4DB2-BD59-A6C34878D82A}">
                    <a16:rowId xmlns:a16="http://schemas.microsoft.com/office/drawing/2014/main" val="10002"/>
                  </a:ext>
                </a:extLst>
              </a:tr>
              <a:tr h="370840">
                <a:tc>
                  <a:txBody>
                    <a:bodyPr/>
                    <a:lstStyle/>
                    <a:p>
                      <a:r>
                        <a:rPr lang="en-US" altLang="zh-CN" sz="2400" dirty="0"/>
                        <a:t>CMD1 || CMD2</a:t>
                      </a:r>
                      <a:endParaRPr lang="zh-CN" altLang="en-US" sz="2400" dirty="0"/>
                    </a:p>
                  </a:txBody>
                  <a:tcPr/>
                </a:tc>
                <a:tc>
                  <a:txBody>
                    <a:bodyPr/>
                    <a:lstStyle/>
                    <a:p>
                      <a:r>
                        <a:rPr lang="zh-CN" altLang="en-US" sz="2400" dirty="0"/>
                        <a:t>当</a:t>
                      </a:r>
                      <a:r>
                        <a:rPr lang="en-US" altLang="zh-CN" sz="2400" dirty="0"/>
                        <a:t>CMD1</a:t>
                      </a:r>
                      <a:r>
                        <a:rPr lang="zh-CN" altLang="en-US" sz="2400" dirty="0"/>
                        <a:t>运行</a:t>
                      </a:r>
                      <a:r>
                        <a:rPr lang="zh-CN" altLang="en-US" sz="2400" dirty="0">
                          <a:solidFill>
                            <a:srgbClr val="C00000"/>
                          </a:solidFill>
                        </a:rPr>
                        <a:t>失败</a:t>
                      </a:r>
                      <a:r>
                        <a:rPr lang="zh-CN" altLang="en-US" sz="2400" dirty="0"/>
                        <a:t>时</a:t>
                      </a:r>
                      <a:r>
                        <a:rPr lang="zh-CN" altLang="en-US" sz="2400" dirty="0">
                          <a:solidFill>
                            <a:srgbClr val="C00000"/>
                          </a:solidFill>
                        </a:rPr>
                        <a:t>才运行</a:t>
                      </a:r>
                      <a:r>
                        <a:rPr lang="en-US" altLang="zh-CN" sz="2400" dirty="0">
                          <a:solidFill>
                            <a:srgbClr val="C00000"/>
                          </a:solidFill>
                        </a:rPr>
                        <a:t>CMD2</a:t>
                      </a:r>
                      <a:endParaRPr lang="zh-CN" altLang="en-US" sz="2400" dirty="0">
                        <a:solidFill>
                          <a:srgbClr val="C00000"/>
                        </a:solidFill>
                      </a:endParaRPr>
                    </a:p>
                  </a:txBody>
                  <a:tcPr/>
                </a:tc>
                <a:tc>
                  <a:txBody>
                    <a:bodyPr/>
                    <a:lstStyle/>
                    <a:p>
                      <a:r>
                        <a:rPr lang="en-US" altLang="zh-CN" sz="2400" dirty="0">
                          <a:solidFill>
                            <a:srgbClr val="C00000"/>
                          </a:solidFill>
                        </a:rPr>
                        <a:t>write </a:t>
                      </a:r>
                      <a:r>
                        <a:rPr lang="en-US" altLang="zh-CN" sz="2400" dirty="0" err="1">
                          <a:solidFill>
                            <a:srgbClr val="C00000"/>
                          </a:solidFill>
                        </a:rPr>
                        <a:t>osmond</a:t>
                      </a:r>
                      <a:r>
                        <a:rPr lang="en-US" altLang="zh-CN" sz="2400" dirty="0">
                          <a:solidFill>
                            <a:srgbClr val="C00000"/>
                          </a:solidFill>
                        </a:rPr>
                        <a:t> || mail -s test </a:t>
                      </a:r>
                      <a:r>
                        <a:rPr lang="en-US" altLang="zh-CN" sz="2400" dirty="0" err="1">
                          <a:solidFill>
                            <a:srgbClr val="C00000"/>
                          </a:solidFill>
                        </a:rPr>
                        <a:t>osmond</a:t>
                      </a:r>
                      <a:r>
                        <a:rPr lang="en-US" altLang="zh-CN" sz="2400" dirty="0">
                          <a:solidFill>
                            <a:srgbClr val="C00000"/>
                          </a:solidFill>
                        </a:rPr>
                        <a:t> &lt; my.log</a:t>
                      </a:r>
                      <a:endParaRPr lang="zh-CN" altLang="en-US" sz="2400" dirty="0">
                        <a:solidFill>
                          <a:srgbClr val="C00000"/>
                        </a:solidFill>
                      </a:endParaRPr>
                    </a:p>
                  </a:txBody>
                  <a:tcPr/>
                </a:tc>
                <a:extLst>
                  <a:ext uri="{0D108BD9-81ED-4DB2-BD59-A6C34878D82A}">
                    <a16:rowId xmlns:a16="http://schemas.microsoft.com/office/drawing/2014/main" val="10003"/>
                  </a:ext>
                </a:extLst>
              </a:tr>
              <a:tr h="411480">
                <a:tc>
                  <a:txBody>
                    <a:bodyPr/>
                    <a:lstStyle/>
                    <a:p>
                      <a:r>
                        <a:rPr lang="en-US" altLang="zh-CN" sz="2400" dirty="0"/>
                        <a:t>(CMDLIST)</a:t>
                      </a:r>
                      <a:endParaRPr lang="zh-CN" altLang="en-US" sz="2400" dirty="0"/>
                    </a:p>
                  </a:txBody>
                  <a:tcPr/>
                </a:tc>
                <a:tc>
                  <a:txBody>
                    <a:bodyPr/>
                    <a:lstStyle/>
                    <a:p>
                      <a:r>
                        <a:rPr lang="zh-CN" altLang="en-US" sz="2400" dirty="0"/>
                        <a:t>在子</a:t>
                      </a:r>
                      <a:r>
                        <a:rPr lang="en-US" altLang="zh-CN" sz="2400" dirty="0"/>
                        <a:t>Shell</a:t>
                      </a:r>
                      <a:r>
                        <a:rPr lang="zh-CN" altLang="en-US" sz="2400" dirty="0"/>
                        <a:t>中执行命令序列</a:t>
                      </a:r>
                    </a:p>
                  </a:txBody>
                  <a:tcPr/>
                </a:tc>
                <a:tc>
                  <a:txBody>
                    <a:bodyPr/>
                    <a:lstStyle/>
                    <a:p>
                      <a:r>
                        <a:rPr lang="en-US" altLang="zh-CN" sz="2400" dirty="0">
                          <a:solidFill>
                            <a:srgbClr val="C00000"/>
                          </a:solidFill>
                        </a:rPr>
                        <a:t>(date; who | </a:t>
                      </a:r>
                      <a:r>
                        <a:rPr lang="en-US" altLang="zh-CN" sz="2400" dirty="0" err="1">
                          <a:solidFill>
                            <a:srgbClr val="C00000"/>
                          </a:solidFill>
                        </a:rPr>
                        <a:t>wc</a:t>
                      </a:r>
                      <a:r>
                        <a:rPr lang="en-US" altLang="zh-CN" sz="2400" dirty="0">
                          <a:solidFill>
                            <a:srgbClr val="C00000"/>
                          </a:solidFill>
                        </a:rPr>
                        <a:t> -l ) &gt; ~/login-users.log</a:t>
                      </a:r>
                      <a:endParaRPr lang="zh-CN" altLang="en-US" sz="2400" dirty="0">
                        <a:solidFill>
                          <a:srgbClr val="C00000"/>
                        </a:solidFill>
                      </a:endParaRPr>
                    </a:p>
                  </a:txBody>
                  <a:tcPr/>
                </a:tc>
                <a:extLst>
                  <a:ext uri="{0D108BD9-81ED-4DB2-BD59-A6C34878D82A}">
                    <a16:rowId xmlns:a16="http://schemas.microsoft.com/office/drawing/2014/main" val="10004"/>
                  </a:ext>
                </a:extLst>
              </a:tr>
              <a:tr h="411480">
                <a:tc>
                  <a:txBody>
                    <a:bodyPr/>
                    <a:lstStyle/>
                    <a:p>
                      <a:r>
                        <a:rPr lang="en-US" altLang="zh-CN" sz="2400" dirty="0"/>
                        <a:t>{CMDLIST}</a:t>
                      </a:r>
                      <a:endParaRPr lang="zh-CN" altLang="en-US" sz="2400" dirty="0"/>
                    </a:p>
                  </a:txBody>
                  <a:tcPr/>
                </a:tc>
                <a:tc>
                  <a:txBody>
                    <a:bodyPr/>
                    <a:lstStyle/>
                    <a:p>
                      <a:r>
                        <a:rPr lang="zh-CN" altLang="en-US" sz="2400" dirty="0"/>
                        <a:t>在当前</a:t>
                      </a:r>
                      <a:r>
                        <a:rPr lang="en-US" altLang="zh-CN" sz="2400" dirty="0"/>
                        <a:t>Shell</a:t>
                      </a:r>
                      <a:r>
                        <a:rPr lang="zh-CN" altLang="en-US" sz="2400" dirty="0"/>
                        <a:t>中执行命令序列</a:t>
                      </a:r>
                    </a:p>
                  </a:txBody>
                  <a:tcPr/>
                </a:tc>
                <a:tc>
                  <a:txBody>
                    <a:bodyPr/>
                    <a:lstStyle/>
                    <a:p>
                      <a:r>
                        <a:rPr lang="en-US" altLang="zh-CN" sz="2400" dirty="0">
                          <a:solidFill>
                            <a:srgbClr val="C00000"/>
                          </a:solidFill>
                        </a:rPr>
                        <a:t>{ </a:t>
                      </a:r>
                      <a:r>
                        <a:rPr lang="en-US" altLang="zh-CN" sz="2400" dirty="0" err="1">
                          <a:solidFill>
                            <a:srgbClr val="C00000"/>
                          </a:solidFill>
                        </a:rPr>
                        <a:t>cd</a:t>
                      </a:r>
                      <a:r>
                        <a:rPr lang="en-US" altLang="zh-CN" sz="2400" dirty="0">
                          <a:solidFill>
                            <a:srgbClr val="C00000"/>
                          </a:solidFill>
                        </a:rPr>
                        <a:t> /home/</a:t>
                      </a:r>
                      <a:r>
                        <a:rPr lang="en-US" altLang="zh-CN" sz="2400" dirty="0" err="1">
                          <a:solidFill>
                            <a:srgbClr val="C00000"/>
                          </a:solidFill>
                        </a:rPr>
                        <a:t>jjh</a:t>
                      </a:r>
                      <a:r>
                        <a:rPr lang="en-US" altLang="zh-CN" sz="2400" dirty="0">
                          <a:solidFill>
                            <a:srgbClr val="C00000"/>
                          </a:solidFill>
                        </a:rPr>
                        <a:t>; </a:t>
                      </a:r>
                      <a:r>
                        <a:rPr lang="en-US" altLang="zh-CN" sz="2400" dirty="0" err="1">
                          <a:solidFill>
                            <a:srgbClr val="C00000"/>
                          </a:solidFill>
                        </a:rPr>
                        <a:t>chown</a:t>
                      </a:r>
                      <a:r>
                        <a:rPr lang="en-US" altLang="zh-CN" sz="2400" dirty="0">
                          <a:solidFill>
                            <a:srgbClr val="C00000"/>
                          </a:solidFill>
                        </a:rPr>
                        <a:t> </a:t>
                      </a:r>
                      <a:r>
                        <a:rPr lang="en-US" altLang="zh-CN" sz="2400" dirty="0" err="1">
                          <a:solidFill>
                            <a:srgbClr val="C00000"/>
                          </a:solidFill>
                        </a:rPr>
                        <a:t>jjh:bin</a:t>
                      </a:r>
                      <a:r>
                        <a:rPr lang="en-US" altLang="zh-CN" sz="2400" dirty="0">
                          <a:solidFill>
                            <a:srgbClr val="C00000"/>
                          </a:solidFill>
                        </a:rPr>
                        <a:t> s* ;}</a:t>
                      </a:r>
                      <a:endParaRPr lang="zh-CN" altLang="en-US" sz="2400" dirty="0">
                        <a:solidFill>
                          <a:srgbClr val="C00000"/>
                        </a:solidFill>
                      </a:endParaRPr>
                    </a:p>
                  </a:txBody>
                  <a:tcPr/>
                </a:tc>
                <a:extLst>
                  <a:ext uri="{0D108BD9-81ED-4DB2-BD59-A6C34878D82A}">
                    <a16:rowId xmlns:a16="http://schemas.microsoft.com/office/drawing/2014/main" val="10005"/>
                  </a:ext>
                </a:extLst>
              </a:tr>
            </a:tbl>
          </a:graphicData>
        </a:graphic>
      </p:graphicFrame>
      <p:sp>
        <p:nvSpPr>
          <p:cNvPr id="4" name="内容占位符 2">
            <a:extLst>
              <a:ext uri="{FF2B5EF4-FFF2-40B4-BE49-F238E27FC236}">
                <a16:creationId xmlns:a16="http://schemas.microsoft.com/office/drawing/2014/main" id="{1F20CE58-4FFF-4BE8-87B2-42863D552AEE}"/>
              </a:ext>
            </a:extLst>
          </p:cNvPr>
          <p:cNvSpPr txBox="1">
            <a:spLocks/>
          </p:cNvSpPr>
          <p:nvPr/>
        </p:nvSpPr>
        <p:spPr bwMode="auto">
          <a:xfrm>
            <a:off x="899592" y="1484784"/>
            <a:ext cx="7772400"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很多命令一次执行，而不想分开执行</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a:t>
            </a:r>
            <a:r>
              <a:rPr lang="en-US" altLang="zh-CN" dirty="0"/>
              <a:t>Shell </a:t>
            </a:r>
            <a:r>
              <a:rPr lang="zh-CN" altLang="en-US" dirty="0"/>
              <a:t>变量</a:t>
            </a:r>
          </a:p>
        </p:txBody>
      </p:sp>
      <p:sp>
        <p:nvSpPr>
          <p:cNvPr id="3" name="内容占位符 2"/>
          <p:cNvSpPr>
            <a:spLocks noGrp="1"/>
          </p:cNvSpPr>
          <p:nvPr>
            <p:ph idx="1"/>
          </p:nvPr>
        </p:nvSpPr>
        <p:spPr>
          <a:xfrm>
            <a:off x="827584" y="1484784"/>
            <a:ext cx="7772400" cy="4114800"/>
          </a:xfrm>
        </p:spPr>
        <p:txBody>
          <a:bodyPr/>
          <a:lstStyle/>
          <a:p>
            <a:r>
              <a:rPr lang="en-US" altLang="zh-CN" dirty="0"/>
              <a:t>Shell </a:t>
            </a:r>
            <a:r>
              <a:rPr lang="zh-CN" altLang="en-US" dirty="0"/>
              <a:t>变量大致可以分为三类</a:t>
            </a:r>
            <a:endParaRPr lang="en-US" altLang="zh-CN" dirty="0"/>
          </a:p>
          <a:p>
            <a:pPr lvl="1"/>
            <a:r>
              <a:rPr lang="zh-CN" altLang="en-US" b="1" dirty="0">
                <a:solidFill>
                  <a:srgbClr val="002060"/>
                </a:solidFill>
              </a:rPr>
              <a:t>内部变量</a:t>
            </a:r>
            <a:r>
              <a:rPr lang="zh-CN" altLang="en-US" dirty="0"/>
              <a:t>：由系统提供，用户只能使用</a:t>
            </a:r>
            <a:r>
              <a:rPr lang="zh-CN" altLang="en-US" dirty="0">
                <a:solidFill>
                  <a:srgbClr val="C00000"/>
                </a:solidFill>
              </a:rPr>
              <a:t>不能修改</a:t>
            </a:r>
            <a:endParaRPr lang="zh-CN" altLang="en-US" dirty="0"/>
          </a:p>
          <a:p>
            <a:pPr lvl="1"/>
            <a:r>
              <a:rPr lang="zh-CN" altLang="en-US" b="1" dirty="0">
                <a:solidFill>
                  <a:srgbClr val="002060"/>
                </a:solidFill>
              </a:rPr>
              <a:t>用户变量</a:t>
            </a:r>
            <a:r>
              <a:rPr lang="zh-CN" altLang="en-US" dirty="0"/>
              <a:t>：由</a:t>
            </a:r>
            <a:r>
              <a:rPr lang="zh-CN" altLang="en-US" dirty="0">
                <a:solidFill>
                  <a:srgbClr val="FF0000"/>
                </a:solidFill>
              </a:rPr>
              <a:t>用户建立和修改</a:t>
            </a:r>
            <a:r>
              <a:rPr lang="zh-CN" altLang="en-US" dirty="0"/>
              <a:t>，在 </a:t>
            </a:r>
            <a:r>
              <a:rPr lang="en-US" altLang="zh-CN" dirty="0"/>
              <a:t>shell </a:t>
            </a:r>
            <a:r>
              <a:rPr lang="zh-CN" altLang="en-US" dirty="0"/>
              <a:t>脚本编写中会经常用到</a:t>
            </a:r>
          </a:p>
          <a:p>
            <a:pPr lvl="1"/>
            <a:r>
              <a:rPr lang="zh-CN" altLang="en-US" b="1" dirty="0">
                <a:solidFill>
                  <a:srgbClr val="002060"/>
                </a:solidFill>
              </a:rPr>
              <a:t>环境变量</a:t>
            </a:r>
            <a:r>
              <a:rPr lang="zh-CN" altLang="en-US" dirty="0"/>
              <a:t>：</a:t>
            </a:r>
            <a:r>
              <a:rPr lang="zh-CN" altLang="en-US" dirty="0">
                <a:solidFill>
                  <a:srgbClr val="FF0000"/>
                </a:solidFill>
              </a:rPr>
              <a:t>决定</a:t>
            </a:r>
            <a:r>
              <a:rPr lang="zh-CN" altLang="en-US" dirty="0"/>
              <a:t>了用户</a:t>
            </a:r>
            <a:r>
              <a:rPr lang="zh-CN" altLang="en-US" dirty="0">
                <a:solidFill>
                  <a:srgbClr val="FF0000"/>
                </a:solidFill>
              </a:rPr>
              <a:t>工作的环境</a:t>
            </a:r>
            <a:r>
              <a:rPr lang="zh-CN" altLang="en-US" dirty="0"/>
              <a:t>，通常以</a:t>
            </a:r>
            <a:r>
              <a:rPr lang="zh-CN" altLang="en-US" dirty="0">
                <a:solidFill>
                  <a:srgbClr val="FF0000"/>
                </a:solidFill>
              </a:rPr>
              <a:t>大写字符</a:t>
            </a:r>
            <a:r>
              <a:rPr lang="zh-CN" altLang="en-US" dirty="0"/>
              <a:t>表示，它们不需要用户去定义，可以直接在 </a:t>
            </a:r>
            <a:r>
              <a:rPr lang="en-US" altLang="zh-CN" dirty="0"/>
              <a:t>shell </a:t>
            </a:r>
            <a:r>
              <a:rPr lang="zh-CN" altLang="en-US" dirty="0"/>
              <a:t>中使用，其中</a:t>
            </a:r>
            <a:r>
              <a:rPr lang="zh-CN" altLang="en-US" dirty="0">
                <a:solidFill>
                  <a:srgbClr val="FF0000"/>
                </a:solidFill>
              </a:rPr>
              <a:t>某些变量</a:t>
            </a:r>
            <a:r>
              <a:rPr lang="zh-CN" altLang="en-US" dirty="0"/>
              <a:t>用户</a:t>
            </a:r>
            <a:r>
              <a:rPr lang="zh-CN" altLang="en-US" dirty="0">
                <a:solidFill>
                  <a:srgbClr val="FF0000"/>
                </a:solidFill>
              </a:rPr>
              <a:t>可以修改</a:t>
            </a:r>
            <a:endParaRPr lang="en-US" altLang="zh-CN" dirty="0">
              <a:solidFill>
                <a:srgbClr val="FF0000"/>
              </a:solidFill>
            </a:endParaRPr>
          </a:p>
          <a:p>
            <a:pPr marL="1116000" lvl="2" indent="-342900" eaLnBrk="1" hangingPunct="1">
              <a:lnSpc>
                <a:spcPct val="110000"/>
              </a:lnSpc>
              <a:spcBef>
                <a:spcPts val="600"/>
              </a:spcBef>
              <a:buClr>
                <a:srgbClr val="0000FF"/>
              </a:buClr>
              <a:defRPr/>
            </a:pPr>
            <a:r>
              <a:rPr lang="en-US" altLang="zh-CN" sz="2800" dirty="0">
                <a:solidFill>
                  <a:srgbClr val="FF0000"/>
                </a:solidFill>
                <a:ea typeface="楷体_GB2312" pitchFamily="49" charset="-122"/>
              </a:rPr>
              <a:t>HOME</a:t>
            </a:r>
            <a:r>
              <a:rPr lang="zh-CN" altLang="en-US" sz="2800" dirty="0">
                <a:solidFill>
                  <a:srgbClr val="FF0000"/>
                </a:solidFill>
                <a:ea typeface="楷体_GB2312" pitchFamily="49" charset="-122"/>
              </a:rPr>
              <a:t>、</a:t>
            </a:r>
            <a:r>
              <a:rPr lang="en-US" altLang="zh-CN" sz="2800" dirty="0">
                <a:solidFill>
                  <a:srgbClr val="FF0000"/>
                </a:solidFill>
                <a:ea typeface="楷体_GB2312" pitchFamily="49" charset="-122"/>
              </a:rPr>
              <a:t>SHELL</a:t>
            </a:r>
            <a:r>
              <a:rPr lang="zh-CN" altLang="en-US" sz="2800" dirty="0">
                <a:solidFill>
                  <a:srgbClr val="FF0000"/>
                </a:solidFill>
                <a:ea typeface="楷体_GB2312" pitchFamily="49" charset="-122"/>
              </a:rPr>
              <a:t>、</a:t>
            </a:r>
            <a:r>
              <a:rPr lang="en-US" altLang="zh-CN" sz="2800" dirty="0">
                <a:solidFill>
                  <a:srgbClr val="FF0000"/>
                </a:solidFill>
                <a:ea typeface="楷体_GB2312" pitchFamily="49" charset="-122"/>
              </a:rPr>
              <a:t> PATH</a:t>
            </a:r>
            <a:endParaRPr lang="zh-CN" altLang="en-US" sz="2800" dirty="0">
              <a:solidFill>
                <a:srgbClr val="FF0000"/>
              </a:solidFill>
              <a:ea typeface="楷体_GB2312" pitchFamily="49" charset="-122"/>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6376D-C606-4264-B167-C4D618B3E733}"/>
              </a:ext>
            </a:extLst>
          </p:cNvPr>
          <p:cNvSpPr>
            <a:spLocks noGrp="1"/>
          </p:cNvSpPr>
          <p:nvPr>
            <p:ph type="title"/>
          </p:nvPr>
        </p:nvSpPr>
        <p:spPr/>
        <p:txBody>
          <a:bodyPr/>
          <a:lstStyle/>
          <a:p>
            <a:r>
              <a:rPr lang="zh-CN" altLang="en-US" dirty="0"/>
              <a:t>三 </a:t>
            </a:r>
            <a:r>
              <a:rPr lang="en-US" altLang="zh-CN" dirty="0"/>
              <a:t>Shell </a:t>
            </a:r>
            <a:r>
              <a:rPr lang="zh-CN" altLang="en-US" dirty="0"/>
              <a:t>变量</a:t>
            </a:r>
            <a:r>
              <a:rPr lang="en-US" altLang="zh-CN" dirty="0"/>
              <a:t>—</a:t>
            </a:r>
            <a:r>
              <a:rPr lang="zh-CN" altLang="en-US" dirty="0"/>
              <a:t>用户变量定义</a:t>
            </a:r>
          </a:p>
        </p:txBody>
      </p:sp>
      <p:sp>
        <p:nvSpPr>
          <p:cNvPr id="5" name="内容占位符 2">
            <a:extLst>
              <a:ext uri="{FF2B5EF4-FFF2-40B4-BE49-F238E27FC236}">
                <a16:creationId xmlns:a16="http://schemas.microsoft.com/office/drawing/2014/main" id="{03EF79CD-943D-4CBD-8E7F-C69FD262E3AF}"/>
              </a:ext>
            </a:extLst>
          </p:cNvPr>
          <p:cNvSpPr>
            <a:spLocks noGrp="1"/>
          </p:cNvSpPr>
          <p:nvPr>
            <p:ph idx="1"/>
          </p:nvPr>
        </p:nvSpPr>
        <p:spPr>
          <a:xfrm>
            <a:off x="884379" y="1353534"/>
            <a:ext cx="8229600" cy="2116832"/>
          </a:xfrm>
        </p:spPr>
        <p:txBody>
          <a:bodyPr/>
          <a:lstStyle/>
          <a:p>
            <a:r>
              <a:rPr lang="zh-CN" altLang="en-US" dirty="0">
                <a:solidFill>
                  <a:srgbClr val="0000FF"/>
                </a:solidFill>
              </a:rPr>
              <a:t>变量赋值</a:t>
            </a:r>
            <a:r>
              <a:rPr lang="zh-CN" altLang="en-US" dirty="0"/>
              <a:t>（定义变量）</a:t>
            </a:r>
          </a:p>
          <a:p>
            <a:pPr lvl="1"/>
            <a:r>
              <a:rPr lang="en-GB" altLang="zh-CN" dirty="0" err="1">
                <a:solidFill>
                  <a:schemeClr val="accent6">
                    <a:lumMod val="75000"/>
                  </a:schemeClr>
                </a:solidFill>
              </a:rPr>
              <a:t>varName</a:t>
            </a:r>
            <a:r>
              <a:rPr lang="en-GB" altLang="zh-CN" dirty="0">
                <a:solidFill>
                  <a:schemeClr val="accent6">
                    <a:lumMod val="75000"/>
                  </a:schemeClr>
                </a:solidFill>
              </a:rPr>
              <a:t>=Value</a:t>
            </a:r>
          </a:p>
          <a:p>
            <a:pPr lvl="1"/>
            <a:r>
              <a:rPr lang="en-US" altLang="zh-CN" dirty="0">
                <a:solidFill>
                  <a:schemeClr val="accent6">
                    <a:lumMod val="75000"/>
                  </a:schemeClr>
                </a:solidFill>
              </a:rPr>
              <a:t>export  </a:t>
            </a:r>
            <a:r>
              <a:rPr lang="en-GB" altLang="zh-CN" dirty="0" err="1">
                <a:solidFill>
                  <a:schemeClr val="accent6">
                    <a:lumMod val="75000"/>
                  </a:schemeClr>
                </a:solidFill>
              </a:rPr>
              <a:t>varName</a:t>
            </a:r>
            <a:r>
              <a:rPr lang="en-GB" altLang="zh-CN" dirty="0">
                <a:solidFill>
                  <a:schemeClr val="accent6">
                    <a:lumMod val="75000"/>
                  </a:schemeClr>
                </a:solidFill>
              </a:rPr>
              <a:t>=Value</a:t>
            </a:r>
          </a:p>
          <a:p>
            <a:r>
              <a:rPr lang="zh-CN" altLang="en-US" dirty="0">
                <a:solidFill>
                  <a:srgbClr val="0000FF"/>
                </a:solidFill>
              </a:rPr>
              <a:t>引用变量  </a:t>
            </a:r>
            <a:r>
              <a:rPr lang="en-US" altLang="zh-CN" dirty="0">
                <a:solidFill>
                  <a:schemeClr val="accent6">
                    <a:lumMod val="75000"/>
                  </a:schemeClr>
                </a:solidFill>
              </a:rPr>
              <a:t>$</a:t>
            </a:r>
            <a:r>
              <a:rPr lang="en-GB" altLang="zh-CN" dirty="0" err="1">
                <a:solidFill>
                  <a:schemeClr val="accent6">
                    <a:lumMod val="75000"/>
                  </a:schemeClr>
                </a:solidFill>
              </a:rPr>
              <a:t>varName</a:t>
            </a:r>
            <a:endParaRPr lang="zh-CN" altLang="en-US" dirty="0">
              <a:solidFill>
                <a:schemeClr val="accent6">
                  <a:lumMod val="75000"/>
                </a:schemeClr>
              </a:solidFill>
            </a:endParaRPr>
          </a:p>
        </p:txBody>
      </p:sp>
      <p:sp>
        <p:nvSpPr>
          <p:cNvPr id="6" name="TextBox 6">
            <a:extLst>
              <a:ext uri="{FF2B5EF4-FFF2-40B4-BE49-F238E27FC236}">
                <a16:creationId xmlns:a16="http://schemas.microsoft.com/office/drawing/2014/main" id="{8AAF5D95-3C77-4551-AD2D-2B29627B2451}"/>
              </a:ext>
            </a:extLst>
          </p:cNvPr>
          <p:cNvSpPr txBox="1"/>
          <p:nvPr/>
        </p:nvSpPr>
        <p:spPr>
          <a:xfrm>
            <a:off x="1043608" y="3596214"/>
            <a:ext cx="7412902" cy="31008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spcBef>
                <a:spcPts val="600"/>
              </a:spcBef>
              <a:buClr>
                <a:srgbClr val="FF0000"/>
              </a:buClr>
              <a:buSzPct val="75000"/>
            </a:pPr>
            <a:r>
              <a:rPr lang="zh-CN" altLang="en-US" sz="2400" b="1" dirty="0">
                <a:solidFill>
                  <a:srgbClr val="C00000"/>
                </a:solidFill>
              </a:rPr>
              <a:t>变量设置规则</a:t>
            </a:r>
            <a:endParaRPr lang="en-US" altLang="zh-CN" sz="2400" b="1" dirty="0">
              <a:solidFill>
                <a:srgbClr val="C00000"/>
              </a:solidFill>
            </a:endParaRPr>
          </a:p>
          <a:p>
            <a:pPr marL="342900" indent="-342900">
              <a:spcBef>
                <a:spcPts val="300"/>
              </a:spcBef>
              <a:buClr>
                <a:srgbClr val="FF0000"/>
              </a:buClr>
              <a:buSzPct val="75000"/>
              <a:buFont typeface="Wingdings" panose="05000000000000000000" pitchFamily="2" charset="2"/>
              <a:buChar char="u"/>
            </a:pPr>
            <a:r>
              <a:rPr lang="zh-CN" altLang="en-US" sz="2200" dirty="0"/>
              <a:t>变量与变量内容以</a:t>
            </a:r>
            <a:r>
              <a:rPr lang="zh-CN" altLang="en-US" sz="2200" dirty="0">
                <a:solidFill>
                  <a:srgbClr val="FF0000"/>
                </a:solidFill>
              </a:rPr>
              <a:t>“</a:t>
            </a:r>
            <a:r>
              <a:rPr lang="en-US" altLang="zh-CN" sz="2200" dirty="0">
                <a:solidFill>
                  <a:srgbClr val="FF0000"/>
                </a:solidFill>
              </a:rPr>
              <a:t>=</a:t>
            </a:r>
            <a:r>
              <a:rPr lang="zh-CN" altLang="en-US" sz="2200" dirty="0">
                <a:solidFill>
                  <a:srgbClr val="FF0000"/>
                </a:solidFill>
              </a:rPr>
              <a:t>”连接</a:t>
            </a:r>
            <a:endParaRPr lang="en-US" altLang="zh-CN" sz="2200" dirty="0">
              <a:solidFill>
                <a:srgbClr val="FF0000"/>
              </a:solidFill>
            </a:endParaRPr>
          </a:p>
          <a:p>
            <a:pPr marL="342900" indent="-342900">
              <a:spcBef>
                <a:spcPts val="300"/>
              </a:spcBef>
              <a:buClr>
                <a:srgbClr val="FF0000"/>
              </a:buClr>
              <a:buSzPct val="75000"/>
              <a:buFont typeface="Wingdings" panose="05000000000000000000" pitchFamily="2" charset="2"/>
              <a:buChar char="u"/>
            </a:pPr>
            <a:r>
              <a:rPr lang="zh-CN" altLang="en-US" sz="2200" b="1" dirty="0">
                <a:effectLst>
                  <a:outerShdw blurRad="38100" dist="38100" dir="2700000" algn="tl">
                    <a:srgbClr val="000000">
                      <a:alpha val="43137"/>
                    </a:srgbClr>
                  </a:outerShdw>
                </a:effectLst>
              </a:rPr>
              <a:t>“</a:t>
            </a:r>
            <a:r>
              <a:rPr lang="en-US" altLang="zh-CN" sz="2200" b="1" dirty="0">
                <a:effectLst>
                  <a:outerShdw blurRad="38100" dist="38100" dir="2700000" algn="tl">
                    <a:srgbClr val="000000">
                      <a:alpha val="43137"/>
                    </a:srgbClr>
                  </a:outerShdw>
                </a:effectLst>
              </a:rPr>
              <a:t>=</a:t>
            </a:r>
            <a:r>
              <a:rPr lang="zh-CN" altLang="en-US" sz="2200" b="1" dirty="0">
                <a:effectLst>
                  <a:outerShdw blurRad="38100" dist="38100" dir="2700000" algn="tl">
                    <a:srgbClr val="000000">
                      <a:alpha val="43137"/>
                    </a:srgbClr>
                  </a:outerShdw>
                </a:effectLst>
              </a:rPr>
              <a:t>”两边</a:t>
            </a:r>
            <a:r>
              <a:rPr lang="zh-CN" altLang="en-US" sz="2200" b="1" dirty="0">
                <a:solidFill>
                  <a:srgbClr val="FF0000"/>
                </a:solidFill>
                <a:effectLst>
                  <a:outerShdw blurRad="38100" dist="38100" dir="2700000" algn="tl">
                    <a:srgbClr val="000000">
                      <a:alpha val="43137"/>
                    </a:srgbClr>
                  </a:outerShdw>
                </a:effectLst>
              </a:rPr>
              <a:t>不能直接跟空格</a:t>
            </a:r>
          </a:p>
          <a:p>
            <a:pPr marL="342900" indent="-342900">
              <a:spcBef>
                <a:spcPts val="300"/>
              </a:spcBef>
              <a:buClr>
                <a:srgbClr val="FF0000"/>
              </a:buClr>
              <a:buSzPct val="75000"/>
              <a:buFont typeface="Wingdings" panose="05000000000000000000" pitchFamily="2" charset="2"/>
              <a:buChar char="u"/>
            </a:pPr>
            <a:r>
              <a:rPr lang="zh-CN" altLang="en-US" sz="2200" dirty="0"/>
              <a:t>变量名只能是</a:t>
            </a:r>
            <a:r>
              <a:rPr lang="zh-CN" altLang="en-US" sz="2200" dirty="0">
                <a:solidFill>
                  <a:srgbClr val="FF0000"/>
                </a:solidFill>
              </a:rPr>
              <a:t>字母、数字、下划线</a:t>
            </a:r>
            <a:r>
              <a:rPr lang="zh-CN" altLang="en-US" sz="2200" dirty="0"/>
              <a:t>，</a:t>
            </a:r>
            <a:r>
              <a:rPr lang="zh-CN" altLang="en-US" sz="2200" dirty="0">
                <a:solidFill>
                  <a:srgbClr val="FF0000"/>
                </a:solidFill>
              </a:rPr>
              <a:t>不能以数字开头</a:t>
            </a:r>
            <a:endParaRPr lang="en-US" altLang="zh-CN" sz="2200" dirty="0">
              <a:solidFill>
                <a:srgbClr val="FF0000"/>
              </a:solidFill>
            </a:endParaRPr>
          </a:p>
          <a:p>
            <a:pPr marL="342900" indent="-342900">
              <a:spcBef>
                <a:spcPts val="300"/>
              </a:spcBef>
              <a:buClr>
                <a:srgbClr val="FF0000"/>
              </a:buClr>
              <a:buSzPct val="75000"/>
              <a:buFont typeface="Wingdings" panose="05000000000000000000" pitchFamily="2" charset="2"/>
              <a:buChar char="u"/>
            </a:pPr>
            <a:r>
              <a:rPr lang="zh-CN" altLang="en-US" sz="2200" dirty="0"/>
              <a:t>惯用</a:t>
            </a:r>
            <a:r>
              <a:rPr lang="zh-CN" altLang="en-US" sz="2200" dirty="0">
                <a:solidFill>
                  <a:srgbClr val="FF0000"/>
                </a:solidFill>
              </a:rPr>
              <a:t>小写字符</a:t>
            </a:r>
            <a:r>
              <a:rPr lang="zh-CN" altLang="en-US" sz="2200" dirty="0"/>
              <a:t>定义用户变量</a:t>
            </a:r>
            <a:endParaRPr lang="en-US" altLang="zh-CN" sz="2200" dirty="0"/>
          </a:p>
          <a:p>
            <a:pPr marL="342900" indent="-342900">
              <a:spcBef>
                <a:spcPts val="300"/>
              </a:spcBef>
              <a:buClr>
                <a:srgbClr val="FF0000"/>
              </a:buClr>
              <a:buSzPct val="75000"/>
              <a:buFont typeface="Wingdings" panose="05000000000000000000" pitchFamily="2" charset="2"/>
              <a:buChar char="u"/>
            </a:pPr>
            <a:r>
              <a:rPr lang="zh-CN" altLang="en-US" sz="2200" dirty="0"/>
              <a:t>变量内容有空格、换行等，需使用</a:t>
            </a:r>
            <a:r>
              <a:rPr lang="zh-CN" altLang="en-US" sz="2200" dirty="0">
                <a:solidFill>
                  <a:srgbClr val="FF0000"/>
                </a:solidFill>
              </a:rPr>
              <a:t>单</a:t>
            </a:r>
            <a:r>
              <a:rPr lang="en-US" altLang="zh-CN" sz="2200" dirty="0">
                <a:solidFill>
                  <a:srgbClr val="FF0000"/>
                </a:solidFill>
              </a:rPr>
              <a:t>/</a:t>
            </a:r>
            <a:r>
              <a:rPr lang="zh-CN" altLang="en-US" sz="2200" dirty="0">
                <a:solidFill>
                  <a:srgbClr val="FF0000"/>
                </a:solidFill>
              </a:rPr>
              <a:t>双引号</a:t>
            </a:r>
            <a:r>
              <a:rPr lang="zh-CN" altLang="en-US" sz="2200" dirty="0"/>
              <a:t>将其括起来</a:t>
            </a:r>
            <a:endParaRPr lang="en-US" altLang="zh-CN" sz="2200" dirty="0"/>
          </a:p>
          <a:p>
            <a:pPr marL="342900" indent="-342900">
              <a:spcBef>
                <a:spcPts val="300"/>
              </a:spcBef>
              <a:buClr>
                <a:srgbClr val="FF0000"/>
              </a:buClr>
              <a:buSzPct val="75000"/>
              <a:buFont typeface="Wingdings" panose="05000000000000000000" pitchFamily="2" charset="2"/>
              <a:buChar char="u"/>
            </a:pPr>
            <a:r>
              <a:rPr lang="zh-CN" altLang="en-US" sz="2200" dirty="0"/>
              <a:t>一般不需要声明变量声明</a:t>
            </a:r>
            <a:endParaRPr lang="en-US" altLang="zh-CN" sz="2200" dirty="0"/>
          </a:p>
          <a:p>
            <a:pPr marL="342900" indent="-342900">
              <a:spcBef>
                <a:spcPts val="300"/>
              </a:spcBef>
              <a:buClr>
                <a:srgbClr val="FF0000"/>
              </a:buClr>
              <a:buSzPct val="75000"/>
              <a:buFont typeface="Wingdings" panose="05000000000000000000" pitchFamily="2" charset="2"/>
              <a:buChar char="u"/>
            </a:pPr>
            <a:r>
              <a:rPr lang="zh-CN" altLang="en-US" sz="2200" dirty="0"/>
              <a:t>取消变量方法：</a:t>
            </a:r>
            <a:r>
              <a:rPr lang="en-US" altLang="zh-CN" sz="2200" dirty="0">
                <a:solidFill>
                  <a:schemeClr val="accent6">
                    <a:lumMod val="50000"/>
                  </a:schemeClr>
                </a:solidFill>
              </a:rPr>
              <a:t>unset </a:t>
            </a:r>
            <a:r>
              <a:rPr lang="en-GB" altLang="zh-CN" sz="2200" dirty="0" err="1">
                <a:solidFill>
                  <a:schemeClr val="accent6">
                    <a:lumMod val="50000"/>
                  </a:schemeClr>
                </a:solidFill>
              </a:rPr>
              <a:t>varName</a:t>
            </a:r>
            <a:endParaRPr lang="en-US" altLang="zh-CN" sz="2200" dirty="0">
              <a:solidFill>
                <a:schemeClr val="accent6">
                  <a:lumMod val="50000"/>
                </a:schemeClr>
              </a:solidFill>
            </a:endParaRPr>
          </a:p>
        </p:txBody>
      </p:sp>
    </p:spTree>
    <p:extLst>
      <p:ext uri="{BB962C8B-B14F-4D97-AF65-F5344CB8AC3E}">
        <p14:creationId xmlns:p14="http://schemas.microsoft.com/office/powerpoint/2010/main" val="57411562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5371" y="188640"/>
            <a:ext cx="7793037" cy="1052513"/>
          </a:xfrm>
        </p:spPr>
        <p:txBody>
          <a:bodyPr/>
          <a:lstStyle/>
          <a:p>
            <a:r>
              <a:rPr lang="zh-CN" altLang="en-US" dirty="0"/>
              <a:t>三 </a:t>
            </a:r>
            <a:r>
              <a:rPr lang="en-US" altLang="zh-CN" dirty="0"/>
              <a:t>Shell </a:t>
            </a:r>
            <a:r>
              <a:rPr lang="zh-CN" altLang="en-US" dirty="0"/>
              <a:t>变量</a:t>
            </a:r>
            <a:r>
              <a:rPr lang="en-US" altLang="zh-CN" dirty="0"/>
              <a:t>—</a:t>
            </a:r>
            <a:r>
              <a:rPr lang="zh-CN" altLang="en-US" dirty="0"/>
              <a:t>引用</a:t>
            </a:r>
          </a:p>
        </p:txBody>
      </p:sp>
      <p:sp>
        <p:nvSpPr>
          <p:cNvPr id="3" name="内容占位符 2"/>
          <p:cNvSpPr>
            <a:spLocks noGrp="1"/>
          </p:cNvSpPr>
          <p:nvPr>
            <p:ph idx="1"/>
          </p:nvPr>
        </p:nvSpPr>
        <p:spPr>
          <a:xfrm>
            <a:off x="827584" y="1556792"/>
            <a:ext cx="7992888" cy="4824536"/>
          </a:xfrm>
        </p:spPr>
        <p:txBody>
          <a:bodyPr/>
          <a:lstStyle/>
          <a:p>
            <a:pPr algn="just"/>
            <a:r>
              <a:rPr lang="zh-CN" altLang="en-US" dirty="0"/>
              <a:t>在 </a:t>
            </a:r>
            <a:r>
              <a:rPr lang="en-US" altLang="zh-CN" dirty="0"/>
              <a:t>bash </a:t>
            </a:r>
            <a:r>
              <a:rPr lang="zh-CN" altLang="en-US" dirty="0"/>
              <a:t>中，有些字符具有特殊含义，如果需要</a:t>
            </a:r>
            <a:r>
              <a:rPr lang="zh-CN" altLang="en-US" dirty="0">
                <a:solidFill>
                  <a:srgbClr val="FF0000"/>
                </a:solidFill>
              </a:rPr>
              <a:t>忽略</a:t>
            </a:r>
            <a:r>
              <a:rPr lang="zh-CN" altLang="en-US" dirty="0"/>
              <a:t>这些</a:t>
            </a:r>
            <a:r>
              <a:rPr lang="zh-CN" altLang="en-US" dirty="0">
                <a:solidFill>
                  <a:srgbClr val="FF0000"/>
                </a:solidFill>
              </a:rPr>
              <a:t>字符的特殊含义</a:t>
            </a:r>
            <a:r>
              <a:rPr lang="zh-CN" altLang="en-US" dirty="0"/>
              <a:t>，就必须使用</a:t>
            </a:r>
            <a:r>
              <a:rPr lang="zh-CN" altLang="en-US" dirty="0">
                <a:solidFill>
                  <a:srgbClr val="C00000"/>
                </a:solidFill>
              </a:rPr>
              <a:t>引用</a:t>
            </a:r>
            <a:r>
              <a:rPr lang="zh-CN" altLang="en-US" dirty="0"/>
              <a:t>技术</a:t>
            </a:r>
          </a:p>
          <a:p>
            <a:r>
              <a:rPr lang="zh-CN" altLang="en-US" dirty="0">
                <a:solidFill>
                  <a:srgbClr val="0000FF"/>
                </a:solidFill>
              </a:rPr>
              <a:t>引用</a:t>
            </a:r>
            <a:r>
              <a:rPr lang="zh-CN" altLang="en-US" dirty="0"/>
              <a:t>可以通过下面</a:t>
            </a:r>
            <a:r>
              <a:rPr lang="zh-CN" altLang="en-US" dirty="0">
                <a:solidFill>
                  <a:srgbClr val="0000FF"/>
                </a:solidFill>
              </a:rPr>
              <a:t>三种方式实现</a:t>
            </a:r>
          </a:p>
          <a:p>
            <a:pPr lvl="1"/>
            <a:r>
              <a:rPr lang="zh-CN" altLang="en-US" dirty="0"/>
              <a:t> 使用</a:t>
            </a:r>
            <a:r>
              <a:rPr lang="zh-CN" altLang="en-US" dirty="0">
                <a:solidFill>
                  <a:srgbClr val="FF0000"/>
                </a:solidFill>
              </a:rPr>
              <a:t>转义字符</a:t>
            </a:r>
            <a:r>
              <a:rPr lang="zh-CN" altLang="en-US" dirty="0"/>
              <a:t>：</a:t>
            </a:r>
            <a:r>
              <a:rPr lang="en-US" altLang="zh-CN" dirty="0"/>
              <a:t>\</a:t>
            </a:r>
          </a:p>
          <a:p>
            <a:pPr lvl="1"/>
            <a:r>
              <a:rPr lang="en-US" altLang="zh-CN" dirty="0"/>
              <a:t> </a:t>
            </a:r>
            <a:r>
              <a:rPr lang="zh-CN" altLang="en-US" dirty="0"/>
              <a:t>使用</a:t>
            </a:r>
            <a:r>
              <a:rPr lang="zh-CN" altLang="en-US" dirty="0">
                <a:solidFill>
                  <a:srgbClr val="FF0000"/>
                </a:solidFill>
              </a:rPr>
              <a:t>单引号对</a:t>
            </a:r>
            <a:r>
              <a:rPr lang="zh-CN" altLang="en-US" dirty="0"/>
              <a:t>：‘ ’</a:t>
            </a:r>
          </a:p>
          <a:p>
            <a:pPr lvl="1"/>
            <a:r>
              <a:rPr lang="zh-CN" altLang="en-US" dirty="0"/>
              <a:t> 使用</a:t>
            </a:r>
            <a:r>
              <a:rPr lang="zh-CN" altLang="en-US" dirty="0">
                <a:solidFill>
                  <a:srgbClr val="FF0000"/>
                </a:solidFill>
              </a:rPr>
              <a:t>双引号对</a:t>
            </a:r>
            <a:r>
              <a:rPr lang="zh-CN" altLang="en-US" dirty="0"/>
              <a:t>：“ ”</a:t>
            </a:r>
          </a:p>
          <a:p>
            <a:r>
              <a:rPr lang="zh-CN" altLang="en-US" dirty="0"/>
              <a:t>转义字符的引用方法就是直接在字符前加反斜杠。例：</a:t>
            </a:r>
            <a:r>
              <a:rPr lang="en-US" altLang="zh-CN" dirty="0"/>
              <a:t>\$</a:t>
            </a:r>
            <a:r>
              <a:rPr lang="zh-CN" altLang="en-US" dirty="0"/>
              <a:t>，</a:t>
            </a:r>
            <a:r>
              <a:rPr lang="en-US" altLang="zh-CN" dirty="0"/>
              <a:t>\‘</a:t>
            </a:r>
            <a:r>
              <a:rPr lang="zh-CN" altLang="en-US" dirty="0"/>
              <a:t>，</a:t>
            </a:r>
            <a:r>
              <a:rPr lang="en-US" altLang="zh-CN" dirty="0"/>
              <a:t>\“</a:t>
            </a:r>
            <a:r>
              <a:rPr lang="zh-CN" altLang="en-US" dirty="0"/>
              <a:t>，</a:t>
            </a:r>
            <a:r>
              <a:rPr lang="en-US" altLang="zh-CN" dirty="0"/>
              <a:t>\\</a:t>
            </a:r>
            <a:r>
              <a:rPr lang="zh-CN" altLang="en-US" dirty="0"/>
              <a:t>，</a:t>
            </a:r>
            <a:r>
              <a:rPr lang="en-US" altLang="zh-CN" dirty="0"/>
              <a:t>\ </a:t>
            </a:r>
            <a:r>
              <a:rPr lang="zh-CN" altLang="en-US" dirty="0"/>
              <a:t>，</a:t>
            </a:r>
            <a:r>
              <a:rPr lang="en-US" altLang="zh-CN" dirty="0"/>
              <a:t>\! </a:t>
            </a:r>
            <a:endParaRPr lang="zh-CN" altLang="en-US"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a:t>
            </a:r>
            <a:r>
              <a:rPr lang="en-US" altLang="zh-CN" dirty="0"/>
              <a:t>Shell </a:t>
            </a:r>
            <a:r>
              <a:rPr lang="zh-CN" altLang="en-US" dirty="0"/>
              <a:t>变量</a:t>
            </a:r>
            <a:r>
              <a:rPr lang="en-US" altLang="zh-CN" dirty="0"/>
              <a:t>—</a:t>
            </a:r>
            <a:r>
              <a:rPr lang="zh-CN" altLang="en-US" dirty="0"/>
              <a:t>引用</a:t>
            </a:r>
          </a:p>
        </p:txBody>
      </p:sp>
      <p:sp>
        <p:nvSpPr>
          <p:cNvPr id="3" name="内容占位符 2"/>
          <p:cNvSpPr>
            <a:spLocks noGrp="1"/>
          </p:cNvSpPr>
          <p:nvPr>
            <p:ph idx="1"/>
          </p:nvPr>
        </p:nvSpPr>
        <p:spPr>
          <a:xfrm>
            <a:off x="914400" y="1247304"/>
            <a:ext cx="8229600" cy="5445224"/>
          </a:xfrm>
        </p:spPr>
        <p:txBody>
          <a:bodyPr/>
          <a:lstStyle/>
          <a:p>
            <a:r>
              <a:rPr lang="zh-CN" altLang="en-US" dirty="0">
                <a:solidFill>
                  <a:srgbClr val="0000FF"/>
                </a:solidFill>
              </a:rPr>
              <a:t>强引用</a:t>
            </a:r>
          </a:p>
          <a:p>
            <a:pPr lvl="1"/>
            <a:r>
              <a:rPr lang="zh-CN" altLang="en-US" dirty="0">
                <a:solidFill>
                  <a:srgbClr val="C00000"/>
                </a:solidFill>
              </a:rPr>
              <a:t>单引号对</a:t>
            </a:r>
            <a:r>
              <a:rPr lang="zh-CN" altLang="en-US" dirty="0"/>
              <a:t>是强引用</a:t>
            </a:r>
          </a:p>
          <a:p>
            <a:pPr lvl="1"/>
            <a:r>
              <a:rPr lang="zh-CN" altLang="en-US" dirty="0"/>
              <a:t>单引号对中的</a:t>
            </a:r>
            <a:r>
              <a:rPr lang="zh-CN" altLang="en-US" dirty="0">
                <a:solidFill>
                  <a:srgbClr val="FF0000"/>
                </a:solidFill>
              </a:rPr>
              <a:t>字符都将作为普通字符</a:t>
            </a:r>
            <a:r>
              <a:rPr lang="zh-CN" altLang="en-US" dirty="0"/>
              <a:t>，但</a:t>
            </a:r>
            <a:r>
              <a:rPr lang="zh-CN" altLang="en-US" dirty="0">
                <a:solidFill>
                  <a:srgbClr val="FF0000"/>
                </a:solidFill>
              </a:rPr>
              <a:t>不允许出现另外的单引号</a:t>
            </a:r>
            <a:r>
              <a:rPr lang="zh-CN" altLang="en-US" dirty="0"/>
              <a:t>。</a:t>
            </a:r>
          </a:p>
          <a:p>
            <a:r>
              <a:rPr lang="zh-CN" altLang="en-US" dirty="0">
                <a:solidFill>
                  <a:srgbClr val="0000FF"/>
                </a:solidFill>
              </a:rPr>
              <a:t>弱引用		</a:t>
            </a:r>
          </a:p>
          <a:p>
            <a:pPr lvl="1"/>
            <a:r>
              <a:rPr lang="zh-CN" altLang="en-US" dirty="0">
                <a:solidFill>
                  <a:srgbClr val="C00000"/>
                </a:solidFill>
              </a:rPr>
              <a:t>双引号对</a:t>
            </a:r>
            <a:r>
              <a:rPr lang="zh-CN" altLang="en-US" dirty="0"/>
              <a:t>是弱引用		</a:t>
            </a:r>
          </a:p>
          <a:p>
            <a:pPr lvl="1"/>
            <a:r>
              <a:rPr lang="zh-CN" altLang="en-US" dirty="0"/>
              <a:t>双引号对中的</a:t>
            </a:r>
            <a:r>
              <a:rPr lang="zh-CN" altLang="en-US" dirty="0">
                <a:solidFill>
                  <a:srgbClr val="0000FF"/>
                </a:solidFill>
              </a:rPr>
              <a:t>部分字符仍保留特殊含义</a:t>
            </a:r>
          </a:p>
          <a:p>
            <a:pPr lvl="2"/>
            <a:r>
              <a:rPr lang="en-US" altLang="zh-CN" dirty="0">
                <a:solidFill>
                  <a:srgbClr val="FF0000"/>
                </a:solidFill>
              </a:rPr>
              <a:t>$</a:t>
            </a:r>
            <a:r>
              <a:rPr lang="zh-CN" altLang="en-US" dirty="0"/>
              <a:t>（美元符号）－　变量扩展 </a:t>
            </a:r>
          </a:p>
          <a:p>
            <a:pPr lvl="2"/>
            <a:r>
              <a:rPr lang="en-US" altLang="zh-CN" dirty="0"/>
              <a:t>`</a:t>
            </a:r>
            <a:r>
              <a:rPr lang="zh-CN" altLang="en-US" dirty="0"/>
              <a:t>（反引号） 　－　命令替换 （</a:t>
            </a:r>
            <a:r>
              <a:rPr lang="zh-CN" altLang="en-US" sz="2000" dirty="0"/>
              <a:t>数字</a:t>
            </a:r>
            <a:r>
              <a:rPr lang="en-US" altLang="zh-CN" sz="2000" dirty="0"/>
              <a:t>1</a:t>
            </a:r>
            <a:r>
              <a:rPr lang="zh-CN" altLang="en-US" sz="2000" dirty="0"/>
              <a:t>左边的按键</a:t>
            </a:r>
            <a:r>
              <a:rPr lang="zh-CN" altLang="en-US" dirty="0"/>
              <a:t>）</a:t>
            </a:r>
          </a:p>
          <a:p>
            <a:pPr lvl="2"/>
            <a:r>
              <a:rPr lang="en-US" altLang="zh-CN" dirty="0"/>
              <a:t>\</a:t>
            </a:r>
            <a:r>
              <a:rPr lang="zh-CN" altLang="en-US" dirty="0"/>
              <a:t>（反斜线）　 －　禁止单个字符扩展 </a:t>
            </a:r>
          </a:p>
          <a:p>
            <a:pPr lvl="2"/>
            <a:r>
              <a:rPr lang="en-US" altLang="zh-CN" dirty="0"/>
              <a:t>!</a:t>
            </a:r>
            <a:r>
              <a:rPr lang="zh-CN" altLang="en-US" dirty="0"/>
              <a:t>（叹号）　     －　历史命令替换</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148590B-76A6-47DC-AD93-BC8B30E1F6E3}"/>
              </a:ext>
            </a:extLst>
          </p:cNvPr>
          <p:cNvPicPr>
            <a:picLocks noChangeAspect="1"/>
          </p:cNvPicPr>
          <p:nvPr/>
        </p:nvPicPr>
        <p:blipFill>
          <a:blip r:embed="rId2"/>
          <a:stretch>
            <a:fillRect/>
          </a:stretch>
        </p:blipFill>
        <p:spPr>
          <a:xfrm>
            <a:off x="30089" y="-6503"/>
            <a:ext cx="7206208" cy="6864504"/>
          </a:xfrm>
          <a:prstGeom prst="rect">
            <a:avLst/>
          </a:prstGeom>
        </p:spPr>
      </p:pic>
      <p:cxnSp>
        <p:nvCxnSpPr>
          <p:cNvPr id="9" name="直接箭头连接符 8">
            <a:extLst>
              <a:ext uri="{FF2B5EF4-FFF2-40B4-BE49-F238E27FC236}">
                <a16:creationId xmlns:a16="http://schemas.microsoft.com/office/drawing/2014/main" id="{695C4320-AD01-4850-A505-22D8C6848B9F}"/>
              </a:ext>
            </a:extLst>
          </p:cNvPr>
          <p:cNvCxnSpPr/>
          <p:nvPr/>
        </p:nvCxnSpPr>
        <p:spPr bwMode="auto">
          <a:xfrm flipH="1">
            <a:off x="5724129" y="260648"/>
            <a:ext cx="792087" cy="14401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文本框 13">
            <a:extLst>
              <a:ext uri="{FF2B5EF4-FFF2-40B4-BE49-F238E27FC236}">
                <a16:creationId xmlns:a16="http://schemas.microsoft.com/office/drawing/2014/main" id="{721FAC0D-37B5-45CA-B17D-01CEC9828913}"/>
              </a:ext>
            </a:extLst>
          </p:cNvPr>
          <p:cNvSpPr txBox="1"/>
          <p:nvPr/>
        </p:nvSpPr>
        <p:spPr>
          <a:xfrm>
            <a:off x="6529496" y="35332"/>
            <a:ext cx="2492990" cy="369332"/>
          </a:xfrm>
          <a:prstGeom prst="rect">
            <a:avLst/>
          </a:prstGeom>
          <a:noFill/>
        </p:spPr>
        <p:txBody>
          <a:bodyPr wrap="none" rtlCol="0">
            <a:spAutoFit/>
          </a:bodyPr>
          <a:lstStyle/>
          <a:p>
            <a:r>
              <a:rPr lang="zh-CN" altLang="en-US" b="1" dirty="0">
                <a:solidFill>
                  <a:srgbClr val="0000FF"/>
                </a:solidFill>
              </a:rPr>
              <a:t>变量名不能以数字开头</a:t>
            </a:r>
          </a:p>
        </p:txBody>
      </p:sp>
      <p:cxnSp>
        <p:nvCxnSpPr>
          <p:cNvPr id="15" name="直接箭头连接符 14">
            <a:extLst>
              <a:ext uri="{FF2B5EF4-FFF2-40B4-BE49-F238E27FC236}">
                <a16:creationId xmlns:a16="http://schemas.microsoft.com/office/drawing/2014/main" id="{F2C65325-8578-472C-BC28-6E4C133DA593}"/>
              </a:ext>
            </a:extLst>
          </p:cNvPr>
          <p:cNvCxnSpPr/>
          <p:nvPr/>
        </p:nvCxnSpPr>
        <p:spPr bwMode="auto">
          <a:xfrm flipH="1">
            <a:off x="4572000" y="1062028"/>
            <a:ext cx="92282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a:extLst>
              <a:ext uri="{FF2B5EF4-FFF2-40B4-BE49-F238E27FC236}">
                <a16:creationId xmlns:a16="http://schemas.microsoft.com/office/drawing/2014/main" id="{BE13EFAB-1FA6-4D78-BEEB-59B254166137}"/>
              </a:ext>
            </a:extLst>
          </p:cNvPr>
          <p:cNvSpPr txBox="1"/>
          <p:nvPr/>
        </p:nvSpPr>
        <p:spPr>
          <a:xfrm>
            <a:off x="5508104" y="836712"/>
            <a:ext cx="2411238" cy="369332"/>
          </a:xfrm>
          <a:prstGeom prst="rect">
            <a:avLst/>
          </a:prstGeom>
          <a:noFill/>
        </p:spPr>
        <p:txBody>
          <a:bodyPr wrap="none" rtlCol="0">
            <a:spAutoFit/>
          </a:bodyPr>
          <a:lstStyle/>
          <a:p>
            <a:r>
              <a:rPr lang="zh-CN" altLang="en-US" b="1" dirty="0">
                <a:solidFill>
                  <a:srgbClr val="0000FF"/>
                </a:solidFill>
              </a:rPr>
              <a:t>“</a:t>
            </a:r>
            <a:r>
              <a:rPr lang="en-US" altLang="zh-CN" b="1" dirty="0">
                <a:solidFill>
                  <a:srgbClr val="0000FF"/>
                </a:solidFill>
              </a:rPr>
              <a:t>=</a:t>
            </a:r>
            <a:r>
              <a:rPr lang="zh-CN" altLang="en-US" b="1" dirty="0">
                <a:solidFill>
                  <a:srgbClr val="0000FF"/>
                </a:solidFill>
              </a:rPr>
              <a:t>”两侧不能有空格</a:t>
            </a:r>
          </a:p>
        </p:txBody>
      </p:sp>
      <p:cxnSp>
        <p:nvCxnSpPr>
          <p:cNvPr id="18" name="直接箭头连接符 17">
            <a:extLst>
              <a:ext uri="{FF2B5EF4-FFF2-40B4-BE49-F238E27FC236}">
                <a16:creationId xmlns:a16="http://schemas.microsoft.com/office/drawing/2014/main" id="{03CE3658-CED6-4C85-A251-44E71AF8782D}"/>
              </a:ext>
            </a:extLst>
          </p:cNvPr>
          <p:cNvCxnSpPr/>
          <p:nvPr/>
        </p:nvCxnSpPr>
        <p:spPr bwMode="auto">
          <a:xfrm flipH="1">
            <a:off x="4897066" y="2358172"/>
            <a:ext cx="92282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a:extLst>
              <a:ext uri="{FF2B5EF4-FFF2-40B4-BE49-F238E27FC236}">
                <a16:creationId xmlns:a16="http://schemas.microsoft.com/office/drawing/2014/main" id="{CA1FF426-9EBE-45C0-A5AE-F0CF5C6AE0EA}"/>
              </a:ext>
            </a:extLst>
          </p:cNvPr>
          <p:cNvSpPr txBox="1"/>
          <p:nvPr/>
        </p:nvSpPr>
        <p:spPr>
          <a:xfrm>
            <a:off x="5833170" y="2132856"/>
            <a:ext cx="1811714" cy="369332"/>
          </a:xfrm>
          <a:prstGeom prst="rect">
            <a:avLst/>
          </a:prstGeom>
          <a:noFill/>
        </p:spPr>
        <p:txBody>
          <a:bodyPr wrap="none" rtlCol="0">
            <a:spAutoFit/>
          </a:bodyPr>
          <a:lstStyle/>
          <a:p>
            <a:r>
              <a:rPr lang="zh-CN" altLang="en-US" b="1" dirty="0">
                <a:solidFill>
                  <a:srgbClr val="0000FF"/>
                </a:solidFill>
              </a:rPr>
              <a:t>成功赋值并显示</a:t>
            </a:r>
          </a:p>
        </p:txBody>
      </p:sp>
      <p:cxnSp>
        <p:nvCxnSpPr>
          <p:cNvPr id="20" name="直接箭头连接符 19">
            <a:extLst>
              <a:ext uri="{FF2B5EF4-FFF2-40B4-BE49-F238E27FC236}">
                <a16:creationId xmlns:a16="http://schemas.microsoft.com/office/drawing/2014/main" id="{840B955E-6D9E-4B01-AB9D-608D725F81B3}"/>
              </a:ext>
            </a:extLst>
          </p:cNvPr>
          <p:cNvCxnSpPr/>
          <p:nvPr/>
        </p:nvCxnSpPr>
        <p:spPr bwMode="auto">
          <a:xfrm flipH="1">
            <a:off x="1273570" y="1844824"/>
            <a:ext cx="92282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本框 20">
            <a:extLst>
              <a:ext uri="{FF2B5EF4-FFF2-40B4-BE49-F238E27FC236}">
                <a16:creationId xmlns:a16="http://schemas.microsoft.com/office/drawing/2014/main" id="{2D270CC0-6818-4E0F-9CF2-ACA156B88622}"/>
              </a:ext>
            </a:extLst>
          </p:cNvPr>
          <p:cNvSpPr txBox="1"/>
          <p:nvPr/>
        </p:nvSpPr>
        <p:spPr>
          <a:xfrm>
            <a:off x="2209674" y="1619508"/>
            <a:ext cx="1346844" cy="369332"/>
          </a:xfrm>
          <a:prstGeom prst="rect">
            <a:avLst/>
          </a:prstGeom>
          <a:noFill/>
        </p:spPr>
        <p:txBody>
          <a:bodyPr wrap="none" rtlCol="0">
            <a:spAutoFit/>
          </a:bodyPr>
          <a:lstStyle/>
          <a:p>
            <a:r>
              <a:rPr lang="zh-CN" altLang="en-US" b="1" dirty="0">
                <a:solidFill>
                  <a:srgbClr val="0000FF"/>
                </a:solidFill>
              </a:rPr>
              <a:t>仅显示字符</a:t>
            </a:r>
          </a:p>
        </p:txBody>
      </p:sp>
      <p:cxnSp>
        <p:nvCxnSpPr>
          <p:cNvPr id="22" name="直接箭头连接符 21">
            <a:extLst>
              <a:ext uri="{FF2B5EF4-FFF2-40B4-BE49-F238E27FC236}">
                <a16:creationId xmlns:a16="http://schemas.microsoft.com/office/drawing/2014/main" id="{B16FE24F-6DA6-48ED-9E58-21B7F5AA5A01}"/>
              </a:ext>
            </a:extLst>
          </p:cNvPr>
          <p:cNvCxnSpPr>
            <a:cxnSpLocks/>
          </p:cNvCxnSpPr>
          <p:nvPr/>
        </p:nvCxnSpPr>
        <p:spPr bwMode="auto">
          <a:xfrm flipH="1" flipV="1">
            <a:off x="5220072" y="2870602"/>
            <a:ext cx="900100" cy="22287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a:extLst>
              <a:ext uri="{FF2B5EF4-FFF2-40B4-BE49-F238E27FC236}">
                <a16:creationId xmlns:a16="http://schemas.microsoft.com/office/drawing/2014/main" id="{C3EB87F2-AEAD-4D3E-B5EA-F0C4FD7F6F2C}"/>
              </a:ext>
            </a:extLst>
          </p:cNvPr>
          <p:cNvSpPr txBox="1"/>
          <p:nvPr/>
        </p:nvSpPr>
        <p:spPr>
          <a:xfrm>
            <a:off x="6084169" y="2870602"/>
            <a:ext cx="3059831" cy="369332"/>
          </a:xfrm>
          <a:prstGeom prst="rect">
            <a:avLst/>
          </a:prstGeom>
          <a:noFill/>
        </p:spPr>
        <p:txBody>
          <a:bodyPr wrap="square" rtlCol="0">
            <a:spAutoFit/>
          </a:bodyPr>
          <a:lstStyle/>
          <a:p>
            <a:r>
              <a:rPr lang="zh-CN" altLang="en-US" b="1" dirty="0">
                <a:solidFill>
                  <a:srgbClr val="0000FF"/>
                </a:solidFill>
              </a:rPr>
              <a:t>存在一个单引号，赋值失败</a:t>
            </a:r>
          </a:p>
        </p:txBody>
      </p:sp>
      <p:cxnSp>
        <p:nvCxnSpPr>
          <p:cNvPr id="26" name="直接箭头连接符 25">
            <a:extLst>
              <a:ext uri="{FF2B5EF4-FFF2-40B4-BE49-F238E27FC236}">
                <a16:creationId xmlns:a16="http://schemas.microsoft.com/office/drawing/2014/main" id="{6A58166F-3C44-449A-8D91-DBC70E3ED919}"/>
              </a:ext>
            </a:extLst>
          </p:cNvPr>
          <p:cNvCxnSpPr>
            <a:cxnSpLocks/>
          </p:cNvCxnSpPr>
          <p:nvPr/>
        </p:nvCxnSpPr>
        <p:spPr bwMode="auto">
          <a:xfrm>
            <a:off x="305255" y="5013176"/>
            <a:ext cx="174646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a:extLst>
              <a:ext uri="{FF2B5EF4-FFF2-40B4-BE49-F238E27FC236}">
                <a16:creationId xmlns:a16="http://schemas.microsoft.com/office/drawing/2014/main" id="{C703221C-EAC0-43B9-BE7C-29CC05AFDF3F}"/>
              </a:ext>
            </a:extLst>
          </p:cNvPr>
          <p:cNvSpPr txBox="1"/>
          <p:nvPr/>
        </p:nvSpPr>
        <p:spPr>
          <a:xfrm>
            <a:off x="2051720" y="4828510"/>
            <a:ext cx="2411238" cy="369332"/>
          </a:xfrm>
          <a:prstGeom prst="rect">
            <a:avLst/>
          </a:prstGeom>
          <a:noFill/>
        </p:spPr>
        <p:txBody>
          <a:bodyPr wrap="square" rtlCol="0">
            <a:spAutoFit/>
          </a:bodyPr>
          <a:lstStyle/>
          <a:p>
            <a:r>
              <a:rPr lang="zh-CN" altLang="en-US" b="1" dirty="0">
                <a:solidFill>
                  <a:srgbClr val="0000FF"/>
                </a:solidFill>
              </a:rPr>
              <a:t>等待继续输入内容</a:t>
            </a:r>
          </a:p>
        </p:txBody>
      </p:sp>
      <p:cxnSp>
        <p:nvCxnSpPr>
          <p:cNvPr id="31" name="直接箭头连接符 30">
            <a:extLst>
              <a:ext uri="{FF2B5EF4-FFF2-40B4-BE49-F238E27FC236}">
                <a16:creationId xmlns:a16="http://schemas.microsoft.com/office/drawing/2014/main" id="{773FA61E-5BC5-4310-AFA0-52B1017B231F}"/>
              </a:ext>
            </a:extLst>
          </p:cNvPr>
          <p:cNvCxnSpPr/>
          <p:nvPr/>
        </p:nvCxnSpPr>
        <p:spPr bwMode="auto">
          <a:xfrm flipH="1">
            <a:off x="877297" y="5197842"/>
            <a:ext cx="3164285" cy="8130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文本框 31">
            <a:extLst>
              <a:ext uri="{FF2B5EF4-FFF2-40B4-BE49-F238E27FC236}">
                <a16:creationId xmlns:a16="http://schemas.microsoft.com/office/drawing/2014/main" id="{1E4A03CC-F30B-4A2D-8D52-465001FB38C1}"/>
              </a:ext>
            </a:extLst>
          </p:cNvPr>
          <p:cNvSpPr txBox="1"/>
          <p:nvPr/>
        </p:nvSpPr>
        <p:spPr>
          <a:xfrm>
            <a:off x="4041582" y="5018355"/>
            <a:ext cx="2031325" cy="369332"/>
          </a:xfrm>
          <a:prstGeom prst="rect">
            <a:avLst/>
          </a:prstGeom>
          <a:noFill/>
        </p:spPr>
        <p:txBody>
          <a:bodyPr wrap="none" rtlCol="0">
            <a:spAutoFit/>
          </a:bodyPr>
          <a:lstStyle/>
          <a:p>
            <a:r>
              <a:rPr lang="en-US" altLang="zh-CN" b="1" dirty="0">
                <a:solidFill>
                  <a:srgbClr val="0000FF"/>
                </a:solidFill>
              </a:rPr>
              <a:t>CTRL+C</a:t>
            </a:r>
            <a:r>
              <a:rPr lang="zh-CN" altLang="en-US" b="1" dirty="0">
                <a:solidFill>
                  <a:srgbClr val="0000FF"/>
                </a:solidFill>
              </a:rPr>
              <a:t>终止错误</a:t>
            </a:r>
          </a:p>
        </p:txBody>
      </p:sp>
      <p:cxnSp>
        <p:nvCxnSpPr>
          <p:cNvPr id="34" name="直接箭头连接符 33">
            <a:extLst>
              <a:ext uri="{FF2B5EF4-FFF2-40B4-BE49-F238E27FC236}">
                <a16:creationId xmlns:a16="http://schemas.microsoft.com/office/drawing/2014/main" id="{56DB4FC6-7638-4A92-A439-792A12F7D190}"/>
              </a:ext>
            </a:extLst>
          </p:cNvPr>
          <p:cNvCxnSpPr>
            <a:stCxn id="35" idx="1"/>
          </p:cNvCxnSpPr>
          <p:nvPr/>
        </p:nvCxnSpPr>
        <p:spPr bwMode="auto">
          <a:xfrm flipH="1">
            <a:off x="5562557" y="3501559"/>
            <a:ext cx="595381" cy="33357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文本框 34">
            <a:extLst>
              <a:ext uri="{FF2B5EF4-FFF2-40B4-BE49-F238E27FC236}">
                <a16:creationId xmlns:a16="http://schemas.microsoft.com/office/drawing/2014/main" id="{938DA9AE-AB48-4785-A8C2-9F8D928CA3C9}"/>
              </a:ext>
            </a:extLst>
          </p:cNvPr>
          <p:cNvSpPr txBox="1"/>
          <p:nvPr/>
        </p:nvSpPr>
        <p:spPr>
          <a:xfrm>
            <a:off x="6157938" y="3316893"/>
            <a:ext cx="2973891" cy="369332"/>
          </a:xfrm>
          <a:prstGeom prst="rect">
            <a:avLst/>
          </a:prstGeom>
          <a:noFill/>
        </p:spPr>
        <p:txBody>
          <a:bodyPr wrap="none" rtlCol="0">
            <a:spAutoFit/>
          </a:bodyPr>
          <a:lstStyle/>
          <a:p>
            <a:r>
              <a:rPr lang="zh-CN" altLang="en-US" b="1" dirty="0">
                <a:solidFill>
                  <a:srgbClr val="0000FF"/>
                </a:solidFill>
              </a:rPr>
              <a:t>利用双引号成功赋值并显示</a:t>
            </a:r>
          </a:p>
        </p:txBody>
      </p:sp>
      <p:cxnSp>
        <p:nvCxnSpPr>
          <p:cNvPr id="36" name="直接箭头连接符 35">
            <a:extLst>
              <a:ext uri="{FF2B5EF4-FFF2-40B4-BE49-F238E27FC236}">
                <a16:creationId xmlns:a16="http://schemas.microsoft.com/office/drawing/2014/main" id="{1CC47C31-9A9A-4876-96B9-70FDB0E2E8FF}"/>
              </a:ext>
            </a:extLst>
          </p:cNvPr>
          <p:cNvCxnSpPr>
            <a:cxnSpLocks/>
          </p:cNvCxnSpPr>
          <p:nvPr/>
        </p:nvCxnSpPr>
        <p:spPr bwMode="auto">
          <a:xfrm flipH="1" flipV="1">
            <a:off x="5833170" y="5705872"/>
            <a:ext cx="854749" cy="239559"/>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文本框 36">
            <a:extLst>
              <a:ext uri="{FF2B5EF4-FFF2-40B4-BE49-F238E27FC236}">
                <a16:creationId xmlns:a16="http://schemas.microsoft.com/office/drawing/2014/main" id="{384A5B6D-5505-4B86-8095-4BFC8B334EAA}"/>
              </a:ext>
            </a:extLst>
          </p:cNvPr>
          <p:cNvSpPr txBox="1"/>
          <p:nvPr/>
        </p:nvSpPr>
        <p:spPr>
          <a:xfrm>
            <a:off x="6701196" y="5720115"/>
            <a:ext cx="2442803" cy="646331"/>
          </a:xfrm>
          <a:prstGeom prst="rect">
            <a:avLst/>
          </a:prstGeom>
          <a:noFill/>
        </p:spPr>
        <p:txBody>
          <a:bodyPr wrap="square" rtlCol="0">
            <a:spAutoFit/>
          </a:bodyPr>
          <a:lstStyle/>
          <a:p>
            <a:r>
              <a:rPr lang="zh-CN" altLang="en-US" b="1" dirty="0">
                <a:solidFill>
                  <a:srgbClr val="0000FF"/>
                </a:solidFill>
              </a:rPr>
              <a:t>利用转义字符转义单引号和空格成功赋值</a:t>
            </a:r>
          </a:p>
        </p:txBody>
      </p:sp>
      <p:cxnSp>
        <p:nvCxnSpPr>
          <p:cNvPr id="41" name="直接箭头连接符 40">
            <a:extLst>
              <a:ext uri="{FF2B5EF4-FFF2-40B4-BE49-F238E27FC236}">
                <a16:creationId xmlns:a16="http://schemas.microsoft.com/office/drawing/2014/main" id="{DE6F6A2A-F4A3-4730-B597-E084D72A08BF}"/>
              </a:ext>
            </a:extLst>
          </p:cNvPr>
          <p:cNvCxnSpPr>
            <a:cxnSpLocks/>
          </p:cNvCxnSpPr>
          <p:nvPr/>
        </p:nvCxnSpPr>
        <p:spPr bwMode="auto">
          <a:xfrm flipH="1">
            <a:off x="5159772" y="4284248"/>
            <a:ext cx="510350" cy="302779"/>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文本框 41">
            <a:extLst>
              <a:ext uri="{FF2B5EF4-FFF2-40B4-BE49-F238E27FC236}">
                <a16:creationId xmlns:a16="http://schemas.microsoft.com/office/drawing/2014/main" id="{E30C3E07-CB26-4453-BF53-9FE24FD28646}"/>
              </a:ext>
            </a:extLst>
          </p:cNvPr>
          <p:cNvSpPr txBox="1"/>
          <p:nvPr/>
        </p:nvSpPr>
        <p:spPr>
          <a:xfrm>
            <a:off x="5575445" y="4036753"/>
            <a:ext cx="3733751" cy="369332"/>
          </a:xfrm>
          <a:prstGeom prst="rect">
            <a:avLst/>
          </a:prstGeom>
          <a:noFill/>
        </p:spPr>
        <p:txBody>
          <a:bodyPr wrap="square" rtlCol="0">
            <a:spAutoFit/>
          </a:bodyPr>
          <a:lstStyle/>
          <a:p>
            <a:r>
              <a:rPr lang="zh-CN" altLang="en-US" b="1" dirty="0">
                <a:solidFill>
                  <a:srgbClr val="0000FF"/>
                </a:solidFill>
              </a:rPr>
              <a:t>多出不成对的单引号，赋值失败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9" grpId="0"/>
      <p:bldP spid="21" grpId="0"/>
      <p:bldP spid="23" grpId="0"/>
      <p:bldP spid="27" grpId="0"/>
      <p:bldP spid="32" grpId="0"/>
      <p:bldP spid="35" grpId="0"/>
      <p:bldP spid="37" grpId="0"/>
      <p:bldP spid="42"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a:t>
            </a:r>
            <a:r>
              <a:rPr lang="en-US" altLang="zh-CN" dirty="0"/>
              <a:t>Shell </a:t>
            </a:r>
            <a:r>
              <a:rPr lang="zh-CN" altLang="en-US" dirty="0"/>
              <a:t>变量</a:t>
            </a:r>
            <a:r>
              <a:rPr lang="en-US" altLang="zh-CN" dirty="0"/>
              <a:t>—</a:t>
            </a:r>
            <a:r>
              <a:rPr lang="zh-CN" altLang="en-US" dirty="0"/>
              <a:t>作用域</a:t>
            </a:r>
          </a:p>
        </p:txBody>
      </p:sp>
      <p:sp>
        <p:nvSpPr>
          <p:cNvPr id="3" name="内容占位符 2"/>
          <p:cNvSpPr>
            <a:spLocks noGrp="1"/>
          </p:cNvSpPr>
          <p:nvPr>
            <p:ph idx="1"/>
          </p:nvPr>
        </p:nvSpPr>
        <p:spPr>
          <a:xfrm>
            <a:off x="849356" y="1375251"/>
            <a:ext cx="7632848" cy="5325517"/>
          </a:xfrm>
        </p:spPr>
        <p:txBody>
          <a:bodyPr/>
          <a:lstStyle/>
          <a:p>
            <a:pPr>
              <a:lnSpc>
                <a:spcPct val="110000"/>
              </a:lnSpc>
            </a:pPr>
            <a:r>
              <a:rPr lang="zh-CN" altLang="en-US" sz="3200" dirty="0">
                <a:solidFill>
                  <a:srgbClr val="FF0000"/>
                </a:solidFill>
              </a:rPr>
              <a:t>局部变量</a:t>
            </a:r>
            <a:r>
              <a:rPr lang="zh-CN" altLang="en-US" sz="3200" dirty="0"/>
              <a:t>：作用范围仅限制在其命令行所在的</a:t>
            </a:r>
            <a:r>
              <a:rPr lang="en-US" altLang="zh-CN" sz="3200" dirty="0"/>
              <a:t>Shell</a:t>
            </a:r>
            <a:r>
              <a:rPr lang="zh-CN" altLang="en-US" sz="3200" dirty="0"/>
              <a:t>或</a:t>
            </a:r>
            <a:r>
              <a:rPr lang="en-US" altLang="zh-CN" sz="3200" dirty="0"/>
              <a:t>Shell</a:t>
            </a:r>
            <a:r>
              <a:rPr lang="zh-CN" altLang="en-US" sz="3200" dirty="0"/>
              <a:t>脚本文件中</a:t>
            </a:r>
            <a:r>
              <a:rPr lang="en-US" altLang="zh-CN" sz="3200" dirty="0"/>
              <a:t>—</a:t>
            </a:r>
            <a:r>
              <a:rPr lang="zh-CN" altLang="en-US" dirty="0">
                <a:solidFill>
                  <a:srgbClr val="0000FF"/>
                </a:solidFill>
              </a:rPr>
              <a:t>自定义变量</a:t>
            </a:r>
            <a:endParaRPr lang="zh-CN" altLang="en-US" sz="3200" dirty="0">
              <a:solidFill>
                <a:srgbClr val="0000FF"/>
              </a:solidFill>
            </a:endParaRPr>
          </a:p>
          <a:p>
            <a:pPr>
              <a:lnSpc>
                <a:spcPct val="110000"/>
              </a:lnSpc>
            </a:pPr>
            <a:r>
              <a:rPr lang="zh-CN" altLang="en-US" sz="3200" dirty="0">
                <a:solidFill>
                  <a:srgbClr val="FF0000"/>
                </a:solidFill>
              </a:rPr>
              <a:t>全局变量</a:t>
            </a:r>
            <a:r>
              <a:rPr lang="zh-CN" altLang="en-US" sz="3200" dirty="0"/>
              <a:t>：作用范围包括本</a:t>
            </a:r>
            <a:r>
              <a:rPr lang="en-US" altLang="zh-CN" sz="3200" dirty="0"/>
              <a:t>Shell</a:t>
            </a:r>
            <a:r>
              <a:rPr lang="zh-CN" altLang="en-US" sz="3200" dirty="0"/>
              <a:t>进程及其所有子进程</a:t>
            </a:r>
            <a:r>
              <a:rPr lang="en-US" altLang="zh-CN" sz="3200" dirty="0"/>
              <a:t>—</a:t>
            </a:r>
            <a:r>
              <a:rPr lang="zh-CN" altLang="en-US" sz="3200" dirty="0">
                <a:solidFill>
                  <a:srgbClr val="0000FF"/>
                </a:solidFill>
              </a:rPr>
              <a:t>环境变量</a:t>
            </a:r>
          </a:p>
          <a:p>
            <a:pPr>
              <a:lnSpc>
                <a:spcPct val="110000"/>
              </a:lnSpc>
            </a:pPr>
            <a:r>
              <a:rPr lang="zh-CN" altLang="en-US" sz="3200" dirty="0"/>
              <a:t>使用 </a:t>
            </a:r>
            <a:r>
              <a:rPr lang="en-US" altLang="zh-CN" sz="3200" b="1" dirty="0">
                <a:solidFill>
                  <a:schemeClr val="accent6">
                    <a:lumMod val="75000"/>
                  </a:schemeClr>
                </a:solidFill>
              </a:rPr>
              <a:t>export</a:t>
            </a:r>
            <a:r>
              <a:rPr lang="en-US" altLang="zh-CN" sz="3200" dirty="0"/>
              <a:t> </a:t>
            </a:r>
            <a:r>
              <a:rPr lang="zh-CN" altLang="en-US" sz="3200" dirty="0"/>
              <a:t>内置命令将局部变量设置为全局变量</a:t>
            </a:r>
            <a:endParaRPr lang="en-US" altLang="zh-CN" sz="3200" dirty="0"/>
          </a:p>
          <a:p>
            <a:pPr>
              <a:lnSpc>
                <a:spcPct val="110000"/>
              </a:lnSpc>
            </a:pPr>
            <a:r>
              <a:rPr lang="zh-CN" altLang="en-US" sz="3200" dirty="0"/>
              <a:t>使用 </a:t>
            </a:r>
            <a:r>
              <a:rPr lang="en-US" altLang="zh-CN" sz="3200" b="1" dirty="0">
                <a:solidFill>
                  <a:schemeClr val="accent6">
                    <a:lumMod val="75000"/>
                  </a:schemeClr>
                </a:solidFill>
              </a:rPr>
              <a:t>export</a:t>
            </a:r>
            <a:r>
              <a:rPr lang="en-US" altLang="zh-CN" sz="3200" dirty="0"/>
              <a:t> </a:t>
            </a:r>
            <a:r>
              <a:rPr lang="zh-CN" altLang="en-US" sz="3200" dirty="0"/>
              <a:t>内置命令将全局变量设置为局部变量</a:t>
            </a:r>
          </a:p>
          <a:p>
            <a:endParaRPr lang="zh-CN" altLang="en-US"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194082"/>
            <a:ext cx="7793037" cy="1052513"/>
          </a:xfrm>
        </p:spPr>
        <p:txBody>
          <a:bodyPr/>
          <a:lstStyle/>
          <a:p>
            <a:r>
              <a:rPr lang="zh-CN" altLang="en-US" dirty="0"/>
              <a:t>三 </a:t>
            </a:r>
            <a:r>
              <a:rPr lang="en-US" altLang="zh-CN" dirty="0"/>
              <a:t>Shell </a:t>
            </a:r>
            <a:r>
              <a:rPr lang="zh-CN" altLang="en-US" dirty="0"/>
              <a:t>变量</a:t>
            </a:r>
            <a:r>
              <a:rPr lang="en-US" altLang="zh-CN" dirty="0"/>
              <a:t>— </a:t>
            </a:r>
            <a:r>
              <a:rPr lang="en-US" altLang="zh-CN" sz="4400" dirty="0"/>
              <a:t>export </a:t>
            </a:r>
            <a:r>
              <a:rPr lang="zh-CN" altLang="en-US" sz="4400" dirty="0"/>
              <a:t>命令</a:t>
            </a:r>
            <a:endParaRPr lang="zh-CN" altLang="en-US" dirty="0"/>
          </a:p>
        </p:txBody>
      </p:sp>
      <p:sp>
        <p:nvSpPr>
          <p:cNvPr id="3" name="内容占位符 2"/>
          <p:cNvSpPr>
            <a:spLocks noGrp="1"/>
          </p:cNvSpPr>
          <p:nvPr>
            <p:ph idx="1"/>
          </p:nvPr>
        </p:nvSpPr>
        <p:spPr>
          <a:xfrm>
            <a:off x="323528" y="1410409"/>
            <a:ext cx="8657133" cy="5253509"/>
          </a:xfrm>
        </p:spPr>
        <p:txBody>
          <a:bodyPr/>
          <a:lstStyle/>
          <a:p>
            <a:r>
              <a:rPr lang="zh-CN" altLang="en-US" dirty="0"/>
              <a:t>显示当前</a:t>
            </a:r>
            <a:r>
              <a:rPr lang="en-US" altLang="zh-CN" dirty="0"/>
              <a:t>Shell</a:t>
            </a:r>
            <a:r>
              <a:rPr lang="zh-CN" altLang="en-US" dirty="0"/>
              <a:t>可见的全局变量</a:t>
            </a:r>
            <a:endParaRPr lang="en-US" altLang="zh-CN" dirty="0"/>
          </a:p>
          <a:p>
            <a:pPr lvl="1"/>
            <a:r>
              <a:rPr lang="en-US" altLang="zh-CN" sz="2600" dirty="0">
                <a:solidFill>
                  <a:schemeClr val="accent6">
                    <a:lumMod val="75000"/>
                  </a:schemeClr>
                </a:solidFill>
              </a:rPr>
              <a:t>export [-p]</a:t>
            </a:r>
          </a:p>
          <a:p>
            <a:r>
              <a:rPr lang="zh-CN" altLang="en-US" dirty="0"/>
              <a:t>定义变量值的同时声明为全局变量</a:t>
            </a:r>
            <a:endParaRPr lang="en-US" altLang="zh-CN" dirty="0"/>
          </a:p>
          <a:p>
            <a:pPr lvl="1"/>
            <a:r>
              <a:rPr lang="en-US" altLang="zh-CN" sz="2600" dirty="0">
                <a:solidFill>
                  <a:schemeClr val="accent6">
                    <a:lumMod val="75000"/>
                  </a:schemeClr>
                </a:solidFill>
              </a:rPr>
              <a:t>export &lt;</a:t>
            </a:r>
            <a:r>
              <a:rPr lang="zh-CN" altLang="en-US" sz="2600" dirty="0">
                <a:solidFill>
                  <a:schemeClr val="accent6">
                    <a:lumMod val="75000"/>
                  </a:schemeClr>
                </a:solidFill>
              </a:rPr>
              <a:t>变量名</a:t>
            </a:r>
            <a:r>
              <a:rPr lang="en-US" altLang="zh-CN" sz="2600" dirty="0">
                <a:solidFill>
                  <a:schemeClr val="accent6">
                    <a:lumMod val="75000"/>
                  </a:schemeClr>
                </a:solidFill>
              </a:rPr>
              <a:t>1=</a:t>
            </a:r>
            <a:r>
              <a:rPr lang="zh-CN" altLang="en-US" sz="2600" dirty="0">
                <a:solidFill>
                  <a:schemeClr val="accent6">
                    <a:lumMod val="75000"/>
                  </a:schemeClr>
                </a:solidFill>
              </a:rPr>
              <a:t>值</a:t>
            </a:r>
            <a:r>
              <a:rPr lang="en-US" altLang="zh-CN" sz="2600" dirty="0">
                <a:solidFill>
                  <a:schemeClr val="accent6">
                    <a:lumMod val="75000"/>
                  </a:schemeClr>
                </a:solidFill>
              </a:rPr>
              <a:t>1&gt;  [&lt;</a:t>
            </a:r>
            <a:r>
              <a:rPr lang="zh-CN" altLang="en-US" sz="2600" dirty="0">
                <a:solidFill>
                  <a:schemeClr val="accent6">
                    <a:lumMod val="75000"/>
                  </a:schemeClr>
                </a:solidFill>
              </a:rPr>
              <a:t>变量名</a:t>
            </a:r>
            <a:r>
              <a:rPr lang="en-US" altLang="zh-CN" sz="2600" dirty="0">
                <a:solidFill>
                  <a:schemeClr val="accent6">
                    <a:lumMod val="75000"/>
                  </a:schemeClr>
                </a:solidFill>
              </a:rPr>
              <a:t>2=</a:t>
            </a:r>
            <a:r>
              <a:rPr lang="zh-CN" altLang="en-US" sz="2600" dirty="0">
                <a:solidFill>
                  <a:schemeClr val="accent6">
                    <a:lumMod val="75000"/>
                  </a:schemeClr>
                </a:solidFill>
              </a:rPr>
              <a:t>值</a:t>
            </a:r>
            <a:r>
              <a:rPr lang="en-US" altLang="zh-CN" sz="2600" dirty="0">
                <a:solidFill>
                  <a:schemeClr val="accent6">
                    <a:lumMod val="75000"/>
                  </a:schemeClr>
                </a:solidFill>
              </a:rPr>
              <a:t>2&gt; ...] </a:t>
            </a:r>
          </a:p>
          <a:p>
            <a:r>
              <a:rPr lang="zh-CN" altLang="en-US" dirty="0"/>
              <a:t>声明已经赋值的某个（些）局部变量为全局变量</a:t>
            </a:r>
            <a:endParaRPr lang="en-US" altLang="zh-CN" dirty="0"/>
          </a:p>
          <a:p>
            <a:pPr lvl="1">
              <a:lnSpc>
                <a:spcPct val="90000"/>
              </a:lnSpc>
            </a:pPr>
            <a:r>
              <a:rPr lang="en-US" altLang="zh-CN" sz="2600" dirty="0">
                <a:solidFill>
                  <a:schemeClr val="accent6">
                    <a:lumMod val="75000"/>
                  </a:schemeClr>
                </a:solidFill>
              </a:rPr>
              <a:t>export &lt;</a:t>
            </a:r>
            <a:r>
              <a:rPr lang="zh-CN" altLang="en-US" sz="2600" dirty="0">
                <a:solidFill>
                  <a:schemeClr val="accent6">
                    <a:lumMod val="75000"/>
                  </a:schemeClr>
                </a:solidFill>
              </a:rPr>
              <a:t>变量名</a:t>
            </a:r>
            <a:r>
              <a:rPr lang="en-US" altLang="zh-CN" sz="2600" dirty="0">
                <a:solidFill>
                  <a:schemeClr val="accent6">
                    <a:lumMod val="75000"/>
                  </a:schemeClr>
                </a:solidFill>
              </a:rPr>
              <a:t>1&gt; [&lt;</a:t>
            </a:r>
            <a:r>
              <a:rPr lang="zh-CN" altLang="en-US" sz="2600" dirty="0">
                <a:solidFill>
                  <a:schemeClr val="accent6">
                    <a:lumMod val="75000"/>
                  </a:schemeClr>
                </a:solidFill>
              </a:rPr>
              <a:t>变量名</a:t>
            </a:r>
            <a:r>
              <a:rPr lang="en-US" altLang="zh-CN" sz="2600" dirty="0">
                <a:solidFill>
                  <a:schemeClr val="accent6">
                    <a:lumMod val="75000"/>
                  </a:schemeClr>
                </a:solidFill>
              </a:rPr>
              <a:t>2&gt; ...] </a:t>
            </a:r>
          </a:p>
          <a:p>
            <a:r>
              <a:rPr lang="zh-CN" altLang="en-US" dirty="0"/>
              <a:t>声明已经赋值的某个（些）全局变量为局部变量</a:t>
            </a:r>
            <a:endParaRPr lang="en-US" altLang="zh-CN" dirty="0"/>
          </a:p>
          <a:p>
            <a:pPr lvl="1">
              <a:lnSpc>
                <a:spcPct val="90000"/>
              </a:lnSpc>
            </a:pPr>
            <a:r>
              <a:rPr lang="en-US" altLang="zh-CN" sz="2600" dirty="0">
                <a:solidFill>
                  <a:schemeClr val="accent6">
                    <a:lumMod val="75000"/>
                  </a:schemeClr>
                </a:solidFill>
              </a:rPr>
              <a:t>export -n &lt;</a:t>
            </a:r>
            <a:r>
              <a:rPr lang="zh-CN" altLang="en-US" sz="2600" dirty="0">
                <a:solidFill>
                  <a:schemeClr val="accent6">
                    <a:lumMod val="75000"/>
                  </a:schemeClr>
                </a:solidFill>
              </a:rPr>
              <a:t>变量名</a:t>
            </a:r>
            <a:r>
              <a:rPr lang="en-US" altLang="zh-CN" sz="2600" dirty="0">
                <a:solidFill>
                  <a:schemeClr val="accent6">
                    <a:lumMod val="75000"/>
                  </a:schemeClr>
                </a:solidFill>
              </a:rPr>
              <a:t>1&gt; [&lt;</a:t>
            </a:r>
            <a:r>
              <a:rPr lang="zh-CN" altLang="en-US" sz="2600" dirty="0">
                <a:solidFill>
                  <a:schemeClr val="accent6">
                    <a:lumMod val="75000"/>
                  </a:schemeClr>
                </a:solidFill>
              </a:rPr>
              <a:t>变量名</a:t>
            </a:r>
            <a:r>
              <a:rPr lang="en-US" altLang="zh-CN" sz="2600" dirty="0">
                <a:solidFill>
                  <a:schemeClr val="accent6">
                    <a:lumMod val="75000"/>
                  </a:schemeClr>
                </a:solidFill>
              </a:rPr>
              <a:t>2&gt; ...]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99592" y="1953208"/>
            <a:ext cx="7772400" cy="4114800"/>
          </a:xfrm>
        </p:spPr>
        <p:txBody>
          <a:bodyPr/>
          <a:lstStyle/>
          <a:p>
            <a:pPr marL="0" lvl="1">
              <a:lnSpc>
                <a:spcPct val="110000"/>
              </a:lnSpc>
            </a:pPr>
            <a:r>
              <a:rPr lang="zh-CN" altLang="en-US" dirty="0">
                <a:solidFill>
                  <a:srgbClr val="FF0000"/>
                </a:solidFill>
              </a:rPr>
              <a:t>设备</a:t>
            </a:r>
            <a:r>
              <a:rPr lang="zh-CN" altLang="en-US" dirty="0"/>
              <a:t>：计算机中的</a:t>
            </a:r>
            <a:r>
              <a:rPr lang="zh-CN" altLang="en-US" dirty="0">
                <a:solidFill>
                  <a:srgbClr val="FF0000"/>
                </a:solidFill>
              </a:rPr>
              <a:t>外围硬件</a:t>
            </a:r>
            <a:r>
              <a:rPr lang="zh-CN" altLang="en-US" dirty="0"/>
              <a:t>装置，即</a:t>
            </a:r>
            <a:r>
              <a:rPr lang="zh-CN" altLang="en-US" dirty="0">
                <a:solidFill>
                  <a:srgbClr val="FF0000"/>
                </a:solidFill>
              </a:rPr>
              <a:t>除了</a:t>
            </a:r>
            <a:r>
              <a:rPr lang="en-US" altLang="zh-CN" dirty="0">
                <a:solidFill>
                  <a:srgbClr val="FF0000"/>
                </a:solidFill>
              </a:rPr>
              <a:t>CPU</a:t>
            </a:r>
            <a:r>
              <a:rPr lang="zh-CN" altLang="en-US" dirty="0">
                <a:solidFill>
                  <a:srgbClr val="FF0000"/>
                </a:solidFill>
              </a:rPr>
              <a:t>和内存</a:t>
            </a:r>
            <a:r>
              <a:rPr lang="zh-CN" altLang="en-US" dirty="0"/>
              <a:t>以外的所有设备。 </a:t>
            </a:r>
            <a:endParaRPr lang="en-US" altLang="zh-CN" dirty="0"/>
          </a:p>
          <a:p>
            <a:pPr marL="0" lvl="1">
              <a:lnSpc>
                <a:spcPct val="110000"/>
              </a:lnSpc>
            </a:pPr>
            <a:r>
              <a:rPr lang="zh-CN" altLang="en-US" dirty="0">
                <a:solidFill>
                  <a:srgbClr val="FF0000"/>
                </a:solidFill>
              </a:rPr>
              <a:t>设备文件</a:t>
            </a:r>
            <a:r>
              <a:rPr lang="zh-CN" altLang="en-US" dirty="0"/>
              <a:t>：用户用来访问硬件设备的文件，</a:t>
            </a:r>
            <a:r>
              <a:rPr lang="zh-CN" altLang="en-US" dirty="0">
                <a:solidFill>
                  <a:srgbClr val="FF0000"/>
                </a:solidFill>
              </a:rPr>
              <a:t>每个硬件设备至少</a:t>
            </a:r>
            <a:r>
              <a:rPr lang="zh-CN" altLang="en-US" dirty="0"/>
              <a:t>与</a:t>
            </a:r>
            <a:r>
              <a:rPr lang="zh-CN" altLang="en-US" dirty="0">
                <a:solidFill>
                  <a:srgbClr val="FF0000"/>
                </a:solidFill>
              </a:rPr>
              <a:t>一个设备文件</a:t>
            </a:r>
            <a:r>
              <a:rPr lang="zh-CN" altLang="en-US" dirty="0"/>
              <a:t>相关联 </a:t>
            </a:r>
          </a:p>
          <a:p>
            <a:pPr marL="0" lvl="1">
              <a:lnSpc>
                <a:spcPct val="110000"/>
              </a:lnSpc>
            </a:pPr>
            <a:r>
              <a:rPr lang="zh-CN" altLang="en-US" dirty="0">
                <a:solidFill>
                  <a:srgbClr val="FF0000"/>
                </a:solidFill>
              </a:rPr>
              <a:t>屏蔽</a:t>
            </a:r>
            <a:r>
              <a:rPr lang="zh-CN" altLang="en-US" dirty="0"/>
              <a:t>用户对</a:t>
            </a:r>
            <a:r>
              <a:rPr lang="zh-CN" altLang="en-US" dirty="0">
                <a:solidFill>
                  <a:srgbClr val="FF0000"/>
                </a:solidFill>
              </a:rPr>
              <a:t>设备访问</a:t>
            </a:r>
            <a:r>
              <a:rPr lang="zh-CN" altLang="en-US" dirty="0"/>
              <a:t>的</a:t>
            </a:r>
            <a:r>
              <a:rPr lang="zh-CN" altLang="en-US" dirty="0">
                <a:solidFill>
                  <a:srgbClr val="FF0000"/>
                </a:solidFill>
              </a:rPr>
              <a:t>复杂性</a:t>
            </a:r>
            <a:r>
              <a:rPr lang="zh-CN" altLang="en-US" dirty="0"/>
              <a:t>，即可以通过像访问普通文件一样的方式来对设备进行访问读写</a:t>
            </a:r>
          </a:p>
          <a:p>
            <a:pPr marL="685800" lvl="2" indent="-342900" eaLnBrk="1" hangingPunct="1">
              <a:lnSpc>
                <a:spcPct val="110000"/>
              </a:lnSpc>
              <a:spcBef>
                <a:spcPts val="600"/>
              </a:spcBef>
              <a:buClr>
                <a:srgbClr val="0000FF"/>
              </a:buClr>
              <a:defRPr/>
            </a:pPr>
            <a:r>
              <a:rPr lang="zh-CN" altLang="en-US" dirty="0">
                <a:solidFill>
                  <a:srgbClr val="FF0000"/>
                </a:solidFill>
                <a:ea typeface="楷体_GB2312" pitchFamily="49" charset="-122"/>
              </a:rPr>
              <a:t>字符设备</a:t>
            </a:r>
            <a:r>
              <a:rPr lang="zh-CN" altLang="en-US" dirty="0">
                <a:ea typeface="楷体_GB2312" pitchFamily="49" charset="-122"/>
              </a:rPr>
              <a:t>：允许</a:t>
            </a:r>
            <a:r>
              <a:rPr lang="en-US" altLang="zh-CN" dirty="0">
                <a:ea typeface="楷体_GB2312" pitchFamily="49" charset="-122"/>
              </a:rPr>
              <a:t>I/O</a:t>
            </a:r>
            <a:r>
              <a:rPr lang="zh-CN" altLang="en-US" dirty="0">
                <a:ea typeface="楷体_GB2312" pitchFamily="49" charset="-122"/>
              </a:rPr>
              <a:t>传输任意大小的数据，以</a:t>
            </a:r>
            <a:r>
              <a:rPr lang="zh-CN" altLang="en-US" dirty="0">
                <a:solidFill>
                  <a:srgbClr val="FF0000"/>
                </a:solidFill>
                <a:ea typeface="楷体_GB2312" pitchFamily="49" charset="-122"/>
              </a:rPr>
              <a:t>字符方式</a:t>
            </a:r>
            <a:r>
              <a:rPr lang="zh-CN" altLang="en-US" dirty="0">
                <a:ea typeface="楷体_GB2312" pitchFamily="49" charset="-122"/>
              </a:rPr>
              <a:t>存取（如：</a:t>
            </a:r>
            <a:r>
              <a:rPr lang="zh-CN" altLang="en-US" dirty="0">
                <a:solidFill>
                  <a:srgbClr val="FF0000"/>
                </a:solidFill>
                <a:ea typeface="楷体_GB2312" pitchFamily="49" charset="-122"/>
              </a:rPr>
              <a:t>键盘、显示器、打印机、鼠标</a:t>
            </a:r>
            <a:r>
              <a:rPr lang="zh-CN" altLang="en-US" dirty="0">
                <a:ea typeface="楷体_GB2312" pitchFamily="49" charset="-122"/>
              </a:rPr>
              <a:t>）</a:t>
            </a:r>
            <a:endParaRPr lang="en-US" altLang="zh-CN" dirty="0">
              <a:ea typeface="楷体_GB2312" pitchFamily="49" charset="-122"/>
            </a:endParaRPr>
          </a:p>
          <a:p>
            <a:pPr marL="685800" lvl="2" indent="-342900" eaLnBrk="1" hangingPunct="1">
              <a:lnSpc>
                <a:spcPct val="110000"/>
              </a:lnSpc>
              <a:spcBef>
                <a:spcPts val="600"/>
              </a:spcBef>
              <a:buClr>
                <a:srgbClr val="0000FF"/>
              </a:buClr>
              <a:defRPr/>
            </a:pPr>
            <a:r>
              <a:rPr lang="zh-CN" altLang="en-US" dirty="0">
                <a:solidFill>
                  <a:srgbClr val="FF0000"/>
                </a:solidFill>
                <a:ea typeface="楷体_GB2312" pitchFamily="49" charset="-122"/>
              </a:rPr>
              <a:t>块设备</a:t>
            </a:r>
            <a:r>
              <a:rPr lang="zh-CN" altLang="en-US" dirty="0">
                <a:ea typeface="楷体_GB2312" pitchFamily="49" charset="-122"/>
              </a:rPr>
              <a:t>：利用缓冲区的自动缓存机制，以</a:t>
            </a:r>
            <a:r>
              <a:rPr lang="zh-CN" altLang="en-US" dirty="0">
                <a:solidFill>
                  <a:srgbClr val="FF0000"/>
                </a:solidFill>
                <a:ea typeface="楷体_GB2312" pitchFamily="49" charset="-122"/>
              </a:rPr>
              <a:t>块方式</a:t>
            </a:r>
            <a:r>
              <a:rPr lang="zh-CN" altLang="en-US" dirty="0">
                <a:ea typeface="楷体_GB2312" pitchFamily="49" charset="-122"/>
              </a:rPr>
              <a:t>进行存取（如：</a:t>
            </a:r>
            <a:r>
              <a:rPr lang="zh-CN" altLang="en-US" dirty="0">
                <a:solidFill>
                  <a:srgbClr val="FF0000"/>
                </a:solidFill>
                <a:ea typeface="楷体_GB2312" pitchFamily="49" charset="-122"/>
              </a:rPr>
              <a:t>磁盘、硬盘</a:t>
            </a:r>
            <a:r>
              <a:rPr lang="zh-CN" altLang="en-US" dirty="0">
                <a:ea typeface="楷体_GB2312" pitchFamily="49" charset="-122"/>
              </a:rPr>
              <a:t>）。 </a:t>
            </a:r>
          </a:p>
          <a:p>
            <a:endParaRPr lang="zh-CN" altLang="en-US" dirty="0"/>
          </a:p>
        </p:txBody>
      </p:sp>
      <p:sp>
        <p:nvSpPr>
          <p:cNvPr id="4" name="标题 1">
            <a:extLst>
              <a:ext uri="{FF2B5EF4-FFF2-40B4-BE49-F238E27FC236}">
                <a16:creationId xmlns:a16="http://schemas.microsoft.com/office/drawing/2014/main" id="{AD069D1E-C7C0-47A0-89F1-287B2B11C3D1}"/>
              </a:ext>
            </a:extLst>
          </p:cNvPr>
          <p:cNvSpPr txBox="1">
            <a:spLocks/>
          </p:cNvSpPr>
          <p:nvPr/>
        </p:nvSpPr>
        <p:spPr bwMode="auto">
          <a:xfrm>
            <a:off x="1171575" y="116632"/>
            <a:ext cx="7793037" cy="105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a:t>七 文件与目录</a:t>
            </a:r>
          </a:p>
        </p:txBody>
      </p:sp>
      <p:sp>
        <p:nvSpPr>
          <p:cNvPr id="5" name="内容占位符 2">
            <a:extLst>
              <a:ext uri="{FF2B5EF4-FFF2-40B4-BE49-F238E27FC236}">
                <a16:creationId xmlns:a16="http://schemas.microsoft.com/office/drawing/2014/main" id="{C7AB6D65-4BA7-496E-9AD8-2BAC0B5A3E2D}"/>
              </a:ext>
            </a:extLst>
          </p:cNvPr>
          <p:cNvSpPr txBox="1">
            <a:spLocks/>
          </p:cNvSpPr>
          <p:nvPr/>
        </p:nvSpPr>
        <p:spPr bwMode="auto">
          <a:xfrm>
            <a:off x="971600" y="1436576"/>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dirty="0">
                <a:solidFill>
                  <a:srgbClr val="0000FF"/>
                </a:solidFill>
              </a:rPr>
              <a:t>设备文件：</a:t>
            </a:r>
            <a:r>
              <a:rPr lang="en-US" altLang="zh-CN" dirty="0">
                <a:solidFill>
                  <a:srgbClr val="0000FF"/>
                </a:solidFill>
              </a:rPr>
              <a:t>c</a:t>
            </a:r>
            <a:r>
              <a:rPr lang="zh-CN" altLang="en-US" dirty="0">
                <a:solidFill>
                  <a:srgbClr val="0000FF"/>
                </a:solidFill>
              </a:rPr>
              <a:t>或</a:t>
            </a:r>
            <a:r>
              <a:rPr lang="en-US" altLang="zh-CN" dirty="0">
                <a:solidFill>
                  <a:srgbClr val="0000FF"/>
                </a:solidFill>
              </a:rPr>
              <a:t>b</a:t>
            </a:r>
            <a:r>
              <a:rPr lang="zh-CN" altLang="en-US" sz="3200" dirty="0">
                <a:solidFill>
                  <a:srgbClr val="0000FF"/>
                </a:solidFill>
              </a:rPr>
              <a:t> </a:t>
            </a:r>
            <a:endParaRPr lang="zh-CN" altLang="en-US" dirty="0">
              <a:solidFill>
                <a:srgbClr val="0000FF"/>
              </a:solidFill>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718F78A-A3C6-42DB-9FA9-24F070463CA9}"/>
              </a:ext>
            </a:extLst>
          </p:cNvPr>
          <p:cNvPicPr>
            <a:picLocks noChangeAspect="1"/>
          </p:cNvPicPr>
          <p:nvPr/>
        </p:nvPicPr>
        <p:blipFill rotWithShape="1">
          <a:blip r:embed="rId3"/>
          <a:srcRect b="9687"/>
          <a:stretch/>
        </p:blipFill>
        <p:spPr>
          <a:xfrm>
            <a:off x="1" y="4260"/>
            <a:ext cx="7452319" cy="4850323"/>
          </a:xfrm>
          <a:prstGeom prst="rect">
            <a:avLst/>
          </a:prstGeom>
        </p:spPr>
      </p:pic>
      <p:pic>
        <p:nvPicPr>
          <p:cNvPr id="9" name="图片 8">
            <a:extLst>
              <a:ext uri="{FF2B5EF4-FFF2-40B4-BE49-F238E27FC236}">
                <a16:creationId xmlns:a16="http://schemas.microsoft.com/office/drawing/2014/main" id="{9D8301C4-1113-40C3-9583-4A2A187BD342}"/>
              </a:ext>
            </a:extLst>
          </p:cNvPr>
          <p:cNvPicPr>
            <a:picLocks noChangeAspect="1"/>
          </p:cNvPicPr>
          <p:nvPr/>
        </p:nvPicPr>
        <p:blipFill>
          <a:blip r:embed="rId4"/>
          <a:stretch>
            <a:fillRect/>
          </a:stretch>
        </p:blipFill>
        <p:spPr>
          <a:xfrm>
            <a:off x="0" y="4854583"/>
            <a:ext cx="5081803" cy="1968157"/>
          </a:xfrm>
          <a:prstGeom prst="rect">
            <a:avLst/>
          </a:prstGeom>
        </p:spPr>
      </p:pic>
      <p:sp>
        <p:nvSpPr>
          <p:cNvPr id="10" name="矩形: 圆角 9">
            <a:extLst>
              <a:ext uri="{FF2B5EF4-FFF2-40B4-BE49-F238E27FC236}">
                <a16:creationId xmlns:a16="http://schemas.microsoft.com/office/drawing/2014/main" id="{C9D80611-4C01-4D11-8620-5CF2B25D595B}"/>
              </a:ext>
            </a:extLst>
          </p:cNvPr>
          <p:cNvSpPr/>
          <p:nvPr/>
        </p:nvSpPr>
        <p:spPr bwMode="auto">
          <a:xfrm>
            <a:off x="0" y="0"/>
            <a:ext cx="7596336" cy="1412776"/>
          </a:xfrm>
          <a:prstGeom prst="roundRect">
            <a:avLst>
              <a:gd name="adj" fmla="val 4339"/>
            </a:avLst>
          </a:prstGeom>
          <a:solidFill>
            <a:schemeClr val="accent1">
              <a:alpha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p:txBody>
      </p:sp>
      <p:sp>
        <p:nvSpPr>
          <p:cNvPr id="11" name="矩形: 圆角 10">
            <a:extLst>
              <a:ext uri="{FF2B5EF4-FFF2-40B4-BE49-F238E27FC236}">
                <a16:creationId xmlns:a16="http://schemas.microsoft.com/office/drawing/2014/main" id="{16483E4A-C7D4-488B-ADAC-4856C102B8C0}"/>
              </a:ext>
            </a:extLst>
          </p:cNvPr>
          <p:cNvSpPr/>
          <p:nvPr/>
        </p:nvSpPr>
        <p:spPr bwMode="auto">
          <a:xfrm>
            <a:off x="0" y="1412776"/>
            <a:ext cx="7164288" cy="1872208"/>
          </a:xfrm>
          <a:prstGeom prst="roundRect">
            <a:avLst>
              <a:gd name="adj" fmla="val 4339"/>
            </a:avLst>
          </a:prstGeom>
          <a:solidFill>
            <a:schemeClr val="tx2">
              <a:lumMod val="60000"/>
              <a:lumOff val="40000"/>
              <a:alpha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12" name="矩形: 圆角 11">
            <a:extLst>
              <a:ext uri="{FF2B5EF4-FFF2-40B4-BE49-F238E27FC236}">
                <a16:creationId xmlns:a16="http://schemas.microsoft.com/office/drawing/2014/main" id="{4D07E423-BAE1-4941-BF82-E2002BE28852}"/>
              </a:ext>
            </a:extLst>
          </p:cNvPr>
          <p:cNvSpPr/>
          <p:nvPr/>
        </p:nvSpPr>
        <p:spPr bwMode="auto">
          <a:xfrm>
            <a:off x="0" y="3284984"/>
            <a:ext cx="6804248" cy="1569599"/>
          </a:xfrm>
          <a:prstGeom prst="roundRect">
            <a:avLst>
              <a:gd name="adj" fmla="val 4339"/>
            </a:avLst>
          </a:prstGeom>
          <a:solidFill>
            <a:srgbClr val="FF0000">
              <a:alpha val="1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13" name="矩形: 圆角 12">
            <a:extLst>
              <a:ext uri="{FF2B5EF4-FFF2-40B4-BE49-F238E27FC236}">
                <a16:creationId xmlns:a16="http://schemas.microsoft.com/office/drawing/2014/main" id="{F147D532-64B4-4019-BD3D-CAFCA69B5A02}"/>
              </a:ext>
            </a:extLst>
          </p:cNvPr>
          <p:cNvSpPr/>
          <p:nvPr/>
        </p:nvSpPr>
        <p:spPr bwMode="auto">
          <a:xfrm>
            <a:off x="0" y="4854583"/>
            <a:ext cx="5505438" cy="1569599"/>
          </a:xfrm>
          <a:prstGeom prst="roundRect">
            <a:avLst>
              <a:gd name="adj" fmla="val 4339"/>
            </a:avLst>
          </a:prstGeom>
          <a:solidFill>
            <a:schemeClr val="tx2">
              <a:lumMod val="60000"/>
              <a:lumOff val="40000"/>
              <a:alpha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latin typeface="Tahoma" panose="020B0604030504040204" pitchFamily="34" charset="0"/>
              <a:ea typeface="宋体" panose="02010600030101010101" pitchFamily="2" charset="-122"/>
            </a:endParaRPr>
          </a:p>
        </p:txBody>
      </p:sp>
      <p:sp>
        <p:nvSpPr>
          <p:cNvPr id="14" name="矩形: 圆角 13">
            <a:extLst>
              <a:ext uri="{FF2B5EF4-FFF2-40B4-BE49-F238E27FC236}">
                <a16:creationId xmlns:a16="http://schemas.microsoft.com/office/drawing/2014/main" id="{232B84B7-D46A-4200-885B-7CDC1D2A7285}"/>
              </a:ext>
            </a:extLst>
          </p:cNvPr>
          <p:cNvSpPr/>
          <p:nvPr/>
        </p:nvSpPr>
        <p:spPr bwMode="auto">
          <a:xfrm>
            <a:off x="-14740" y="6422404"/>
            <a:ext cx="5252910" cy="400336"/>
          </a:xfrm>
          <a:prstGeom prst="roundRect">
            <a:avLst>
              <a:gd name="adj" fmla="val 4339"/>
            </a:avLst>
          </a:prstGeom>
          <a:solidFill>
            <a:schemeClr val="accent1">
              <a:alpha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15" name="文本框 14">
            <a:extLst>
              <a:ext uri="{FF2B5EF4-FFF2-40B4-BE49-F238E27FC236}">
                <a16:creationId xmlns:a16="http://schemas.microsoft.com/office/drawing/2014/main" id="{40AF64B6-0872-4F31-B5BB-BB4C9ED2635E}"/>
              </a:ext>
            </a:extLst>
          </p:cNvPr>
          <p:cNvSpPr txBox="1"/>
          <p:nvPr/>
        </p:nvSpPr>
        <p:spPr>
          <a:xfrm>
            <a:off x="6936794" y="3923078"/>
            <a:ext cx="1031051" cy="369332"/>
          </a:xfrm>
          <a:prstGeom prst="rect">
            <a:avLst/>
          </a:prstGeom>
          <a:noFill/>
        </p:spPr>
        <p:txBody>
          <a:bodyPr wrap="none" rtlCol="0">
            <a:spAutoFit/>
          </a:bodyPr>
          <a:lstStyle/>
          <a:p>
            <a:r>
              <a:rPr lang="en-US" altLang="zh-CN" b="1" dirty="0">
                <a:solidFill>
                  <a:srgbClr val="C00000"/>
                </a:solidFill>
              </a:rPr>
              <a:t>BASH 3</a:t>
            </a:r>
            <a:endParaRPr lang="zh-CN" altLang="en-US" b="1" dirty="0">
              <a:solidFill>
                <a:srgbClr val="C00000"/>
              </a:solidFill>
            </a:endParaRPr>
          </a:p>
        </p:txBody>
      </p:sp>
      <p:sp>
        <p:nvSpPr>
          <p:cNvPr id="16" name="文本框 15">
            <a:extLst>
              <a:ext uri="{FF2B5EF4-FFF2-40B4-BE49-F238E27FC236}">
                <a16:creationId xmlns:a16="http://schemas.microsoft.com/office/drawing/2014/main" id="{615F3742-F38E-430A-BF40-7C3DA6711F2E}"/>
              </a:ext>
            </a:extLst>
          </p:cNvPr>
          <p:cNvSpPr txBox="1"/>
          <p:nvPr/>
        </p:nvSpPr>
        <p:spPr>
          <a:xfrm>
            <a:off x="5194390" y="6472847"/>
            <a:ext cx="1031051" cy="369332"/>
          </a:xfrm>
          <a:prstGeom prst="rect">
            <a:avLst/>
          </a:prstGeom>
          <a:noFill/>
        </p:spPr>
        <p:txBody>
          <a:bodyPr wrap="none" rtlCol="0">
            <a:spAutoFit/>
          </a:bodyPr>
          <a:lstStyle/>
          <a:p>
            <a:r>
              <a:rPr lang="en-US" altLang="zh-CN" b="1" dirty="0">
                <a:solidFill>
                  <a:srgbClr val="C00000"/>
                </a:solidFill>
              </a:rPr>
              <a:t>BASH 1</a:t>
            </a:r>
            <a:endParaRPr lang="zh-CN" altLang="en-US" b="1" dirty="0">
              <a:solidFill>
                <a:srgbClr val="C00000"/>
              </a:solidFill>
            </a:endParaRPr>
          </a:p>
        </p:txBody>
      </p:sp>
      <p:sp>
        <p:nvSpPr>
          <p:cNvPr id="17" name="文本框 16">
            <a:extLst>
              <a:ext uri="{FF2B5EF4-FFF2-40B4-BE49-F238E27FC236}">
                <a16:creationId xmlns:a16="http://schemas.microsoft.com/office/drawing/2014/main" id="{4E7837F0-6EDA-4910-B3D5-BC445BCE53D3}"/>
              </a:ext>
            </a:extLst>
          </p:cNvPr>
          <p:cNvSpPr txBox="1"/>
          <p:nvPr/>
        </p:nvSpPr>
        <p:spPr>
          <a:xfrm>
            <a:off x="7307137" y="2144156"/>
            <a:ext cx="1031051" cy="369332"/>
          </a:xfrm>
          <a:prstGeom prst="rect">
            <a:avLst/>
          </a:prstGeom>
          <a:noFill/>
        </p:spPr>
        <p:txBody>
          <a:bodyPr wrap="none" rtlCol="0">
            <a:spAutoFit/>
          </a:bodyPr>
          <a:lstStyle/>
          <a:p>
            <a:r>
              <a:rPr lang="en-US" altLang="zh-CN" b="1" dirty="0">
                <a:solidFill>
                  <a:srgbClr val="C00000"/>
                </a:solidFill>
              </a:rPr>
              <a:t>BASH 2</a:t>
            </a:r>
            <a:endParaRPr lang="zh-CN" altLang="en-US" b="1" dirty="0">
              <a:solidFill>
                <a:srgbClr val="C00000"/>
              </a:solidFill>
            </a:endParaRPr>
          </a:p>
        </p:txBody>
      </p:sp>
      <p:sp>
        <p:nvSpPr>
          <p:cNvPr id="18" name="文本框 17">
            <a:extLst>
              <a:ext uri="{FF2B5EF4-FFF2-40B4-BE49-F238E27FC236}">
                <a16:creationId xmlns:a16="http://schemas.microsoft.com/office/drawing/2014/main" id="{DF5BA8AB-F0FB-4C12-86B8-45130C0C017F}"/>
              </a:ext>
            </a:extLst>
          </p:cNvPr>
          <p:cNvSpPr txBox="1"/>
          <p:nvPr/>
        </p:nvSpPr>
        <p:spPr>
          <a:xfrm>
            <a:off x="5496674" y="4900514"/>
            <a:ext cx="1031051" cy="369332"/>
          </a:xfrm>
          <a:prstGeom prst="rect">
            <a:avLst/>
          </a:prstGeom>
          <a:noFill/>
        </p:spPr>
        <p:txBody>
          <a:bodyPr wrap="none" rtlCol="0">
            <a:spAutoFit/>
          </a:bodyPr>
          <a:lstStyle/>
          <a:p>
            <a:r>
              <a:rPr lang="en-US" altLang="zh-CN" b="1" dirty="0">
                <a:solidFill>
                  <a:srgbClr val="C00000"/>
                </a:solidFill>
              </a:rPr>
              <a:t>BASH 2</a:t>
            </a:r>
            <a:endParaRPr lang="zh-CN" altLang="en-US" b="1" dirty="0">
              <a:solidFill>
                <a:srgbClr val="C00000"/>
              </a:solidFill>
            </a:endParaRPr>
          </a:p>
        </p:txBody>
      </p:sp>
      <p:sp>
        <p:nvSpPr>
          <p:cNvPr id="19" name="文本框 18">
            <a:extLst>
              <a:ext uri="{FF2B5EF4-FFF2-40B4-BE49-F238E27FC236}">
                <a16:creationId xmlns:a16="http://schemas.microsoft.com/office/drawing/2014/main" id="{FE19101E-3C6A-45F1-A949-7BC8DCA96C6F}"/>
              </a:ext>
            </a:extLst>
          </p:cNvPr>
          <p:cNvSpPr txBox="1"/>
          <p:nvPr/>
        </p:nvSpPr>
        <p:spPr>
          <a:xfrm>
            <a:off x="7733947" y="521722"/>
            <a:ext cx="1031051" cy="369332"/>
          </a:xfrm>
          <a:prstGeom prst="rect">
            <a:avLst/>
          </a:prstGeom>
          <a:noFill/>
        </p:spPr>
        <p:txBody>
          <a:bodyPr wrap="none" rtlCol="0">
            <a:spAutoFit/>
          </a:bodyPr>
          <a:lstStyle/>
          <a:p>
            <a:r>
              <a:rPr lang="en-US" altLang="zh-CN" b="1" dirty="0">
                <a:solidFill>
                  <a:srgbClr val="C00000"/>
                </a:solidFill>
              </a:rPr>
              <a:t>BASH 1</a:t>
            </a:r>
            <a:endParaRPr lang="zh-CN" altLang="en-US" b="1" dirty="0">
              <a:solidFill>
                <a:srgbClr val="C00000"/>
              </a:solidFill>
            </a:endParaRPr>
          </a:p>
        </p:txBody>
      </p:sp>
      <p:cxnSp>
        <p:nvCxnSpPr>
          <p:cNvPr id="21" name="直接箭头连接符 20">
            <a:extLst>
              <a:ext uri="{FF2B5EF4-FFF2-40B4-BE49-F238E27FC236}">
                <a16:creationId xmlns:a16="http://schemas.microsoft.com/office/drawing/2014/main" id="{B315F52D-C003-41FC-8F9A-F5CDC5CC4695}"/>
              </a:ext>
            </a:extLst>
          </p:cNvPr>
          <p:cNvCxnSpPr/>
          <p:nvPr/>
        </p:nvCxnSpPr>
        <p:spPr bwMode="auto">
          <a:xfrm flipH="1">
            <a:off x="4349280" y="1635013"/>
            <a:ext cx="438744" cy="110559"/>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a:extLst>
              <a:ext uri="{FF2B5EF4-FFF2-40B4-BE49-F238E27FC236}">
                <a16:creationId xmlns:a16="http://schemas.microsoft.com/office/drawing/2014/main" id="{81DD37B5-0E9D-4A49-9CC4-C12DC3093647}"/>
              </a:ext>
            </a:extLst>
          </p:cNvPr>
          <p:cNvSpPr txBox="1"/>
          <p:nvPr/>
        </p:nvSpPr>
        <p:spPr>
          <a:xfrm>
            <a:off x="4804059" y="1427389"/>
            <a:ext cx="1811714" cy="369332"/>
          </a:xfrm>
          <a:prstGeom prst="rect">
            <a:avLst/>
          </a:prstGeom>
          <a:noFill/>
        </p:spPr>
        <p:txBody>
          <a:bodyPr wrap="none" rtlCol="0">
            <a:spAutoFit/>
          </a:bodyPr>
          <a:lstStyle/>
          <a:p>
            <a:r>
              <a:rPr lang="zh-CN" altLang="en-US" b="1" dirty="0">
                <a:solidFill>
                  <a:srgbClr val="C00000"/>
                </a:solidFill>
              </a:rPr>
              <a:t>局部变量，无值</a:t>
            </a:r>
          </a:p>
        </p:txBody>
      </p:sp>
      <p:cxnSp>
        <p:nvCxnSpPr>
          <p:cNvPr id="25" name="直接箭头连接符 24">
            <a:extLst>
              <a:ext uri="{FF2B5EF4-FFF2-40B4-BE49-F238E27FC236}">
                <a16:creationId xmlns:a16="http://schemas.microsoft.com/office/drawing/2014/main" id="{83752CCB-26FA-4B4D-B5F8-9246DEB0A03B}"/>
              </a:ext>
            </a:extLst>
          </p:cNvPr>
          <p:cNvCxnSpPr/>
          <p:nvPr/>
        </p:nvCxnSpPr>
        <p:spPr bwMode="auto">
          <a:xfrm flipH="1">
            <a:off x="5011564" y="2589599"/>
            <a:ext cx="438744" cy="110559"/>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文本框 25">
            <a:extLst>
              <a:ext uri="{FF2B5EF4-FFF2-40B4-BE49-F238E27FC236}">
                <a16:creationId xmlns:a16="http://schemas.microsoft.com/office/drawing/2014/main" id="{3557213B-6307-4BD4-B229-BC6914FD6E3C}"/>
              </a:ext>
            </a:extLst>
          </p:cNvPr>
          <p:cNvSpPr txBox="1"/>
          <p:nvPr/>
        </p:nvSpPr>
        <p:spPr>
          <a:xfrm>
            <a:off x="5466343" y="2381975"/>
            <a:ext cx="1696778" cy="646331"/>
          </a:xfrm>
          <a:prstGeom prst="rect">
            <a:avLst/>
          </a:prstGeom>
          <a:noFill/>
        </p:spPr>
        <p:txBody>
          <a:bodyPr wrap="square" rtlCol="0">
            <a:spAutoFit/>
          </a:bodyPr>
          <a:lstStyle/>
          <a:p>
            <a:r>
              <a:rPr lang="zh-CN" altLang="en-US" b="1" dirty="0">
                <a:solidFill>
                  <a:srgbClr val="C00000"/>
                </a:solidFill>
              </a:rPr>
              <a:t>全局变量转换为局部变量</a:t>
            </a:r>
          </a:p>
        </p:txBody>
      </p:sp>
      <p:cxnSp>
        <p:nvCxnSpPr>
          <p:cNvPr id="27" name="直接箭头连接符 26">
            <a:extLst>
              <a:ext uri="{FF2B5EF4-FFF2-40B4-BE49-F238E27FC236}">
                <a16:creationId xmlns:a16="http://schemas.microsoft.com/office/drawing/2014/main" id="{51514ACC-9905-47E3-8F20-35C229486188}"/>
              </a:ext>
            </a:extLst>
          </p:cNvPr>
          <p:cNvCxnSpPr/>
          <p:nvPr/>
        </p:nvCxnSpPr>
        <p:spPr bwMode="auto">
          <a:xfrm flipH="1">
            <a:off x="4408195" y="3528893"/>
            <a:ext cx="438744" cy="110559"/>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文本框 27">
            <a:extLst>
              <a:ext uri="{FF2B5EF4-FFF2-40B4-BE49-F238E27FC236}">
                <a16:creationId xmlns:a16="http://schemas.microsoft.com/office/drawing/2014/main" id="{FE538056-434D-4F81-A40B-297B7C419E75}"/>
              </a:ext>
            </a:extLst>
          </p:cNvPr>
          <p:cNvSpPr txBox="1"/>
          <p:nvPr/>
        </p:nvSpPr>
        <p:spPr>
          <a:xfrm>
            <a:off x="4862974" y="3321269"/>
            <a:ext cx="1811714" cy="369332"/>
          </a:xfrm>
          <a:prstGeom prst="rect">
            <a:avLst/>
          </a:prstGeom>
          <a:noFill/>
        </p:spPr>
        <p:txBody>
          <a:bodyPr wrap="none" rtlCol="0">
            <a:spAutoFit/>
          </a:bodyPr>
          <a:lstStyle/>
          <a:p>
            <a:r>
              <a:rPr lang="zh-CN" altLang="en-US" b="1" dirty="0">
                <a:solidFill>
                  <a:srgbClr val="C00000"/>
                </a:solidFill>
              </a:rPr>
              <a:t>局部变量，无值</a:t>
            </a:r>
          </a:p>
        </p:txBody>
      </p:sp>
      <p:cxnSp>
        <p:nvCxnSpPr>
          <p:cNvPr id="29" name="直接箭头连接符 28">
            <a:extLst>
              <a:ext uri="{FF2B5EF4-FFF2-40B4-BE49-F238E27FC236}">
                <a16:creationId xmlns:a16="http://schemas.microsoft.com/office/drawing/2014/main" id="{CDEF7DD7-6B05-4170-B260-73CFEDC48676}"/>
              </a:ext>
            </a:extLst>
          </p:cNvPr>
          <p:cNvCxnSpPr/>
          <p:nvPr/>
        </p:nvCxnSpPr>
        <p:spPr bwMode="auto">
          <a:xfrm flipH="1">
            <a:off x="3539912" y="4446320"/>
            <a:ext cx="438744" cy="110559"/>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文本框 29">
            <a:extLst>
              <a:ext uri="{FF2B5EF4-FFF2-40B4-BE49-F238E27FC236}">
                <a16:creationId xmlns:a16="http://schemas.microsoft.com/office/drawing/2014/main" id="{61B1F647-BB9A-4926-8828-4DE8BE5EF59C}"/>
              </a:ext>
            </a:extLst>
          </p:cNvPr>
          <p:cNvSpPr txBox="1"/>
          <p:nvPr/>
        </p:nvSpPr>
        <p:spPr>
          <a:xfrm>
            <a:off x="3994691" y="4238696"/>
            <a:ext cx="1664238" cy="369332"/>
          </a:xfrm>
          <a:prstGeom prst="rect">
            <a:avLst/>
          </a:prstGeom>
          <a:noFill/>
        </p:spPr>
        <p:txBody>
          <a:bodyPr wrap="none" rtlCol="0">
            <a:spAutoFit/>
          </a:bodyPr>
          <a:lstStyle/>
          <a:p>
            <a:r>
              <a:rPr lang="zh-CN" altLang="en-US" b="1" dirty="0">
                <a:solidFill>
                  <a:srgbClr val="C00000"/>
                </a:solidFill>
              </a:rPr>
              <a:t>退回至</a:t>
            </a:r>
            <a:r>
              <a:rPr lang="en-US" altLang="zh-CN" b="1" dirty="0">
                <a:solidFill>
                  <a:srgbClr val="C00000"/>
                </a:solidFill>
              </a:rPr>
              <a:t>BASH2</a:t>
            </a:r>
            <a:endParaRPr lang="zh-CN" altLang="en-US" b="1" dirty="0">
              <a:solidFill>
                <a:srgbClr val="C00000"/>
              </a:solidFill>
            </a:endParaRPr>
          </a:p>
        </p:txBody>
      </p:sp>
      <p:cxnSp>
        <p:nvCxnSpPr>
          <p:cNvPr id="31" name="直接箭头连接符 30">
            <a:extLst>
              <a:ext uri="{FF2B5EF4-FFF2-40B4-BE49-F238E27FC236}">
                <a16:creationId xmlns:a16="http://schemas.microsoft.com/office/drawing/2014/main" id="{370E8D53-1CB5-4D61-8505-255279507AF5}"/>
              </a:ext>
            </a:extLst>
          </p:cNvPr>
          <p:cNvCxnSpPr/>
          <p:nvPr/>
        </p:nvCxnSpPr>
        <p:spPr bwMode="auto">
          <a:xfrm flipH="1" flipV="1">
            <a:off x="3347326" y="6099880"/>
            <a:ext cx="504594" cy="118393"/>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文本框 31">
            <a:extLst>
              <a:ext uri="{FF2B5EF4-FFF2-40B4-BE49-F238E27FC236}">
                <a16:creationId xmlns:a16="http://schemas.microsoft.com/office/drawing/2014/main" id="{9FDAD0C0-F3B6-400B-8E2D-FFB7EC6CF00E}"/>
              </a:ext>
            </a:extLst>
          </p:cNvPr>
          <p:cNvSpPr txBox="1"/>
          <p:nvPr/>
        </p:nvSpPr>
        <p:spPr>
          <a:xfrm>
            <a:off x="3841200" y="6020779"/>
            <a:ext cx="1664238" cy="369332"/>
          </a:xfrm>
          <a:prstGeom prst="rect">
            <a:avLst/>
          </a:prstGeom>
          <a:noFill/>
        </p:spPr>
        <p:txBody>
          <a:bodyPr wrap="none" rtlCol="0">
            <a:spAutoFit/>
          </a:bodyPr>
          <a:lstStyle/>
          <a:p>
            <a:r>
              <a:rPr lang="zh-CN" altLang="en-US" b="1" dirty="0">
                <a:solidFill>
                  <a:srgbClr val="C00000"/>
                </a:solidFill>
              </a:rPr>
              <a:t>退回至</a:t>
            </a:r>
            <a:r>
              <a:rPr lang="en-US" altLang="zh-CN" b="1" dirty="0">
                <a:solidFill>
                  <a:srgbClr val="C00000"/>
                </a:solidFill>
              </a:rPr>
              <a:t>BASH1</a:t>
            </a:r>
            <a:endParaRPr lang="zh-CN" altLang="en-US" b="1" dirty="0">
              <a:solidFill>
                <a:srgbClr val="C00000"/>
              </a:solidFill>
            </a:endParaRPr>
          </a:p>
        </p:txBody>
      </p:sp>
      <p:cxnSp>
        <p:nvCxnSpPr>
          <p:cNvPr id="34" name="直接箭头连接符 33">
            <a:extLst>
              <a:ext uri="{FF2B5EF4-FFF2-40B4-BE49-F238E27FC236}">
                <a16:creationId xmlns:a16="http://schemas.microsoft.com/office/drawing/2014/main" id="{EC8A0810-39A4-4351-AE20-62ABE43A1E16}"/>
              </a:ext>
            </a:extLst>
          </p:cNvPr>
          <p:cNvCxnSpPr/>
          <p:nvPr/>
        </p:nvCxnSpPr>
        <p:spPr bwMode="auto">
          <a:xfrm flipH="1">
            <a:off x="971600" y="6719679"/>
            <a:ext cx="504056" cy="1"/>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文本框 35">
            <a:extLst>
              <a:ext uri="{FF2B5EF4-FFF2-40B4-BE49-F238E27FC236}">
                <a16:creationId xmlns:a16="http://schemas.microsoft.com/office/drawing/2014/main" id="{D34CF915-8950-4E40-9360-A46B10CF70EC}"/>
              </a:ext>
            </a:extLst>
          </p:cNvPr>
          <p:cNvSpPr txBox="1"/>
          <p:nvPr/>
        </p:nvSpPr>
        <p:spPr>
          <a:xfrm>
            <a:off x="1445144" y="6503283"/>
            <a:ext cx="3793026" cy="369332"/>
          </a:xfrm>
          <a:prstGeom prst="rect">
            <a:avLst/>
          </a:prstGeom>
          <a:noFill/>
        </p:spPr>
        <p:txBody>
          <a:bodyPr wrap="none" rtlCol="0">
            <a:spAutoFit/>
          </a:bodyPr>
          <a:lstStyle/>
          <a:p>
            <a:r>
              <a:rPr lang="zh-CN" altLang="en-US" b="1" dirty="0">
                <a:solidFill>
                  <a:srgbClr val="C00000"/>
                </a:solidFill>
              </a:rPr>
              <a:t>子</a:t>
            </a:r>
            <a:r>
              <a:rPr lang="en-US" altLang="zh-CN" b="1" dirty="0">
                <a:solidFill>
                  <a:srgbClr val="C00000"/>
                </a:solidFill>
              </a:rPr>
              <a:t>shell</a:t>
            </a:r>
            <a:r>
              <a:rPr lang="zh-CN" altLang="en-US" b="1" dirty="0">
                <a:solidFill>
                  <a:srgbClr val="C00000"/>
                </a:solidFill>
              </a:rPr>
              <a:t>中修改的值不会回传父</a:t>
            </a:r>
            <a:r>
              <a:rPr lang="en-US" altLang="zh-CN" b="1" dirty="0">
                <a:solidFill>
                  <a:srgbClr val="C00000"/>
                </a:solidFill>
              </a:rPr>
              <a:t>shell</a:t>
            </a:r>
            <a:endParaRPr lang="zh-CN" altLang="en-US" b="1" dirty="0">
              <a:solidFill>
                <a:srgbClr val="C00000"/>
              </a:solidFill>
            </a:endParaRPr>
          </a:p>
        </p:txBody>
      </p:sp>
      <p:pic>
        <p:nvPicPr>
          <p:cNvPr id="38" name="Picture 2" descr="程序相关性示意图">
            <a:extLst>
              <a:ext uri="{FF2B5EF4-FFF2-40B4-BE49-F238E27FC236}">
                <a16:creationId xmlns:a16="http://schemas.microsoft.com/office/drawing/2014/main" id="{329AD1FD-D9AA-4F33-BBB4-57193B5475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8831" y="5141944"/>
            <a:ext cx="3236673" cy="1495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8" grpId="0"/>
      <p:bldP spid="30" grpId="0"/>
      <p:bldP spid="32" grpId="0"/>
      <p:bldP spid="36"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a:t>
            </a:r>
            <a:r>
              <a:rPr lang="en-US" altLang="zh-CN" dirty="0"/>
              <a:t>Shell </a:t>
            </a:r>
            <a:r>
              <a:rPr lang="zh-CN" altLang="en-US" dirty="0"/>
              <a:t>变量</a:t>
            </a:r>
            <a:r>
              <a:rPr lang="en-US" altLang="zh-CN" dirty="0"/>
              <a:t>—</a:t>
            </a:r>
            <a:r>
              <a:rPr lang="zh-CN" altLang="en-US" dirty="0"/>
              <a:t>环境变量</a:t>
            </a:r>
          </a:p>
        </p:txBody>
      </p:sp>
      <p:sp>
        <p:nvSpPr>
          <p:cNvPr id="3" name="内容占位符 2"/>
          <p:cNvSpPr>
            <a:spLocks noGrp="1"/>
          </p:cNvSpPr>
          <p:nvPr>
            <p:ph idx="1"/>
          </p:nvPr>
        </p:nvSpPr>
        <p:spPr>
          <a:xfrm>
            <a:off x="827584" y="1484784"/>
            <a:ext cx="7983537" cy="4114800"/>
          </a:xfrm>
        </p:spPr>
        <p:txBody>
          <a:bodyPr/>
          <a:lstStyle/>
          <a:p>
            <a:pPr>
              <a:lnSpc>
                <a:spcPct val="120000"/>
              </a:lnSpc>
            </a:pPr>
            <a:r>
              <a:rPr lang="zh-CN" altLang="en-US" dirty="0"/>
              <a:t>环境变量</a:t>
            </a:r>
            <a:r>
              <a:rPr lang="zh-CN" altLang="en-US" dirty="0">
                <a:solidFill>
                  <a:srgbClr val="C00000"/>
                </a:solidFill>
              </a:rPr>
              <a:t>定义 </a:t>
            </a:r>
            <a:r>
              <a:rPr lang="en-US" altLang="zh-CN" dirty="0">
                <a:solidFill>
                  <a:srgbClr val="C00000"/>
                </a:solidFill>
              </a:rPr>
              <a:t>Shell </a:t>
            </a:r>
            <a:r>
              <a:rPr lang="zh-CN" altLang="en-US" dirty="0">
                <a:solidFill>
                  <a:srgbClr val="C00000"/>
                </a:solidFill>
              </a:rPr>
              <a:t>的运行环境</a:t>
            </a:r>
            <a:r>
              <a:rPr lang="zh-CN" altLang="en-US" dirty="0"/>
              <a:t>，保证 </a:t>
            </a:r>
            <a:r>
              <a:rPr lang="en-US" altLang="zh-CN" dirty="0"/>
              <a:t>Shell </a:t>
            </a:r>
            <a:r>
              <a:rPr lang="zh-CN" altLang="en-US" dirty="0"/>
              <a:t>命令的正确执行。</a:t>
            </a:r>
          </a:p>
          <a:p>
            <a:pPr>
              <a:lnSpc>
                <a:spcPct val="120000"/>
              </a:lnSpc>
            </a:pPr>
            <a:r>
              <a:rPr lang="en-US" altLang="zh-CN" dirty="0"/>
              <a:t>Shell</a:t>
            </a:r>
            <a:r>
              <a:rPr lang="zh-CN" altLang="en-US" dirty="0"/>
              <a:t>用环境变量来</a:t>
            </a:r>
            <a:r>
              <a:rPr lang="zh-CN" altLang="en-US" dirty="0">
                <a:solidFill>
                  <a:srgbClr val="C00000"/>
                </a:solidFill>
              </a:rPr>
              <a:t>确定查找路径、注册目录、终端类型、终端名称、用户名</a:t>
            </a:r>
            <a:r>
              <a:rPr lang="zh-CN" altLang="en-US" dirty="0"/>
              <a:t>等。</a:t>
            </a:r>
          </a:p>
          <a:p>
            <a:pPr>
              <a:lnSpc>
                <a:spcPct val="120000"/>
              </a:lnSpc>
            </a:pPr>
            <a:r>
              <a:rPr lang="zh-CN" altLang="en-US" dirty="0">
                <a:solidFill>
                  <a:srgbClr val="C00000"/>
                </a:solidFill>
              </a:rPr>
              <a:t>所有环境变量都是全局变量</a:t>
            </a:r>
            <a:r>
              <a:rPr lang="zh-CN" altLang="en-US" dirty="0"/>
              <a:t>（即可以传递给 </a:t>
            </a:r>
            <a:r>
              <a:rPr lang="en-US" altLang="zh-CN" dirty="0"/>
              <a:t>Shell </a:t>
            </a:r>
            <a:r>
              <a:rPr lang="zh-CN" altLang="en-US" dirty="0"/>
              <a:t>的子进程），并可以由用户重新设置。 </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 </a:t>
            </a:r>
            <a:r>
              <a:rPr lang="en-US" altLang="zh-CN" dirty="0"/>
              <a:t>Shell </a:t>
            </a:r>
            <a:r>
              <a:rPr lang="zh-CN" altLang="en-US" dirty="0"/>
              <a:t>环境变量</a:t>
            </a:r>
          </a:p>
        </p:txBody>
      </p:sp>
      <p:graphicFrame>
        <p:nvGraphicFramePr>
          <p:cNvPr id="7" name="Group 57"/>
          <p:cNvGraphicFramePr>
            <a:graphicFrameLocks noGrp="1"/>
          </p:cNvGraphicFramePr>
          <p:nvPr>
            <p:ph idx="1"/>
            <p:extLst>
              <p:ext uri="{D42A27DB-BD31-4B8C-83A1-F6EECF244321}">
                <p14:modId xmlns:p14="http://schemas.microsoft.com/office/powerpoint/2010/main" val="805108209"/>
              </p:ext>
            </p:extLst>
          </p:nvPr>
        </p:nvGraphicFramePr>
        <p:xfrm>
          <a:off x="151048" y="1299754"/>
          <a:ext cx="8856984" cy="5547360"/>
        </p:xfrm>
        <a:graphic>
          <a:graphicData uri="http://schemas.openxmlformats.org/drawingml/2006/table">
            <a:tbl>
              <a:tblPr>
                <a:tableStyleId>{08FB837D-C827-4EFA-A057-4D05807E0F7C}</a:tableStyleId>
              </a:tblPr>
              <a:tblGrid>
                <a:gridCol w="1616751">
                  <a:extLst>
                    <a:ext uri="{9D8B030D-6E8A-4147-A177-3AD203B41FA5}">
                      <a16:colId xmlns:a16="http://schemas.microsoft.com/office/drawing/2014/main" val="20000"/>
                    </a:ext>
                  </a:extLst>
                </a:gridCol>
                <a:gridCol w="7240233">
                  <a:extLst>
                    <a:ext uri="{9D8B030D-6E8A-4147-A177-3AD203B41FA5}">
                      <a16:colId xmlns:a16="http://schemas.microsoft.com/office/drawing/2014/main" val="20001"/>
                    </a:ext>
                  </a:extLst>
                </a:gridCol>
              </a:tblGrid>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solidFill>
                            <a:srgbClr val="C00000"/>
                          </a:solidFill>
                          <a:effectLst/>
                        </a:rPr>
                        <a:t>变量名</a:t>
                      </a:r>
                      <a:endParaRPr kumimoji="0" lang="zh-CN" altLang="en-US" sz="2200" b="0" i="0" u="none" strike="noStrike" cap="none" normalizeH="0" baseline="0" dirty="0">
                        <a:ln>
                          <a:noFill/>
                        </a:ln>
                        <a:solidFill>
                          <a:srgbClr val="C00000"/>
                        </a:solidFill>
                        <a:effectLst/>
                        <a:latin typeface="宋体" charset="-122"/>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solidFill>
                            <a:srgbClr val="C00000"/>
                          </a:solidFill>
                          <a:effectLst/>
                        </a:rPr>
                        <a:t> </a:t>
                      </a:r>
                      <a:r>
                        <a:rPr kumimoji="0" lang="zh-CN" altLang="en-US" sz="2200" u="none" strike="noStrike" cap="none" normalizeH="0" baseline="0" dirty="0">
                          <a:ln>
                            <a:noFill/>
                          </a:ln>
                          <a:solidFill>
                            <a:srgbClr val="C00000"/>
                          </a:solidFill>
                          <a:effectLst/>
                        </a:rPr>
                        <a:t>含义</a:t>
                      </a:r>
                      <a:endParaRPr kumimoji="0" lang="zh-CN" altLang="en-US" sz="2200" b="0" i="0" u="none" strike="noStrike" cap="none" normalizeH="0" baseline="0" dirty="0">
                        <a:ln>
                          <a:noFill/>
                        </a:ln>
                        <a:solidFill>
                          <a:srgbClr val="C00000"/>
                        </a:solidFill>
                        <a:effectLst/>
                        <a:latin typeface="宋体" charset="-122"/>
                        <a:ea typeface="宋体" charset="-122"/>
                      </a:endParaRPr>
                    </a:p>
                  </a:txBody>
                  <a:tcPr horzOverflow="overflow"/>
                </a:tc>
                <a:extLst>
                  <a:ext uri="{0D108BD9-81ED-4DB2-BD59-A6C34878D82A}">
                    <a16:rowId xmlns:a16="http://schemas.microsoft.com/office/drawing/2014/main" val="10000"/>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solidFill>
                            <a:srgbClr val="0000FF"/>
                          </a:solidFill>
                          <a:effectLst/>
                        </a:rPr>
                        <a:t>HOME</a:t>
                      </a:r>
                      <a:endParaRPr kumimoji="0" lang="en-US" altLang="zh-CN" sz="2200" b="0" i="0" u="none" strike="noStrike" cap="none" normalizeH="0" baseline="0" dirty="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用户主目录</a:t>
                      </a:r>
                      <a:endParaRPr kumimoji="0" lang="zh-CN" altLang="en-US" sz="2200" b="0" i="0" u="none" strike="noStrike" cap="none" normalizeH="0" baseline="0" dirty="0">
                        <a:ln>
                          <a:noFill/>
                        </a:ln>
                        <a:solidFill>
                          <a:srgbClr val="0033CC"/>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1"/>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a:ln>
                            <a:noFill/>
                          </a:ln>
                          <a:solidFill>
                            <a:srgbClr val="0000FF"/>
                          </a:solidFill>
                          <a:effectLst/>
                        </a:rPr>
                        <a:t>LOGNAME</a:t>
                      </a:r>
                      <a:endParaRPr kumimoji="0" lang="en-US" altLang="zh-CN" sz="2200" b="0" i="0" u="none" strike="noStrike" cap="none" normalizeH="0" baseline="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登录名</a:t>
                      </a:r>
                      <a:endParaRPr kumimoji="0" lang="zh-CN" altLang="en-US" sz="2200" b="0" i="0" u="none" strike="noStrike" cap="none" normalizeH="0" baseline="0" dirty="0">
                        <a:ln>
                          <a:noFill/>
                        </a:ln>
                        <a:solidFill>
                          <a:srgbClr val="0033CC"/>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2"/>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solidFill>
                            <a:srgbClr val="0000FF"/>
                          </a:solidFill>
                          <a:effectLst/>
                        </a:rPr>
                        <a:t>USER</a:t>
                      </a:r>
                      <a:endParaRPr kumimoji="0" lang="en-US" altLang="zh-CN" sz="2200" b="0" i="0" u="none" strike="noStrike" cap="none" normalizeH="0" baseline="0" dirty="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用户名，与登录名相同</a:t>
                      </a:r>
                      <a:endParaRPr kumimoji="0" lang="zh-CN" altLang="en-US" sz="2200" b="0" i="0" u="none" strike="noStrike" cap="none" normalizeH="0" baseline="0" dirty="0">
                        <a:ln>
                          <a:noFill/>
                        </a:ln>
                        <a:solidFill>
                          <a:srgbClr val="0033CC"/>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3"/>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solidFill>
                            <a:srgbClr val="0000FF"/>
                          </a:solidFill>
                          <a:effectLst/>
                        </a:rPr>
                        <a:t>PWD</a:t>
                      </a:r>
                      <a:endParaRPr kumimoji="0" lang="en-US" altLang="zh-CN" sz="2200" b="0" i="0" u="none" strike="noStrike" cap="none" normalizeH="0" baseline="0" dirty="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当前目录</a:t>
                      </a:r>
                      <a:r>
                        <a:rPr kumimoji="0" lang="en-US" altLang="zh-CN" sz="2200" u="none" strike="noStrike" cap="none" normalizeH="0" baseline="0" dirty="0">
                          <a:ln>
                            <a:noFill/>
                          </a:ln>
                          <a:effectLst/>
                        </a:rPr>
                        <a:t>/</a:t>
                      </a:r>
                      <a:r>
                        <a:rPr kumimoji="0" lang="zh-CN" altLang="en-US" sz="2200" u="none" strike="noStrike" cap="none" normalizeH="0" baseline="0" dirty="0">
                          <a:ln>
                            <a:noFill/>
                          </a:ln>
                          <a:effectLst/>
                        </a:rPr>
                        <a:t>工作目录名</a:t>
                      </a:r>
                      <a:endParaRPr kumimoji="0" lang="zh-CN" altLang="en-US" sz="2200" b="0" i="0" u="none" strike="noStrike" cap="none" normalizeH="0" baseline="0" dirty="0">
                        <a:ln>
                          <a:noFill/>
                        </a:ln>
                        <a:solidFill>
                          <a:srgbClr val="0033CC"/>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4"/>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a:ln>
                            <a:noFill/>
                          </a:ln>
                          <a:solidFill>
                            <a:srgbClr val="0000FF"/>
                          </a:solidFill>
                          <a:effectLst/>
                        </a:rPr>
                        <a:t>MAIL</a:t>
                      </a:r>
                      <a:endParaRPr kumimoji="0" lang="en-US" altLang="zh-CN" sz="2200" b="0" i="0" u="none" strike="noStrike" cap="none" normalizeH="0" baseline="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用户的邮箱路径名</a:t>
                      </a:r>
                      <a:r>
                        <a:rPr kumimoji="0" lang="zh-CN" altLang="en-US" sz="2200" u="none" strike="noStrike" cap="none" normalizeH="0" baseline="0" dirty="0">
                          <a:ln>
                            <a:noFill/>
                          </a:ln>
                          <a:solidFill>
                            <a:srgbClr val="C00000"/>
                          </a:solidFill>
                          <a:effectLst/>
                        </a:rPr>
                        <a:t>（</a:t>
                      </a:r>
                      <a:r>
                        <a:rPr kumimoji="0" lang="en-US" altLang="zh-CN" sz="2200" u="none" strike="noStrike" cap="none" normalizeH="0" baseline="0" dirty="0">
                          <a:ln>
                            <a:noFill/>
                          </a:ln>
                          <a:solidFill>
                            <a:srgbClr val="C00000"/>
                          </a:solidFill>
                          <a:effectLst/>
                        </a:rPr>
                        <a:t>mail</a:t>
                      </a:r>
                      <a:r>
                        <a:rPr kumimoji="0" lang="zh-CN" altLang="en-US" sz="2200" u="none" strike="noStrike" cap="none" normalizeH="0" baseline="0" dirty="0">
                          <a:ln>
                            <a:noFill/>
                          </a:ln>
                          <a:solidFill>
                            <a:srgbClr val="C00000"/>
                          </a:solidFill>
                          <a:effectLst/>
                        </a:rPr>
                        <a:t>）</a:t>
                      </a:r>
                      <a:endParaRPr kumimoji="0" lang="zh-CN" altLang="en-US" sz="2200" b="0" i="0" u="none" strike="noStrike" cap="none" normalizeH="0" baseline="0" dirty="0">
                        <a:ln>
                          <a:noFill/>
                        </a:ln>
                        <a:solidFill>
                          <a:srgbClr val="C00000"/>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5"/>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solidFill>
                            <a:srgbClr val="0000FF"/>
                          </a:solidFill>
                          <a:effectLst/>
                        </a:rPr>
                        <a:t>HOSTNAME</a:t>
                      </a:r>
                      <a:endParaRPr kumimoji="0" lang="en-US" altLang="zh-CN" sz="2200" b="0" i="0" u="none" strike="noStrike" cap="none" normalizeH="0" baseline="0" dirty="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计算机的主机名</a:t>
                      </a:r>
                      <a:endParaRPr kumimoji="0" lang="zh-CN" altLang="en-US" sz="2200" b="0" i="0" u="none" strike="noStrike" cap="none" normalizeH="0" baseline="0" dirty="0">
                        <a:ln>
                          <a:noFill/>
                        </a:ln>
                        <a:solidFill>
                          <a:srgbClr val="0033CC"/>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6"/>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solidFill>
                            <a:srgbClr val="0000FF"/>
                          </a:solidFill>
                          <a:effectLst/>
                        </a:rPr>
                        <a:t>HISTFILE</a:t>
                      </a:r>
                      <a:endParaRPr kumimoji="0" lang="en-US" altLang="zh-CN" sz="2200" b="0" i="0" u="none" strike="noStrike" cap="none" normalizeH="0" baseline="0" dirty="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b="0" i="0" u="none" strike="noStrike" cap="none" normalizeH="0" baseline="0" dirty="0">
                          <a:ln>
                            <a:noFill/>
                          </a:ln>
                          <a:solidFill>
                            <a:schemeClr val="tx1"/>
                          </a:solidFill>
                          <a:effectLst/>
                          <a:latin typeface="+mn-ea"/>
                          <a:ea typeface="+mn-ea"/>
                        </a:rPr>
                        <a:t>用于存储历史命令的文件</a:t>
                      </a:r>
                    </a:p>
                  </a:txBody>
                  <a:tcPr horzOverflow="overflow"/>
                </a:tc>
                <a:extLst>
                  <a:ext uri="{0D108BD9-81ED-4DB2-BD59-A6C34878D82A}">
                    <a16:rowId xmlns:a16="http://schemas.microsoft.com/office/drawing/2014/main" val="10007"/>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solidFill>
                            <a:srgbClr val="0000FF"/>
                          </a:solidFill>
                          <a:effectLst/>
                        </a:rPr>
                        <a:t>SHELL</a:t>
                      </a:r>
                      <a:endParaRPr kumimoji="0" lang="en-US" altLang="zh-CN" sz="2200" b="0" i="0" u="none" strike="noStrike" cap="none" normalizeH="0" baseline="0" dirty="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用户所使用的 </a:t>
                      </a:r>
                      <a:r>
                        <a:rPr kumimoji="0" lang="en-US" altLang="zh-CN" sz="2200" u="none" strike="noStrike" cap="none" normalizeH="0" baseline="0" dirty="0">
                          <a:ln>
                            <a:noFill/>
                          </a:ln>
                          <a:effectLst/>
                        </a:rPr>
                        <a:t>shell </a:t>
                      </a:r>
                      <a:r>
                        <a:rPr kumimoji="0" lang="zh-CN" altLang="en-US" sz="2200" u="none" strike="noStrike" cap="none" normalizeH="0" baseline="0" dirty="0">
                          <a:ln>
                            <a:noFill/>
                          </a:ln>
                          <a:effectLst/>
                        </a:rPr>
                        <a:t>的路径名，</a:t>
                      </a:r>
                      <a:r>
                        <a:rPr kumimoji="0" lang="zh-CN" altLang="en-US" sz="2200" u="none" strike="noStrike" cap="none" normalizeH="0" baseline="0" dirty="0">
                          <a:ln>
                            <a:noFill/>
                          </a:ln>
                          <a:solidFill>
                            <a:srgbClr val="C00000"/>
                          </a:solidFill>
                          <a:effectLst/>
                        </a:rPr>
                        <a:t>默认</a:t>
                      </a:r>
                      <a:r>
                        <a:rPr kumimoji="0" lang="en-US" altLang="zh-CN" sz="2200" u="none" strike="noStrike" cap="none" normalizeH="0" baseline="0" dirty="0">
                          <a:ln>
                            <a:noFill/>
                          </a:ln>
                          <a:solidFill>
                            <a:srgbClr val="C00000"/>
                          </a:solidFill>
                          <a:effectLst/>
                        </a:rPr>
                        <a:t>/bin/bash</a:t>
                      </a:r>
                      <a:endParaRPr kumimoji="0" lang="zh-CN" altLang="en-US" sz="2200" b="0" i="0" u="none" strike="noStrike" cap="none" normalizeH="0" baseline="0" dirty="0">
                        <a:ln>
                          <a:noFill/>
                        </a:ln>
                        <a:solidFill>
                          <a:srgbClr val="C00000"/>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8"/>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a:ln>
                            <a:noFill/>
                          </a:ln>
                          <a:solidFill>
                            <a:srgbClr val="0000FF"/>
                          </a:solidFill>
                          <a:effectLst/>
                        </a:rPr>
                        <a:t>LANG</a:t>
                      </a:r>
                      <a:endParaRPr kumimoji="0" lang="en-US" altLang="zh-CN" sz="2200" b="0" i="0" u="none" strike="noStrike" cap="none" normalizeH="0" baseline="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默认语言语系</a:t>
                      </a:r>
                      <a:r>
                        <a:rPr kumimoji="0" lang="zh-CN" altLang="en-US" sz="2200" u="none" strike="noStrike" cap="none" normalizeH="0" baseline="0" dirty="0">
                          <a:ln>
                            <a:noFill/>
                          </a:ln>
                          <a:solidFill>
                            <a:srgbClr val="C00000"/>
                          </a:solidFill>
                          <a:effectLst/>
                        </a:rPr>
                        <a:t>（</a:t>
                      </a:r>
                      <a:r>
                        <a:rPr kumimoji="0" lang="en-US" altLang="zh-CN" sz="2200" u="none" strike="noStrike" cap="none" normalizeH="0" baseline="0" dirty="0">
                          <a:ln>
                            <a:noFill/>
                          </a:ln>
                          <a:solidFill>
                            <a:srgbClr val="C00000"/>
                          </a:solidFill>
                          <a:effectLst/>
                        </a:rPr>
                        <a:t>locale</a:t>
                      </a:r>
                      <a:r>
                        <a:rPr kumimoji="0" lang="zh-CN" altLang="en-US" sz="2200" u="none" strike="noStrike" cap="none" normalizeH="0" baseline="0" dirty="0">
                          <a:ln>
                            <a:noFill/>
                          </a:ln>
                          <a:solidFill>
                            <a:srgbClr val="C00000"/>
                          </a:solidFill>
                          <a:effectLst/>
                        </a:rPr>
                        <a:t>）</a:t>
                      </a:r>
                      <a:endParaRPr kumimoji="0" lang="zh-CN" altLang="en-US" sz="2200" b="0" i="0" u="none" strike="noStrike" cap="none" normalizeH="0" baseline="0" dirty="0">
                        <a:ln>
                          <a:noFill/>
                        </a:ln>
                        <a:solidFill>
                          <a:srgbClr val="C00000"/>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9"/>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solidFill>
                            <a:srgbClr val="0000FF"/>
                          </a:solidFill>
                          <a:effectLst/>
                        </a:rPr>
                        <a:t>HISTSIZE</a:t>
                      </a:r>
                      <a:endParaRPr kumimoji="0" lang="en-US" altLang="zh-CN" sz="2200" b="0" i="0" u="none" strike="noStrike" cap="none" normalizeH="0" baseline="0" dirty="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effectLst/>
                        </a:rPr>
                        <a:t>history </a:t>
                      </a:r>
                      <a:r>
                        <a:rPr kumimoji="0" lang="zh-CN" altLang="en-US" sz="2200" u="none" strike="noStrike" cap="none" normalizeH="0" baseline="0" dirty="0">
                          <a:ln>
                            <a:noFill/>
                          </a:ln>
                          <a:effectLst/>
                        </a:rPr>
                        <a:t>所能记住的</a:t>
                      </a:r>
                      <a:r>
                        <a:rPr kumimoji="0" lang="zh-CN" altLang="en-US" sz="2200" u="none" strike="noStrike" cap="none" normalizeH="0" baseline="0" dirty="0">
                          <a:ln>
                            <a:noFill/>
                          </a:ln>
                          <a:solidFill>
                            <a:srgbClr val="C00000"/>
                          </a:solidFill>
                          <a:effectLst/>
                        </a:rPr>
                        <a:t>命令的最多个数</a:t>
                      </a:r>
                      <a:endParaRPr kumimoji="0" lang="zh-CN" altLang="en-US" sz="2200" b="0" i="0" u="none" strike="noStrike" cap="none" normalizeH="0" baseline="0" dirty="0">
                        <a:ln>
                          <a:noFill/>
                        </a:ln>
                        <a:solidFill>
                          <a:srgbClr val="C00000"/>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10"/>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a:ln>
                            <a:noFill/>
                          </a:ln>
                          <a:solidFill>
                            <a:srgbClr val="0000FF"/>
                          </a:solidFill>
                          <a:effectLst/>
                        </a:rPr>
                        <a:t>PATH</a:t>
                      </a:r>
                      <a:endParaRPr kumimoji="0" lang="en-US" altLang="zh-CN" sz="2200" b="0" i="0" u="none" strike="noStrike" cap="none" normalizeH="0" baseline="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effectLst/>
                        </a:rPr>
                        <a:t>shell </a:t>
                      </a:r>
                      <a:r>
                        <a:rPr kumimoji="0" lang="zh-CN" altLang="en-US" sz="2200" u="none" strike="noStrike" cap="none" normalizeH="0" baseline="0" dirty="0">
                          <a:ln>
                            <a:noFill/>
                          </a:ln>
                          <a:effectLst/>
                        </a:rPr>
                        <a:t>查找用户输入命令的路径 </a:t>
                      </a:r>
                      <a:r>
                        <a:rPr kumimoji="0" lang="en-US" altLang="zh-CN" sz="2200" u="none" strike="noStrike" cap="none" normalizeH="0" baseline="0" dirty="0">
                          <a:ln>
                            <a:noFill/>
                          </a:ln>
                          <a:effectLst/>
                        </a:rPr>
                        <a:t>(</a:t>
                      </a:r>
                      <a:r>
                        <a:rPr kumimoji="0" lang="zh-CN" altLang="en-US" sz="2200" u="none" strike="noStrike" cap="none" normalizeH="0" baseline="0" dirty="0">
                          <a:ln>
                            <a:noFill/>
                          </a:ln>
                          <a:effectLst/>
                        </a:rPr>
                        <a:t>目录列表，用“</a:t>
                      </a:r>
                      <a:r>
                        <a:rPr kumimoji="0" lang="en-US" altLang="zh-CN" sz="2200" u="none" strike="noStrike" cap="none" normalizeH="0" baseline="0" dirty="0">
                          <a:ln>
                            <a:noFill/>
                          </a:ln>
                          <a:effectLst/>
                        </a:rPr>
                        <a:t>:</a:t>
                      </a:r>
                      <a:r>
                        <a:rPr kumimoji="0" lang="zh-CN" altLang="en-US" sz="2200" u="none" strike="noStrike" cap="none" normalizeH="0" baseline="0" dirty="0">
                          <a:ln>
                            <a:noFill/>
                          </a:ln>
                          <a:effectLst/>
                        </a:rPr>
                        <a:t>”隔开</a:t>
                      </a:r>
                      <a:r>
                        <a:rPr kumimoji="0" lang="en-US" altLang="zh-CN" sz="2200" u="none" strike="noStrike" cap="none" normalizeH="0" baseline="0" dirty="0">
                          <a:ln>
                            <a:noFill/>
                          </a:ln>
                          <a:effectLst/>
                        </a:rPr>
                        <a:t>) </a:t>
                      </a:r>
                      <a:endParaRPr kumimoji="0" lang="en-US" altLang="zh-CN" sz="2200" b="0" i="0" u="none" strike="noStrike" cap="none" normalizeH="0" baseline="0" dirty="0">
                        <a:ln>
                          <a:noFill/>
                        </a:ln>
                        <a:solidFill>
                          <a:srgbClr val="0033CC"/>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11"/>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solidFill>
                            <a:srgbClr val="0000FF"/>
                          </a:solidFill>
                          <a:effectLst/>
                        </a:rPr>
                        <a:t>PS1</a:t>
                      </a:r>
                      <a:r>
                        <a:rPr kumimoji="0" lang="zh-CN" altLang="en-US" sz="2200" u="none" strike="noStrike" cap="none" normalizeH="0" baseline="0" dirty="0">
                          <a:ln>
                            <a:noFill/>
                          </a:ln>
                          <a:solidFill>
                            <a:srgbClr val="0000FF"/>
                          </a:solidFill>
                          <a:effectLst/>
                        </a:rPr>
                        <a:t>、</a:t>
                      </a:r>
                      <a:r>
                        <a:rPr kumimoji="0" lang="en-US" altLang="zh-CN" sz="2200" u="none" strike="noStrike" cap="none" normalizeH="0" baseline="0" dirty="0">
                          <a:ln>
                            <a:noFill/>
                          </a:ln>
                          <a:solidFill>
                            <a:srgbClr val="0000FF"/>
                          </a:solidFill>
                          <a:effectLst/>
                        </a:rPr>
                        <a:t>PS2</a:t>
                      </a:r>
                      <a:endParaRPr kumimoji="0" lang="en-US" altLang="zh-CN" sz="2200" b="0" i="0" u="none" strike="noStrike" cap="none" normalizeH="0" baseline="0" dirty="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effectLst/>
                        </a:rPr>
                        <a:t>shell </a:t>
                      </a:r>
                      <a:r>
                        <a:rPr kumimoji="0" lang="zh-CN" altLang="en-US" sz="2200" u="none" strike="noStrike" cap="none" normalizeH="0" baseline="0" dirty="0">
                          <a:ln>
                            <a:noFill/>
                          </a:ln>
                          <a:effectLst/>
                        </a:rPr>
                        <a:t>一级、二级命令提示符</a:t>
                      </a:r>
                      <a:r>
                        <a:rPr kumimoji="0" lang="en-US" altLang="zh-CN" sz="2200" u="none" strike="noStrike" cap="none" normalizeH="0" baseline="0" dirty="0">
                          <a:ln>
                            <a:noFill/>
                          </a:ln>
                          <a:solidFill>
                            <a:srgbClr val="C00000"/>
                          </a:solidFill>
                          <a:effectLst/>
                        </a:rPr>
                        <a:t>([\u@\h \W]\$ </a:t>
                      </a:r>
                      <a:r>
                        <a:rPr kumimoji="0" lang="zh-CN" altLang="en-US" sz="2200" u="none" strike="noStrike" cap="none" normalizeH="0" baseline="0" dirty="0">
                          <a:ln>
                            <a:noFill/>
                          </a:ln>
                          <a:solidFill>
                            <a:srgbClr val="C00000"/>
                          </a:solidFill>
                          <a:effectLst/>
                        </a:rPr>
                        <a:t>和</a:t>
                      </a:r>
                      <a:r>
                        <a:rPr kumimoji="0" lang="en-US" altLang="zh-CN" sz="2200" u="none" strike="noStrike" cap="none" normalizeH="0" baseline="0" dirty="0">
                          <a:ln>
                            <a:noFill/>
                          </a:ln>
                          <a:solidFill>
                            <a:srgbClr val="C00000"/>
                          </a:solidFill>
                          <a:effectLst/>
                        </a:rPr>
                        <a:t>&gt;)</a:t>
                      </a:r>
                      <a:endParaRPr kumimoji="0" lang="zh-CN" altLang="en-US" sz="2200" b="0" i="0" u="none" strike="noStrike" cap="none" normalizeH="0" baseline="0" dirty="0">
                        <a:ln>
                          <a:noFill/>
                        </a:ln>
                        <a:solidFill>
                          <a:srgbClr val="C00000"/>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12"/>
                  </a:ext>
                </a:extLst>
              </a:tr>
            </a:tbl>
          </a:graphicData>
        </a:graphic>
      </p:graphicFrame>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a:t>
            </a:r>
            <a:r>
              <a:rPr lang="en-US" altLang="zh-CN" dirty="0"/>
              <a:t>Shell </a:t>
            </a:r>
            <a:r>
              <a:rPr lang="zh-CN" altLang="en-US" dirty="0"/>
              <a:t>变量查询、显示和取消</a:t>
            </a:r>
          </a:p>
        </p:txBody>
      </p:sp>
      <p:sp>
        <p:nvSpPr>
          <p:cNvPr id="3" name="内容占位符 2"/>
          <p:cNvSpPr>
            <a:spLocks noGrp="1"/>
          </p:cNvSpPr>
          <p:nvPr>
            <p:ph idx="1"/>
          </p:nvPr>
        </p:nvSpPr>
        <p:spPr>
          <a:xfrm>
            <a:off x="1043608" y="1628800"/>
            <a:ext cx="7344816" cy="4214093"/>
          </a:xfrm>
        </p:spPr>
        <p:txBody>
          <a:bodyPr/>
          <a:lstStyle/>
          <a:p>
            <a:r>
              <a:rPr lang="zh-CN" altLang="en-US" dirty="0"/>
              <a:t>显示当前已经定义的所有变量</a:t>
            </a:r>
            <a:endParaRPr lang="en-US" altLang="zh-CN" dirty="0"/>
          </a:p>
          <a:p>
            <a:pPr lvl="1"/>
            <a:r>
              <a:rPr lang="zh-CN" altLang="en-US" dirty="0"/>
              <a:t>所有</a:t>
            </a:r>
            <a:r>
              <a:rPr lang="zh-CN" altLang="en-US" dirty="0">
                <a:solidFill>
                  <a:srgbClr val="C00000"/>
                </a:solidFill>
              </a:rPr>
              <a:t>环境变量</a:t>
            </a:r>
            <a:r>
              <a:rPr lang="zh-CN" altLang="en-US" dirty="0"/>
              <a:t>：</a:t>
            </a:r>
            <a:r>
              <a:rPr lang="en-US" altLang="zh-CN" dirty="0">
                <a:solidFill>
                  <a:schemeClr val="accent6">
                    <a:lumMod val="75000"/>
                  </a:schemeClr>
                </a:solidFill>
              </a:rPr>
              <a:t>env </a:t>
            </a:r>
            <a:r>
              <a:rPr lang="zh-CN" altLang="en-US" dirty="0"/>
              <a:t>或者</a:t>
            </a:r>
            <a:r>
              <a:rPr lang="zh-CN" altLang="en-US" dirty="0">
                <a:solidFill>
                  <a:schemeClr val="accent6">
                    <a:lumMod val="75000"/>
                  </a:schemeClr>
                </a:solidFill>
              </a:rPr>
              <a:t> </a:t>
            </a:r>
            <a:r>
              <a:rPr lang="en-US" altLang="zh-CN" dirty="0">
                <a:solidFill>
                  <a:schemeClr val="accent6">
                    <a:lumMod val="75000"/>
                  </a:schemeClr>
                </a:solidFill>
              </a:rPr>
              <a:t>export</a:t>
            </a:r>
          </a:p>
          <a:p>
            <a:pPr lvl="1"/>
            <a:r>
              <a:rPr lang="zh-CN" altLang="en-US" dirty="0"/>
              <a:t>所有</a:t>
            </a:r>
            <a:r>
              <a:rPr lang="zh-CN" altLang="en-US" dirty="0">
                <a:solidFill>
                  <a:srgbClr val="C00000"/>
                </a:solidFill>
              </a:rPr>
              <a:t>变量和函数</a:t>
            </a:r>
            <a:r>
              <a:rPr lang="zh-CN" altLang="en-US" dirty="0"/>
              <a:t>（包括环境变量）：</a:t>
            </a:r>
            <a:r>
              <a:rPr lang="en-US" altLang="zh-CN" dirty="0">
                <a:solidFill>
                  <a:schemeClr val="accent6">
                    <a:lumMod val="75000"/>
                  </a:schemeClr>
                </a:solidFill>
              </a:rPr>
              <a:t>set</a:t>
            </a:r>
          </a:p>
          <a:p>
            <a:r>
              <a:rPr lang="zh-CN" altLang="en-US" dirty="0"/>
              <a:t>显示某（些）个变量的值</a:t>
            </a:r>
            <a:endParaRPr lang="en-US" altLang="zh-CN" dirty="0"/>
          </a:p>
          <a:p>
            <a:pPr lvl="1"/>
            <a:r>
              <a:rPr lang="en-US" altLang="zh-CN" dirty="0">
                <a:solidFill>
                  <a:schemeClr val="accent6">
                    <a:lumMod val="75000"/>
                  </a:schemeClr>
                </a:solidFill>
              </a:rPr>
              <a:t>echo  $NAME1  [$NAME2 ……]</a:t>
            </a:r>
          </a:p>
          <a:p>
            <a:r>
              <a:rPr lang="zh-CN" altLang="en-US" dirty="0"/>
              <a:t>取消变量的声明或赋值</a:t>
            </a:r>
            <a:endParaRPr lang="en-US" altLang="zh-CN" dirty="0"/>
          </a:p>
          <a:p>
            <a:pPr lvl="1"/>
            <a:r>
              <a:rPr lang="en-US" altLang="zh-CN" dirty="0">
                <a:solidFill>
                  <a:schemeClr val="accent6">
                    <a:lumMod val="75000"/>
                  </a:schemeClr>
                </a:solidFill>
              </a:rPr>
              <a:t>unset</a:t>
            </a:r>
            <a:r>
              <a:rPr lang="zh-CN" altLang="en-US" dirty="0">
                <a:solidFill>
                  <a:schemeClr val="accent6">
                    <a:lumMod val="75000"/>
                  </a:schemeClr>
                </a:solidFill>
              </a:rPr>
              <a:t>  </a:t>
            </a:r>
            <a:r>
              <a:rPr lang="en-US" altLang="zh-CN" dirty="0">
                <a:solidFill>
                  <a:schemeClr val="accent6">
                    <a:lumMod val="75000"/>
                  </a:schemeClr>
                </a:solidFill>
              </a:rPr>
              <a:t>&lt;NAME&gt;</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 用户工作环境</a:t>
            </a:r>
          </a:p>
        </p:txBody>
      </p:sp>
      <p:sp>
        <p:nvSpPr>
          <p:cNvPr id="3" name="内容占位符 2"/>
          <p:cNvSpPr>
            <a:spLocks noGrp="1"/>
          </p:cNvSpPr>
          <p:nvPr>
            <p:ph idx="1"/>
          </p:nvPr>
        </p:nvSpPr>
        <p:spPr>
          <a:xfrm>
            <a:off x="755576" y="1340768"/>
            <a:ext cx="7967736" cy="5112568"/>
          </a:xfrm>
        </p:spPr>
        <p:txBody>
          <a:bodyPr/>
          <a:lstStyle/>
          <a:p>
            <a:r>
              <a:rPr lang="zh-CN" altLang="en-US" dirty="0"/>
              <a:t>用户登录系统时，</a:t>
            </a:r>
            <a:r>
              <a:rPr lang="en-US" altLang="zh-CN" dirty="0"/>
              <a:t>Shell</a:t>
            </a:r>
            <a:r>
              <a:rPr lang="zh-CN" altLang="en-US" dirty="0"/>
              <a:t>为用户</a:t>
            </a:r>
            <a:r>
              <a:rPr lang="zh-CN" altLang="en-US" dirty="0">
                <a:solidFill>
                  <a:srgbClr val="C00000"/>
                </a:solidFill>
              </a:rPr>
              <a:t>自动定义唯一</a:t>
            </a:r>
            <a:r>
              <a:rPr lang="zh-CN" altLang="en-US" dirty="0"/>
              <a:t>的工作环境并对该环境进行</a:t>
            </a:r>
            <a:r>
              <a:rPr lang="zh-CN" altLang="en-US" dirty="0">
                <a:solidFill>
                  <a:srgbClr val="C00000"/>
                </a:solidFill>
              </a:rPr>
              <a:t>维护直至用户注销</a:t>
            </a:r>
            <a:endParaRPr lang="en-US" altLang="zh-CN" dirty="0"/>
          </a:p>
          <a:p>
            <a:pPr lvl="1"/>
            <a:r>
              <a:rPr lang="zh-CN" altLang="en-US" sz="2800" dirty="0"/>
              <a:t>该环境将定义如身份、工作场所和正在运行的进程等特性，这些特性由指定的</a:t>
            </a:r>
            <a:r>
              <a:rPr lang="zh-CN" altLang="en-US" sz="2800" dirty="0">
                <a:solidFill>
                  <a:srgbClr val="C00000"/>
                </a:solidFill>
              </a:rPr>
              <a:t>环境变量值定义</a:t>
            </a:r>
            <a:r>
              <a:rPr lang="zh-CN" altLang="en-US" sz="2800" dirty="0"/>
              <a:t>。 </a:t>
            </a:r>
          </a:p>
          <a:p>
            <a:r>
              <a:rPr lang="zh-CN" altLang="en-US" dirty="0">
                <a:solidFill>
                  <a:srgbClr val="0000FF"/>
                </a:solidFill>
              </a:rPr>
              <a:t>用户工作环境分类：</a:t>
            </a:r>
            <a:endParaRPr lang="en-US" altLang="zh-CN" dirty="0">
              <a:solidFill>
                <a:srgbClr val="0000FF"/>
              </a:solidFill>
            </a:endParaRPr>
          </a:p>
          <a:p>
            <a:pPr lvl="1"/>
            <a:r>
              <a:rPr lang="zh-CN" altLang="en-US" sz="2800" b="1" dirty="0">
                <a:solidFill>
                  <a:srgbClr val="C00000"/>
                </a:solidFill>
              </a:rPr>
              <a:t>登录环境</a:t>
            </a:r>
            <a:r>
              <a:rPr lang="zh-CN" altLang="en-US" sz="2800" dirty="0"/>
              <a:t>：用户登录系统时的工作环境，此时的</a:t>
            </a:r>
            <a:r>
              <a:rPr lang="en-US" altLang="zh-CN" sz="2800" dirty="0"/>
              <a:t>Shell</a:t>
            </a:r>
            <a:r>
              <a:rPr lang="zh-CN" altLang="en-US" sz="2800" dirty="0"/>
              <a:t>对登录用户而言是主</a:t>
            </a:r>
            <a:r>
              <a:rPr lang="en-US" altLang="zh-CN" sz="2800" dirty="0"/>
              <a:t>Shell</a:t>
            </a:r>
          </a:p>
          <a:p>
            <a:pPr lvl="1"/>
            <a:r>
              <a:rPr lang="zh-CN" altLang="en-US" sz="2800" b="1" dirty="0">
                <a:solidFill>
                  <a:srgbClr val="C00000"/>
                </a:solidFill>
              </a:rPr>
              <a:t>非登录环境</a:t>
            </a:r>
            <a:r>
              <a:rPr lang="zh-CN" altLang="en-US" sz="2800" dirty="0"/>
              <a:t>：用户再调用子</a:t>
            </a:r>
            <a:r>
              <a:rPr lang="en-US" altLang="zh-CN" sz="2800" dirty="0"/>
              <a:t>Shell</a:t>
            </a:r>
            <a:r>
              <a:rPr lang="zh-CN" altLang="en-US" sz="2800" dirty="0"/>
              <a:t>时所使用的用户环境</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 用户工作环境</a:t>
            </a:r>
          </a:p>
        </p:txBody>
      </p:sp>
      <p:sp>
        <p:nvSpPr>
          <p:cNvPr id="3" name="内容占位符 2"/>
          <p:cNvSpPr>
            <a:spLocks noGrp="1"/>
          </p:cNvSpPr>
          <p:nvPr>
            <p:ph idx="1"/>
          </p:nvPr>
        </p:nvSpPr>
        <p:spPr>
          <a:xfrm>
            <a:off x="899592" y="1371600"/>
            <a:ext cx="7772400" cy="4793704"/>
          </a:xfrm>
        </p:spPr>
        <p:txBody>
          <a:bodyPr/>
          <a:lstStyle/>
          <a:p>
            <a:r>
              <a:rPr lang="zh-CN" altLang="en-US" dirty="0">
                <a:solidFill>
                  <a:srgbClr val="0000FF"/>
                </a:solidFill>
              </a:rPr>
              <a:t>登录 </a:t>
            </a:r>
            <a:r>
              <a:rPr lang="en-US" altLang="zh-CN" dirty="0">
                <a:solidFill>
                  <a:srgbClr val="0000FF"/>
                </a:solidFill>
              </a:rPr>
              <a:t>shell </a:t>
            </a:r>
            <a:r>
              <a:rPr lang="zh-CN" altLang="en-US" dirty="0">
                <a:solidFill>
                  <a:srgbClr val="0000FF"/>
                </a:solidFill>
              </a:rPr>
              <a:t>（</a:t>
            </a:r>
            <a:r>
              <a:rPr lang="en-US" altLang="zh-CN" dirty="0">
                <a:solidFill>
                  <a:srgbClr val="0000FF"/>
                </a:solidFill>
              </a:rPr>
              <a:t>Login shell</a:t>
            </a:r>
            <a:r>
              <a:rPr lang="zh-CN" altLang="en-US" dirty="0">
                <a:solidFill>
                  <a:srgbClr val="0000FF"/>
                </a:solidFill>
              </a:rPr>
              <a:t>）</a:t>
            </a:r>
            <a:endParaRPr lang="en-US" altLang="zh-CN" dirty="0">
              <a:solidFill>
                <a:srgbClr val="0000FF"/>
              </a:solidFill>
            </a:endParaRPr>
          </a:p>
          <a:p>
            <a:pPr marL="576000" lvl="1"/>
            <a:r>
              <a:rPr lang="zh-CN" altLang="en-US" dirty="0"/>
              <a:t>取得 </a:t>
            </a:r>
            <a:r>
              <a:rPr lang="en-US" altLang="zh-CN" dirty="0"/>
              <a:t>bash </a:t>
            </a:r>
            <a:r>
              <a:rPr lang="zh-CN" altLang="en-US" dirty="0"/>
              <a:t>时需要完整的登陆流程</a:t>
            </a:r>
            <a:endParaRPr lang="en-US" altLang="zh-CN" dirty="0"/>
          </a:p>
          <a:p>
            <a:pPr marL="828000" lvl="2" indent="-342900" eaLnBrk="1" hangingPunct="1">
              <a:lnSpc>
                <a:spcPct val="120000"/>
              </a:lnSpc>
              <a:spcBef>
                <a:spcPct val="0"/>
              </a:spcBef>
              <a:buClr>
                <a:srgbClr val="0000FF"/>
              </a:buClr>
              <a:defRPr/>
            </a:pPr>
            <a:r>
              <a:rPr lang="zh-CN" altLang="en-US" dirty="0">
                <a:solidFill>
                  <a:srgbClr val="FF0000"/>
                </a:solidFill>
                <a:ea typeface="楷体_GB2312" pitchFamily="49" charset="-122"/>
              </a:rPr>
              <a:t>由 </a:t>
            </a:r>
            <a:r>
              <a:rPr lang="en-US" altLang="zh-CN" dirty="0">
                <a:solidFill>
                  <a:srgbClr val="FF0000"/>
                </a:solidFill>
                <a:ea typeface="楷体_GB2312" pitchFamily="49" charset="-122"/>
              </a:rPr>
              <a:t>tty1 ~ tty6 </a:t>
            </a:r>
            <a:r>
              <a:rPr lang="zh-CN" altLang="en-US" dirty="0">
                <a:solidFill>
                  <a:srgbClr val="FF0000"/>
                </a:solidFill>
                <a:ea typeface="楷体_GB2312" pitchFamily="49" charset="-122"/>
              </a:rPr>
              <a:t>登陆，需要输入用户的账号与密码，此时取得的 </a:t>
            </a:r>
            <a:r>
              <a:rPr lang="en-US" altLang="zh-CN" dirty="0">
                <a:solidFill>
                  <a:srgbClr val="FF0000"/>
                </a:solidFill>
                <a:ea typeface="楷体_GB2312" pitchFamily="49" charset="-122"/>
              </a:rPr>
              <a:t>bash </a:t>
            </a:r>
            <a:r>
              <a:rPr lang="zh-CN" altLang="en-US" dirty="0">
                <a:solidFill>
                  <a:srgbClr val="FF0000"/>
                </a:solidFill>
                <a:ea typeface="楷体_GB2312" pitchFamily="49" charset="-122"/>
              </a:rPr>
              <a:t>为</a:t>
            </a:r>
            <a:r>
              <a:rPr lang="en-US" altLang="zh-CN" dirty="0">
                <a:solidFill>
                  <a:srgbClr val="FF0000"/>
                </a:solidFill>
                <a:ea typeface="楷体_GB2312" pitchFamily="49" charset="-122"/>
              </a:rPr>
              <a:t>『 login shell 』</a:t>
            </a:r>
            <a:endParaRPr lang="zh-CN" altLang="en-US" dirty="0">
              <a:solidFill>
                <a:schemeClr val="accent6">
                  <a:lumMod val="75000"/>
                </a:schemeClr>
              </a:solidFill>
            </a:endParaRPr>
          </a:p>
          <a:p>
            <a:r>
              <a:rPr lang="zh-CN" altLang="en-US" dirty="0">
                <a:solidFill>
                  <a:srgbClr val="0000FF"/>
                </a:solidFill>
              </a:rPr>
              <a:t>非登录 </a:t>
            </a:r>
            <a:r>
              <a:rPr lang="en-US" altLang="zh-CN" dirty="0">
                <a:solidFill>
                  <a:srgbClr val="0000FF"/>
                </a:solidFill>
              </a:rPr>
              <a:t>shell</a:t>
            </a:r>
            <a:r>
              <a:rPr lang="zh-CN" altLang="en-US" dirty="0">
                <a:solidFill>
                  <a:srgbClr val="0000FF"/>
                </a:solidFill>
              </a:rPr>
              <a:t>（</a:t>
            </a:r>
            <a:r>
              <a:rPr lang="en-US" altLang="zh-CN" dirty="0">
                <a:solidFill>
                  <a:srgbClr val="0000FF"/>
                </a:solidFill>
              </a:rPr>
              <a:t>Non-Login shell</a:t>
            </a:r>
            <a:r>
              <a:rPr lang="zh-CN" altLang="en-US" dirty="0">
                <a:solidFill>
                  <a:srgbClr val="0000FF"/>
                </a:solidFill>
              </a:rPr>
              <a:t>）</a:t>
            </a:r>
            <a:endParaRPr lang="en-US" altLang="zh-CN" dirty="0">
              <a:solidFill>
                <a:srgbClr val="0000FF"/>
              </a:solidFill>
            </a:endParaRPr>
          </a:p>
          <a:p>
            <a:pPr marL="576000" lvl="1">
              <a:spcBef>
                <a:spcPts val="600"/>
              </a:spcBef>
            </a:pPr>
            <a:r>
              <a:rPr lang="zh-CN" altLang="en-US" dirty="0"/>
              <a:t>取得 </a:t>
            </a:r>
            <a:r>
              <a:rPr lang="en-US" altLang="zh-CN" dirty="0"/>
              <a:t>bash </a:t>
            </a:r>
            <a:r>
              <a:rPr lang="zh-CN" altLang="en-US" dirty="0"/>
              <a:t>接口的方法不需要重复登陆</a:t>
            </a:r>
            <a:endParaRPr lang="en-US" altLang="zh-CN" dirty="0"/>
          </a:p>
          <a:p>
            <a:pPr marL="828000" lvl="2" indent="-342900" eaLnBrk="1" hangingPunct="1">
              <a:lnSpc>
                <a:spcPct val="120000"/>
              </a:lnSpc>
              <a:spcBef>
                <a:spcPts val="600"/>
              </a:spcBef>
              <a:buClr>
                <a:srgbClr val="0000FF"/>
              </a:buClr>
              <a:defRPr/>
            </a:pPr>
            <a:r>
              <a:rPr lang="zh-CN" altLang="en-US" dirty="0">
                <a:solidFill>
                  <a:srgbClr val="FF0000"/>
                </a:solidFill>
                <a:ea typeface="楷体_GB2312" pitchFamily="49" charset="-122"/>
              </a:rPr>
              <a:t>以 </a:t>
            </a:r>
            <a:r>
              <a:rPr lang="en-US" altLang="zh-CN" dirty="0">
                <a:solidFill>
                  <a:srgbClr val="FF0000"/>
                </a:solidFill>
                <a:ea typeface="楷体_GB2312" pitchFamily="49" charset="-122"/>
              </a:rPr>
              <a:t>X window </a:t>
            </a:r>
            <a:r>
              <a:rPr lang="zh-CN" altLang="en-US" dirty="0">
                <a:solidFill>
                  <a:srgbClr val="FF0000"/>
                </a:solidFill>
                <a:ea typeface="楷体_GB2312" pitchFamily="49" charset="-122"/>
              </a:rPr>
              <a:t>登陆 </a:t>
            </a:r>
            <a:r>
              <a:rPr lang="en-US" altLang="zh-CN" dirty="0">
                <a:solidFill>
                  <a:srgbClr val="FF0000"/>
                </a:solidFill>
                <a:ea typeface="楷体_GB2312" pitchFamily="49" charset="-122"/>
              </a:rPr>
              <a:t>Linux </a:t>
            </a:r>
            <a:r>
              <a:rPr lang="zh-CN" altLang="en-US" dirty="0">
                <a:solidFill>
                  <a:srgbClr val="FF0000"/>
                </a:solidFill>
                <a:ea typeface="楷体_GB2312" pitchFamily="49" charset="-122"/>
              </a:rPr>
              <a:t>后， 再以 </a:t>
            </a:r>
            <a:r>
              <a:rPr lang="en-US" altLang="zh-CN" dirty="0">
                <a:solidFill>
                  <a:srgbClr val="FF0000"/>
                </a:solidFill>
                <a:ea typeface="楷体_GB2312" pitchFamily="49" charset="-122"/>
              </a:rPr>
              <a:t>X </a:t>
            </a:r>
            <a:r>
              <a:rPr lang="zh-CN" altLang="en-US" dirty="0">
                <a:solidFill>
                  <a:srgbClr val="FF0000"/>
                </a:solidFill>
                <a:ea typeface="楷体_GB2312" pitchFamily="49" charset="-122"/>
              </a:rPr>
              <a:t>的图形化接口启动的终端，不要再次的输入账号与密码</a:t>
            </a:r>
            <a:endParaRPr lang="en-US" altLang="zh-CN" dirty="0">
              <a:solidFill>
                <a:srgbClr val="FF0000"/>
              </a:solidFill>
              <a:ea typeface="楷体_GB2312" pitchFamily="49" charset="-122"/>
            </a:endParaRPr>
          </a:p>
          <a:p>
            <a:pPr marL="828000" lvl="2" indent="-342900" eaLnBrk="1" hangingPunct="1">
              <a:lnSpc>
                <a:spcPct val="120000"/>
              </a:lnSpc>
              <a:spcBef>
                <a:spcPts val="600"/>
              </a:spcBef>
              <a:buClr>
                <a:srgbClr val="0000FF"/>
              </a:buClr>
              <a:defRPr/>
            </a:pPr>
            <a:r>
              <a:rPr lang="zh-CN" altLang="en-US" dirty="0">
                <a:solidFill>
                  <a:srgbClr val="FF0000"/>
                </a:solidFill>
                <a:ea typeface="楷体_GB2312" pitchFamily="49" charset="-122"/>
              </a:rPr>
              <a:t>在原本的 </a:t>
            </a:r>
            <a:r>
              <a:rPr lang="en-US" altLang="zh-CN" dirty="0">
                <a:solidFill>
                  <a:srgbClr val="FF0000"/>
                </a:solidFill>
                <a:ea typeface="楷体_GB2312" pitchFamily="49" charset="-122"/>
              </a:rPr>
              <a:t>bash </a:t>
            </a:r>
            <a:r>
              <a:rPr lang="zh-CN" altLang="en-US" dirty="0">
                <a:solidFill>
                  <a:srgbClr val="FF0000"/>
                </a:solidFill>
                <a:ea typeface="楷体_GB2312" pitchFamily="49" charset="-122"/>
              </a:rPr>
              <a:t>环境下，再次下达 </a:t>
            </a:r>
            <a:r>
              <a:rPr lang="en-US" altLang="zh-CN" dirty="0">
                <a:solidFill>
                  <a:srgbClr val="FF0000"/>
                </a:solidFill>
                <a:ea typeface="楷体_GB2312" pitchFamily="49" charset="-122"/>
              </a:rPr>
              <a:t>bash </a:t>
            </a:r>
            <a:r>
              <a:rPr lang="zh-CN" altLang="en-US" dirty="0">
                <a:solidFill>
                  <a:srgbClr val="FF0000"/>
                </a:solidFill>
                <a:ea typeface="楷体_GB2312" pitchFamily="49" charset="-122"/>
              </a:rPr>
              <a:t>命令获取第二个 </a:t>
            </a:r>
            <a:r>
              <a:rPr lang="en-US" altLang="zh-CN" dirty="0">
                <a:solidFill>
                  <a:srgbClr val="FF0000"/>
                </a:solidFill>
                <a:ea typeface="楷体_GB2312" pitchFamily="49" charset="-122"/>
              </a:rPr>
              <a:t>bash </a:t>
            </a:r>
            <a:r>
              <a:rPr lang="zh-CN" altLang="en-US" dirty="0">
                <a:solidFill>
                  <a:srgbClr val="FF0000"/>
                </a:solidFill>
                <a:ea typeface="楷体_GB2312" pitchFamily="49" charset="-122"/>
              </a:rPr>
              <a:t>子程序，不需输入账号密码</a:t>
            </a:r>
            <a:r>
              <a:rPr lang="en-US" altLang="zh-CN" dirty="0">
                <a:solidFill>
                  <a:srgbClr val="FF0000"/>
                </a:solidFill>
                <a:ea typeface="楷体_GB2312" pitchFamily="49" charset="-122"/>
              </a:rPr>
              <a:t> </a:t>
            </a:r>
          </a:p>
        </p:txBody>
      </p:sp>
    </p:spTree>
    <p:extLst>
      <p:ext uri="{BB962C8B-B14F-4D97-AF65-F5344CB8AC3E}">
        <p14:creationId xmlns:p14="http://schemas.microsoft.com/office/powerpoint/2010/main" val="239536953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 用户工作环境</a:t>
            </a:r>
          </a:p>
        </p:txBody>
      </p:sp>
      <p:sp>
        <p:nvSpPr>
          <p:cNvPr id="3" name="内容占位符 2"/>
          <p:cNvSpPr>
            <a:spLocks noGrp="1"/>
          </p:cNvSpPr>
          <p:nvPr>
            <p:ph idx="1"/>
          </p:nvPr>
        </p:nvSpPr>
        <p:spPr>
          <a:xfrm>
            <a:off x="827584" y="1453606"/>
            <a:ext cx="7983537" cy="3524801"/>
          </a:xfrm>
        </p:spPr>
        <p:txBody>
          <a:bodyPr/>
          <a:lstStyle/>
          <a:p>
            <a:r>
              <a:rPr lang="zh-CN" altLang="en-US" dirty="0">
                <a:latin typeface="宋体" charset="-122"/>
              </a:rPr>
              <a:t>系统环境设置文件（</a:t>
            </a:r>
            <a:r>
              <a:rPr lang="zh-CN" altLang="en-GB" dirty="0">
                <a:latin typeface="宋体" charset="-122"/>
              </a:rPr>
              <a:t>对</a:t>
            </a:r>
            <a:r>
              <a:rPr lang="zh-CN" altLang="en-GB" dirty="0">
                <a:solidFill>
                  <a:srgbClr val="FF0000"/>
                </a:solidFill>
                <a:latin typeface="宋体" charset="-122"/>
              </a:rPr>
              <a:t>所有用户</a:t>
            </a:r>
            <a:r>
              <a:rPr lang="zh-CN" altLang="en-US" dirty="0">
                <a:latin typeface="宋体" charset="-122"/>
              </a:rPr>
              <a:t>生效）</a:t>
            </a:r>
            <a:endParaRPr lang="en-US" altLang="zh-CN" dirty="0">
              <a:latin typeface="宋体" charset="-122"/>
            </a:endParaRPr>
          </a:p>
          <a:p>
            <a:pPr lvl="1"/>
            <a:r>
              <a:rPr lang="zh-CN" altLang="en-US" dirty="0">
                <a:solidFill>
                  <a:srgbClr val="FF0000"/>
                </a:solidFill>
              </a:rPr>
              <a:t>登录环境设置文件：</a:t>
            </a:r>
            <a:r>
              <a:rPr lang="en-GB" altLang="zh-CN" dirty="0">
                <a:solidFill>
                  <a:srgbClr val="FF0000"/>
                </a:solidFill>
              </a:rPr>
              <a:t>/etc/profile</a:t>
            </a:r>
          </a:p>
          <a:p>
            <a:pPr lvl="1"/>
            <a:r>
              <a:rPr lang="zh-CN" altLang="en-US" dirty="0">
                <a:solidFill>
                  <a:srgbClr val="FF0000"/>
                </a:solidFill>
              </a:rPr>
              <a:t>非登录环境设置文件： </a:t>
            </a:r>
            <a:r>
              <a:rPr lang="en-GB" altLang="zh-CN" dirty="0">
                <a:solidFill>
                  <a:srgbClr val="FF0000"/>
                </a:solidFill>
              </a:rPr>
              <a:t>/etc/</a:t>
            </a:r>
            <a:r>
              <a:rPr lang="en-GB" altLang="zh-CN" dirty="0" err="1">
                <a:solidFill>
                  <a:srgbClr val="FF0000"/>
                </a:solidFill>
              </a:rPr>
              <a:t>bashrc</a:t>
            </a:r>
            <a:endParaRPr lang="en-GB" altLang="zh-CN" dirty="0">
              <a:solidFill>
                <a:srgbClr val="FF0000"/>
              </a:solidFill>
            </a:endParaRPr>
          </a:p>
          <a:p>
            <a:r>
              <a:rPr lang="zh-CN" altLang="en-US" dirty="0">
                <a:latin typeface="宋体" charset="-122"/>
              </a:rPr>
              <a:t>个人环境设置文件（</a:t>
            </a:r>
            <a:r>
              <a:rPr lang="zh-CN" altLang="en-GB" dirty="0">
                <a:latin typeface="宋体" charset="-122"/>
              </a:rPr>
              <a:t>只对</a:t>
            </a:r>
            <a:r>
              <a:rPr lang="zh-CN" altLang="en-GB" dirty="0">
                <a:solidFill>
                  <a:srgbClr val="FF0000"/>
                </a:solidFill>
                <a:latin typeface="宋体" charset="-122"/>
              </a:rPr>
              <a:t>当前用户</a:t>
            </a:r>
            <a:r>
              <a:rPr lang="zh-CN" altLang="en-US" dirty="0">
                <a:latin typeface="宋体" charset="-122"/>
              </a:rPr>
              <a:t>生效）</a:t>
            </a:r>
            <a:endParaRPr lang="zh-CN" altLang="en-GB" dirty="0">
              <a:latin typeface="宋体" charset="-122"/>
            </a:endParaRPr>
          </a:p>
          <a:p>
            <a:pPr lvl="1"/>
            <a:r>
              <a:rPr lang="zh-CN" altLang="en-US" dirty="0">
                <a:solidFill>
                  <a:srgbClr val="FF0000"/>
                </a:solidFill>
              </a:rPr>
              <a:t>登录环境设置文件： </a:t>
            </a:r>
            <a:r>
              <a:rPr lang="zh-CN" altLang="en-GB" dirty="0">
                <a:solidFill>
                  <a:srgbClr val="FF0000"/>
                </a:solidFill>
              </a:rPr>
              <a:t>~/.</a:t>
            </a:r>
            <a:r>
              <a:rPr lang="en-GB" altLang="zh-CN" dirty="0" err="1">
                <a:solidFill>
                  <a:srgbClr val="FF0000"/>
                </a:solidFill>
              </a:rPr>
              <a:t>bash_profile</a:t>
            </a:r>
            <a:endParaRPr lang="en-GB" altLang="zh-CN" dirty="0">
              <a:solidFill>
                <a:srgbClr val="FF0000"/>
              </a:solidFill>
            </a:endParaRPr>
          </a:p>
          <a:p>
            <a:pPr lvl="1"/>
            <a:r>
              <a:rPr lang="zh-CN" altLang="en-US" dirty="0">
                <a:solidFill>
                  <a:srgbClr val="FF0000"/>
                </a:solidFill>
              </a:rPr>
              <a:t>非登录环境设置文件： </a:t>
            </a:r>
            <a:r>
              <a:rPr lang="en-GB" altLang="zh-CN" dirty="0">
                <a:solidFill>
                  <a:srgbClr val="FF0000"/>
                </a:solidFill>
              </a:rPr>
              <a:t>~/.</a:t>
            </a:r>
            <a:r>
              <a:rPr lang="en-GB" altLang="zh-CN" dirty="0" err="1">
                <a:solidFill>
                  <a:srgbClr val="FF0000"/>
                </a:solidFill>
              </a:rPr>
              <a:t>bashrc</a:t>
            </a:r>
            <a:r>
              <a:rPr lang="en-GB" altLang="zh-CN" dirty="0">
                <a:solidFill>
                  <a:srgbClr val="FF0000"/>
                </a:solidFill>
              </a:rPr>
              <a:t> </a:t>
            </a:r>
            <a:endParaRPr lang="zh-CN" altLang="en-US" dirty="0">
              <a:solidFill>
                <a:srgbClr val="FF0000"/>
              </a:solidFill>
            </a:endParaRPr>
          </a:p>
        </p:txBody>
      </p:sp>
      <p:sp>
        <p:nvSpPr>
          <p:cNvPr id="7" name="Rectangle 11"/>
          <p:cNvSpPr>
            <a:spLocks noChangeArrowheads="1"/>
          </p:cNvSpPr>
          <p:nvPr/>
        </p:nvSpPr>
        <p:spPr bwMode="auto">
          <a:xfrm>
            <a:off x="0" y="4869160"/>
            <a:ext cx="9144000" cy="1865126"/>
          </a:xfrm>
          <a:prstGeom prst="rect">
            <a:avLst/>
          </a:prstGeom>
          <a:solidFill>
            <a:schemeClr val="accent2">
              <a:lumMod val="60000"/>
              <a:lumOff val="40000"/>
            </a:schemeClr>
          </a:solidFill>
          <a:ln w="38100" cmpd="dbl">
            <a:solidFill>
              <a:schemeClr val="hlink"/>
            </a:solidFill>
            <a:miter lim="800000"/>
            <a:headEnd/>
            <a:tailEnd/>
          </a:ln>
          <a:effectLst/>
        </p:spPr>
        <p:txBody>
          <a:bodyPr wrap="square">
            <a:spAutoFit/>
          </a:bodyPr>
          <a:lstStyle/>
          <a:p>
            <a:pPr marL="342900" indent="-342900">
              <a:lnSpc>
                <a:spcPct val="120000"/>
              </a:lnSpc>
              <a:buClr>
                <a:schemeClr val="hlink"/>
              </a:buClr>
              <a:buFont typeface="Arial" panose="020B0604020202020204" pitchFamily="34" charset="0"/>
              <a:buChar char="•"/>
            </a:pPr>
            <a:r>
              <a:rPr lang="zh-CN" altLang="en-US" sz="2400" b="0" dirty="0">
                <a:solidFill>
                  <a:schemeClr val="tx1"/>
                </a:solidFill>
                <a:ea typeface="黑体" pitchFamily="49" charset="-122"/>
              </a:rPr>
              <a:t>通常，个人</a:t>
            </a:r>
            <a:r>
              <a:rPr lang="en-US" altLang="zh-CN" sz="2400" dirty="0">
                <a:solidFill>
                  <a:schemeClr val="tx1"/>
                </a:solidFill>
                <a:ea typeface="黑体" pitchFamily="49" charset="-122"/>
              </a:rPr>
              <a:t>bash</a:t>
            </a:r>
            <a:r>
              <a:rPr lang="en-US" altLang="zh-CN" sz="2400" b="0" dirty="0">
                <a:solidFill>
                  <a:schemeClr val="tx1"/>
                </a:solidFill>
                <a:ea typeface="黑体" pitchFamily="49" charset="-122"/>
              </a:rPr>
              <a:t> </a:t>
            </a:r>
            <a:r>
              <a:rPr lang="zh-CN" altLang="en-US" sz="2400" b="0" dirty="0">
                <a:solidFill>
                  <a:schemeClr val="tx1"/>
                </a:solidFill>
                <a:ea typeface="黑体" pitchFamily="49" charset="-122"/>
              </a:rPr>
              <a:t>环境设置都定义</a:t>
            </a:r>
            <a:r>
              <a:rPr lang="zh-CN" altLang="en-US" sz="2400" dirty="0">
                <a:solidFill>
                  <a:schemeClr val="tx1"/>
                </a:solidFill>
                <a:ea typeface="黑体" pitchFamily="49" charset="-122"/>
              </a:rPr>
              <a:t>在</a:t>
            </a:r>
            <a:r>
              <a:rPr lang="zh-CN" altLang="en-US" sz="2400" b="1" dirty="0">
                <a:solidFill>
                  <a:schemeClr val="tx1"/>
                </a:solidFill>
                <a:ea typeface="黑体" pitchFamily="49" charset="-122"/>
              </a:rPr>
              <a:t> </a:t>
            </a:r>
            <a:r>
              <a:rPr lang="zh-CN" altLang="en-US" sz="2400" b="1" dirty="0">
                <a:solidFill>
                  <a:srgbClr val="0000CC"/>
                </a:solidFill>
                <a:latin typeface="Courier New" pitchFamily="49" charset="0"/>
                <a:ea typeface="黑体" pitchFamily="49" charset="-122"/>
              </a:rPr>
              <a:t>~/.</a:t>
            </a:r>
            <a:r>
              <a:rPr lang="en-US" altLang="zh-CN" sz="2400" b="1" dirty="0" err="1">
                <a:solidFill>
                  <a:srgbClr val="0000CC"/>
                </a:solidFill>
                <a:latin typeface="Courier New" pitchFamily="49" charset="0"/>
                <a:ea typeface="黑体" pitchFamily="49" charset="-122"/>
              </a:rPr>
              <a:t>bashrc</a:t>
            </a:r>
            <a:r>
              <a:rPr lang="zh-CN" altLang="en-US" sz="2400" b="1" dirty="0">
                <a:solidFill>
                  <a:schemeClr val="tx1"/>
                </a:solidFill>
                <a:ea typeface="黑体" pitchFamily="49" charset="-122"/>
              </a:rPr>
              <a:t> </a:t>
            </a:r>
            <a:r>
              <a:rPr lang="zh-CN" altLang="en-US" sz="2400" b="0" dirty="0">
                <a:solidFill>
                  <a:schemeClr val="tx1"/>
                </a:solidFill>
                <a:ea typeface="黑体" pitchFamily="49" charset="-122"/>
              </a:rPr>
              <a:t>文件</a:t>
            </a:r>
            <a:r>
              <a:rPr lang="zh-CN" altLang="en-US" sz="2400" b="0" dirty="0" smtClean="0">
                <a:solidFill>
                  <a:schemeClr val="tx1"/>
                </a:solidFill>
                <a:ea typeface="黑体" pitchFamily="49" charset="-122"/>
              </a:rPr>
              <a:t>里，如用户的别名设置，如</a:t>
            </a:r>
            <a:r>
              <a:rPr lang="en-US" altLang="zh-CN" sz="2400" b="0" dirty="0" smtClean="0">
                <a:solidFill>
                  <a:schemeClr val="tx1"/>
                </a:solidFill>
                <a:ea typeface="黑体" pitchFamily="49" charset="-122"/>
              </a:rPr>
              <a:t>alias</a:t>
            </a:r>
            <a:r>
              <a:rPr lang="zh-CN" altLang="en-US" sz="2400" b="0" dirty="0" smtClean="0">
                <a:solidFill>
                  <a:schemeClr val="tx1"/>
                </a:solidFill>
                <a:ea typeface="黑体" pitchFamily="49" charset="-122"/>
              </a:rPr>
              <a:t>设置别名</a:t>
            </a:r>
            <a:endParaRPr lang="en-US" altLang="zh-CN" sz="2400" b="0" dirty="0" smtClean="0">
              <a:solidFill>
                <a:schemeClr val="tx1"/>
              </a:solidFill>
              <a:ea typeface="黑体" pitchFamily="49" charset="-122"/>
            </a:endParaRPr>
          </a:p>
          <a:p>
            <a:pPr marL="342900" indent="-342900">
              <a:lnSpc>
                <a:spcPct val="120000"/>
              </a:lnSpc>
              <a:buClr>
                <a:schemeClr val="hlink"/>
              </a:buClr>
              <a:buFont typeface="Arial" panose="020B0604020202020204" pitchFamily="34" charset="0"/>
              <a:buChar char="•"/>
            </a:pPr>
            <a:r>
              <a:rPr lang="zh-CN" altLang="en-US" sz="2400" dirty="0" smtClean="0">
                <a:ea typeface="黑体" pitchFamily="49" charset="-122"/>
              </a:rPr>
              <a:t>用户自定义的环境变量存放在</a:t>
            </a:r>
            <a:r>
              <a:rPr lang="zh-CN" altLang="en-US" sz="2400" b="1" dirty="0">
                <a:solidFill>
                  <a:srgbClr val="0000CC"/>
                </a:solidFill>
                <a:latin typeface="Courier New" pitchFamily="49" charset="0"/>
                <a:ea typeface="黑体" pitchFamily="49" charset="-122"/>
              </a:rPr>
              <a:t>~</a:t>
            </a:r>
            <a:r>
              <a:rPr lang="zh-CN" altLang="en-US" sz="2400" b="1" dirty="0" smtClean="0">
                <a:solidFill>
                  <a:srgbClr val="0000CC"/>
                </a:solidFill>
                <a:latin typeface="Courier New" pitchFamily="49" charset="0"/>
                <a:ea typeface="黑体" pitchFamily="49" charset="-122"/>
              </a:rPr>
              <a:t>/.</a:t>
            </a:r>
            <a:r>
              <a:rPr lang="en-US" altLang="zh-CN" sz="2400" b="1" dirty="0" err="1" smtClean="0">
                <a:solidFill>
                  <a:srgbClr val="0000CC"/>
                </a:solidFill>
                <a:latin typeface="Courier New" pitchFamily="49" charset="0"/>
                <a:ea typeface="黑体" pitchFamily="49" charset="-122"/>
              </a:rPr>
              <a:t>bash_profile</a:t>
            </a:r>
            <a:r>
              <a:rPr lang="zh-CN" altLang="en-US" sz="2400" b="1" dirty="0" smtClean="0">
                <a:latin typeface="Courier New" pitchFamily="49" charset="0"/>
                <a:ea typeface="黑体" pitchFamily="49" charset="-122"/>
              </a:rPr>
              <a:t>文件里，如</a:t>
            </a:r>
            <a:r>
              <a:rPr lang="en-US" altLang="zh-CN" sz="2400" b="1" dirty="0" smtClean="0">
                <a:latin typeface="Courier New" pitchFamily="49" charset="0"/>
                <a:ea typeface="黑体" pitchFamily="49" charset="-122"/>
              </a:rPr>
              <a:t>$PATH</a:t>
            </a:r>
            <a:r>
              <a:rPr lang="zh-CN" altLang="en-US" sz="2400" b="1" dirty="0" smtClean="0">
                <a:latin typeface="Courier New" pitchFamily="49" charset="0"/>
                <a:ea typeface="黑体" pitchFamily="49" charset="-122"/>
              </a:rPr>
              <a:t>设置路径。</a:t>
            </a:r>
            <a:endParaRPr lang="zh-CN" altLang="en-US" sz="2400" b="0" dirty="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五（非）登录 </a:t>
            </a:r>
            <a:r>
              <a:rPr lang="en-US" altLang="zh-CN" dirty="0"/>
              <a:t>shell </a:t>
            </a:r>
            <a:r>
              <a:rPr lang="zh-CN" altLang="en-US" dirty="0"/>
              <a:t>启动过程</a:t>
            </a:r>
          </a:p>
        </p:txBody>
      </p:sp>
      <p:sp>
        <p:nvSpPr>
          <p:cNvPr id="3" name="内容占位符 2"/>
          <p:cNvSpPr>
            <a:spLocks noGrp="1"/>
          </p:cNvSpPr>
          <p:nvPr>
            <p:ph idx="1"/>
          </p:nvPr>
        </p:nvSpPr>
        <p:spPr>
          <a:xfrm>
            <a:off x="386812" y="1371599"/>
            <a:ext cx="8560338" cy="4114800"/>
          </a:xfrm>
        </p:spPr>
        <p:txBody>
          <a:bodyPr/>
          <a:lstStyle/>
          <a:p>
            <a:r>
              <a:rPr lang="en-US" altLang="zh-CN" dirty="0"/>
              <a:t>Login shell</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r>
              <a:rPr lang="en-US" altLang="zh-CN" dirty="0"/>
              <a:t>Non-Login shell</a:t>
            </a:r>
          </a:p>
          <a:p>
            <a:pPr lvl="1">
              <a:buNone/>
            </a:pPr>
            <a:r>
              <a:rPr lang="en-US" altLang="zh-CN" dirty="0">
                <a:solidFill>
                  <a:schemeClr val="accent6">
                    <a:lumMod val="75000"/>
                  </a:schemeClr>
                </a:solidFill>
              </a:rPr>
              <a:t>$HOME/.</a:t>
            </a:r>
            <a:r>
              <a:rPr lang="en-US" altLang="zh-CN" dirty="0" err="1">
                <a:solidFill>
                  <a:schemeClr val="accent6">
                    <a:lumMod val="75000"/>
                  </a:schemeClr>
                </a:solidFill>
              </a:rPr>
              <a:t>bashrc</a:t>
            </a:r>
            <a:r>
              <a:rPr lang="en-US" altLang="zh-CN" dirty="0">
                <a:solidFill>
                  <a:schemeClr val="accent6">
                    <a:lumMod val="75000"/>
                  </a:schemeClr>
                </a:solidFill>
              </a:rPr>
              <a:t> </a:t>
            </a:r>
            <a:r>
              <a:rPr lang="en-US" altLang="zh-CN" dirty="0">
                <a:solidFill>
                  <a:schemeClr val="accent6">
                    <a:lumMod val="75000"/>
                  </a:schemeClr>
                </a:solidFill>
                <a:sym typeface="Wingdings" pitchFamily="2" charset="2"/>
              </a:rPr>
              <a:t></a:t>
            </a:r>
            <a:r>
              <a:rPr lang="en-US" altLang="zh-CN" dirty="0">
                <a:solidFill>
                  <a:schemeClr val="accent6">
                    <a:lumMod val="75000"/>
                  </a:schemeClr>
                </a:solidFill>
              </a:rPr>
              <a:t> /etc/</a:t>
            </a:r>
            <a:r>
              <a:rPr lang="en-US" altLang="zh-CN" dirty="0" err="1">
                <a:solidFill>
                  <a:schemeClr val="accent6">
                    <a:lumMod val="75000"/>
                  </a:schemeClr>
                </a:solidFill>
              </a:rPr>
              <a:t>bashrc</a:t>
            </a:r>
            <a:endParaRPr lang="zh-CN" altLang="en-US" dirty="0">
              <a:solidFill>
                <a:schemeClr val="accent6">
                  <a:lumMod val="75000"/>
                </a:schemeClr>
              </a:solidFill>
            </a:endParaRPr>
          </a:p>
        </p:txBody>
      </p:sp>
      <p:pic>
        <p:nvPicPr>
          <p:cNvPr id="2050" name="Picture 2" descr="login shell 的配置文件读取流程">
            <a:extLst>
              <a:ext uri="{FF2B5EF4-FFF2-40B4-BE49-F238E27FC236}">
                <a16:creationId xmlns:a16="http://schemas.microsoft.com/office/drawing/2014/main" id="{211E59EC-B9C7-4B2B-8061-B6CFC97A7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12" y="2204864"/>
            <a:ext cx="8560338" cy="29523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zh-CN" altLang="en-US" dirty="0"/>
              <a:t>思考</a:t>
            </a:r>
          </a:p>
        </p:txBody>
      </p:sp>
      <p:sp>
        <p:nvSpPr>
          <p:cNvPr id="108547" name="Rectangle 3"/>
          <p:cNvSpPr>
            <a:spLocks noGrp="1" noChangeArrowheads="1"/>
          </p:cNvSpPr>
          <p:nvPr>
            <p:ph idx="1"/>
          </p:nvPr>
        </p:nvSpPr>
        <p:spPr>
          <a:xfrm>
            <a:off x="323528" y="1556792"/>
            <a:ext cx="8496944" cy="4968552"/>
          </a:xfrm>
        </p:spPr>
        <p:txBody>
          <a:bodyPr/>
          <a:lstStyle/>
          <a:p>
            <a:pPr marL="0" indent="0" algn="ctr" eaLnBrk="1" hangingPunct="1">
              <a:lnSpc>
                <a:spcPct val="130000"/>
              </a:lnSpc>
              <a:spcBef>
                <a:spcPts val="600"/>
              </a:spcBef>
              <a:buClrTx/>
              <a:buSzTx/>
              <a:buNone/>
            </a:pPr>
            <a:r>
              <a:rPr lang="zh-CN" altLang="en-US" sz="2800" b="1" dirty="0">
                <a:solidFill>
                  <a:srgbClr val="C00000"/>
                </a:solidFill>
                <a:latin typeface="微软雅黑" panose="020B0503020204020204" pitchFamily="34" charset="-122"/>
                <a:ea typeface="微软雅黑" panose="020B0503020204020204" pitchFamily="34" charset="-122"/>
              </a:rPr>
              <a:t>简述</a:t>
            </a:r>
            <a:r>
              <a:rPr lang="en-US" altLang="zh-CN" sz="2800" b="1" dirty="0">
                <a:solidFill>
                  <a:srgbClr val="C00000"/>
                </a:solidFill>
                <a:latin typeface="微软雅黑" panose="020B0503020204020204" pitchFamily="34" charset="-122"/>
                <a:ea typeface="微软雅黑" panose="020B0503020204020204" pitchFamily="34" charset="-122"/>
              </a:rPr>
              <a:t>Shell</a:t>
            </a:r>
            <a:r>
              <a:rPr lang="zh-CN" altLang="en-US" sz="2800" b="1" dirty="0">
                <a:solidFill>
                  <a:srgbClr val="C00000"/>
                </a:solidFill>
                <a:latin typeface="微软雅黑" panose="020B0503020204020204" pitchFamily="34" charset="-122"/>
                <a:ea typeface="微软雅黑" panose="020B0503020204020204" pitchFamily="34" charset="-122"/>
              </a:rPr>
              <a:t>中可以提高工作效率的方法。</a:t>
            </a:r>
          </a:p>
          <a:p>
            <a:pPr marL="0" indent="0" algn="ctr" eaLnBrk="1" hangingPunct="1">
              <a:lnSpc>
                <a:spcPct val="130000"/>
              </a:lnSpc>
              <a:spcBef>
                <a:spcPts val="600"/>
              </a:spcBef>
              <a:buClrTx/>
              <a:buSzTx/>
              <a:buNone/>
            </a:pPr>
            <a:r>
              <a:rPr lang="en-US" altLang="zh-CN" sz="2800" b="1" dirty="0">
                <a:solidFill>
                  <a:srgbClr val="C00000"/>
                </a:solidFill>
                <a:latin typeface="微软雅黑" panose="020B0503020204020204" pitchFamily="34" charset="-122"/>
                <a:ea typeface="微软雅黑" panose="020B0503020204020204" pitchFamily="34" charset="-122"/>
              </a:rPr>
              <a:t>Linux</a:t>
            </a:r>
            <a:r>
              <a:rPr lang="zh-CN" altLang="en-US" sz="2800" b="1" dirty="0">
                <a:solidFill>
                  <a:srgbClr val="C00000"/>
                </a:solidFill>
                <a:latin typeface="微软雅黑" panose="020B0503020204020204" pitchFamily="34" charset="-122"/>
                <a:ea typeface="微软雅黑" panose="020B0503020204020204" pitchFamily="34" charset="-122"/>
              </a:rPr>
              <a:t>下的隐含文件如何标识？如何显示？</a:t>
            </a:r>
          </a:p>
          <a:p>
            <a:pPr marL="0" indent="0" algn="ctr" eaLnBrk="1" hangingPunct="1">
              <a:lnSpc>
                <a:spcPct val="130000"/>
              </a:lnSpc>
              <a:spcBef>
                <a:spcPts val="600"/>
              </a:spcBef>
              <a:buClrTx/>
              <a:buSzTx/>
              <a:buNone/>
            </a:pPr>
            <a:r>
              <a:rPr lang="zh-CN" altLang="en-US" sz="2800" b="1" dirty="0">
                <a:solidFill>
                  <a:srgbClr val="C00000"/>
                </a:solidFill>
                <a:latin typeface="微软雅黑" panose="020B0503020204020204" pitchFamily="34" charset="-122"/>
                <a:ea typeface="微软雅黑" panose="020B0503020204020204" pitchFamily="34" charset="-122"/>
              </a:rPr>
              <a:t>经常使用的</a:t>
            </a:r>
            <a:r>
              <a:rPr lang="en-US" altLang="zh-CN" sz="2800" b="1" dirty="0">
                <a:solidFill>
                  <a:srgbClr val="C00000"/>
                </a:solidFill>
                <a:latin typeface="微软雅黑" panose="020B0503020204020204" pitchFamily="34" charset="-122"/>
                <a:ea typeface="微软雅黑" panose="020B0503020204020204" pitchFamily="34" charset="-122"/>
              </a:rPr>
              <a:t>-f</a:t>
            </a:r>
            <a:r>
              <a:rPr lang="zh-CN" altLang="en-US" sz="2800" b="1" dirty="0">
                <a:solidFill>
                  <a:srgbClr val="C00000"/>
                </a:solidFill>
                <a:latin typeface="微软雅黑" panose="020B0503020204020204" pitchFamily="34" charset="-122"/>
                <a:ea typeface="微软雅黑" panose="020B0503020204020204" pitchFamily="34" charset="-122"/>
              </a:rPr>
              <a:t>和</a:t>
            </a:r>
            <a:r>
              <a:rPr lang="en-US" altLang="zh-CN" sz="2800" b="1" dirty="0">
                <a:solidFill>
                  <a:srgbClr val="C00000"/>
                </a:solidFill>
                <a:latin typeface="微软雅黑" panose="020B0503020204020204" pitchFamily="34" charset="-122"/>
                <a:ea typeface="微软雅黑" panose="020B0503020204020204" pitchFamily="34" charset="-122"/>
              </a:rPr>
              <a:t>-r</a:t>
            </a:r>
            <a:r>
              <a:rPr lang="zh-CN" altLang="en-US" sz="2800" b="1" dirty="0">
                <a:solidFill>
                  <a:srgbClr val="C00000"/>
                </a:solidFill>
                <a:latin typeface="微软雅黑" panose="020B0503020204020204" pitchFamily="34" charset="-122"/>
                <a:ea typeface="微软雅黑" panose="020B0503020204020204" pitchFamily="34" charset="-122"/>
              </a:rPr>
              <a:t>参数的含义是什么？</a:t>
            </a:r>
          </a:p>
          <a:p>
            <a:pPr marL="0" indent="0" algn="ctr" eaLnBrk="1" hangingPunct="1">
              <a:lnSpc>
                <a:spcPct val="130000"/>
              </a:lnSpc>
              <a:spcBef>
                <a:spcPts val="600"/>
              </a:spcBef>
              <a:buClrTx/>
              <a:buSzTx/>
              <a:buNone/>
            </a:pPr>
            <a:r>
              <a:rPr lang="en-US" altLang="zh-CN" sz="2800" b="1" dirty="0">
                <a:solidFill>
                  <a:srgbClr val="C00000"/>
                </a:solidFill>
                <a:latin typeface="微软雅黑" panose="020B0503020204020204" pitchFamily="34" charset="-122"/>
                <a:ea typeface="微软雅黑" panose="020B0503020204020204" pitchFamily="34" charset="-122"/>
              </a:rPr>
              <a:t>Vi</a:t>
            </a:r>
            <a:r>
              <a:rPr lang="zh-CN" altLang="en-US" sz="2800" b="1" dirty="0">
                <a:solidFill>
                  <a:srgbClr val="C00000"/>
                </a:solidFill>
                <a:latin typeface="微软雅黑" panose="020B0503020204020204" pitchFamily="34" charset="-122"/>
                <a:ea typeface="微软雅黑" panose="020B0503020204020204" pitchFamily="34" charset="-122"/>
              </a:rPr>
              <a:t>的</a:t>
            </a:r>
            <a:r>
              <a:rPr lang="en-US" altLang="zh-CN" sz="2800" b="1" dirty="0">
                <a:solidFill>
                  <a:srgbClr val="C00000"/>
                </a:solidFill>
                <a:latin typeface="微软雅黑" panose="020B0503020204020204" pitchFamily="34" charset="-122"/>
                <a:ea typeface="微软雅黑" panose="020B0503020204020204" pitchFamily="34" charset="-122"/>
              </a:rPr>
              <a:t>3</a:t>
            </a:r>
            <a:r>
              <a:rPr lang="zh-CN" altLang="en-US" sz="2800" b="1" dirty="0">
                <a:solidFill>
                  <a:srgbClr val="C00000"/>
                </a:solidFill>
                <a:latin typeface="微软雅黑" panose="020B0503020204020204" pitchFamily="34" charset="-122"/>
                <a:ea typeface="微软雅黑" panose="020B0503020204020204" pitchFamily="34" charset="-122"/>
              </a:rPr>
              <a:t>种运行模式是什么？如何切换？</a:t>
            </a:r>
          </a:p>
          <a:p>
            <a:pPr marL="0" indent="0" algn="ctr" eaLnBrk="1" hangingPunct="1">
              <a:lnSpc>
                <a:spcPct val="130000"/>
              </a:lnSpc>
              <a:spcBef>
                <a:spcPts val="600"/>
              </a:spcBef>
              <a:buClrTx/>
              <a:buSzTx/>
              <a:buNone/>
            </a:pPr>
            <a:r>
              <a:rPr lang="zh-CN" altLang="en-US" sz="2800" b="1" dirty="0">
                <a:solidFill>
                  <a:srgbClr val="C00000"/>
                </a:solidFill>
                <a:latin typeface="微软雅黑" panose="020B0503020204020204" pitchFamily="34" charset="-122"/>
                <a:ea typeface="微软雅黑" panose="020B0503020204020204" pitchFamily="34" charset="-122"/>
              </a:rPr>
              <a:t>重定向、管道、命令替换是什么？</a:t>
            </a:r>
          </a:p>
          <a:p>
            <a:pPr marL="0" indent="0" algn="ctr" eaLnBrk="1" hangingPunct="1">
              <a:lnSpc>
                <a:spcPct val="130000"/>
              </a:lnSpc>
              <a:spcBef>
                <a:spcPts val="600"/>
              </a:spcBef>
              <a:buClrTx/>
              <a:buSzTx/>
              <a:buNone/>
            </a:pPr>
            <a:r>
              <a:rPr lang="en-US" altLang="zh-CN" sz="2800" b="1" dirty="0">
                <a:solidFill>
                  <a:srgbClr val="C00000"/>
                </a:solidFill>
                <a:latin typeface="微软雅黑" panose="020B0503020204020204" pitchFamily="34" charset="-122"/>
                <a:ea typeface="微软雅黑" panose="020B0503020204020204" pitchFamily="34" charset="-122"/>
              </a:rPr>
              <a:t>Shell</a:t>
            </a:r>
            <a:r>
              <a:rPr lang="zh-CN" altLang="en-US" sz="2800" b="1" dirty="0">
                <a:solidFill>
                  <a:srgbClr val="C00000"/>
                </a:solidFill>
                <a:latin typeface="微软雅黑" panose="020B0503020204020204" pitchFamily="34" charset="-122"/>
                <a:ea typeface="微软雅黑" panose="020B0503020204020204" pitchFamily="34" charset="-122"/>
              </a:rPr>
              <a:t>变量有哪几种？如何定义和引用</a:t>
            </a:r>
            <a:r>
              <a:rPr lang="en-US" altLang="zh-CN" sz="2800" b="1" dirty="0">
                <a:solidFill>
                  <a:srgbClr val="C00000"/>
                </a:solidFill>
                <a:latin typeface="微软雅黑" panose="020B0503020204020204" pitchFamily="34" charset="-122"/>
                <a:ea typeface="微软雅黑" panose="020B0503020204020204" pitchFamily="34" charset="-122"/>
              </a:rPr>
              <a:t>Shell</a:t>
            </a:r>
            <a:r>
              <a:rPr lang="zh-CN" altLang="en-US" sz="2800" b="1" dirty="0">
                <a:solidFill>
                  <a:srgbClr val="C00000"/>
                </a:solidFill>
                <a:latin typeface="微软雅黑" panose="020B0503020204020204" pitchFamily="34" charset="-122"/>
                <a:ea typeface="微软雅黑" panose="020B0503020204020204" pitchFamily="34" charset="-122"/>
              </a:rPr>
              <a:t>变量？</a:t>
            </a:r>
          </a:p>
          <a:p>
            <a:pPr marL="0" indent="0" algn="ctr" eaLnBrk="1" hangingPunct="1">
              <a:lnSpc>
                <a:spcPct val="130000"/>
              </a:lnSpc>
              <a:spcBef>
                <a:spcPts val="600"/>
              </a:spcBef>
              <a:buClrTx/>
              <a:buSzTx/>
              <a:buNone/>
            </a:pPr>
            <a:r>
              <a:rPr lang="zh-CN" altLang="en-US" sz="2800" b="1" dirty="0">
                <a:solidFill>
                  <a:srgbClr val="C00000"/>
                </a:solidFill>
                <a:latin typeface="微软雅黑" panose="020B0503020204020204" pitchFamily="34" charset="-122"/>
                <a:ea typeface="微软雅黑" panose="020B0503020204020204" pitchFamily="34" charset="-122"/>
              </a:rPr>
              <a:t>登录</a:t>
            </a:r>
            <a:r>
              <a:rPr lang="en-US" altLang="zh-CN" sz="2800" b="1" dirty="0">
                <a:solidFill>
                  <a:srgbClr val="C00000"/>
                </a:solidFill>
                <a:latin typeface="微软雅黑" panose="020B0503020204020204" pitchFamily="34" charset="-122"/>
                <a:ea typeface="微软雅黑" panose="020B0503020204020204" pitchFamily="34" charset="-122"/>
              </a:rPr>
              <a:t>Shell</a:t>
            </a:r>
            <a:r>
              <a:rPr lang="zh-CN" altLang="en-US" sz="2800" b="1" dirty="0">
                <a:solidFill>
                  <a:srgbClr val="C00000"/>
                </a:solidFill>
                <a:latin typeface="微软雅黑" panose="020B0503020204020204" pitchFamily="34" charset="-122"/>
                <a:ea typeface="微软雅黑" panose="020B0503020204020204" pitchFamily="34" charset="-122"/>
              </a:rPr>
              <a:t>和非登录</a:t>
            </a:r>
            <a:r>
              <a:rPr lang="en-US" altLang="zh-CN" sz="2800" b="1" dirty="0">
                <a:solidFill>
                  <a:srgbClr val="C00000"/>
                </a:solidFill>
                <a:latin typeface="微软雅黑" panose="020B0503020204020204" pitchFamily="34" charset="-122"/>
                <a:ea typeface="微软雅黑" panose="020B0503020204020204" pitchFamily="34" charset="-122"/>
              </a:rPr>
              <a:t>Shell</a:t>
            </a:r>
            <a:r>
              <a:rPr lang="zh-CN" altLang="en-US" sz="2800" b="1" dirty="0">
                <a:solidFill>
                  <a:srgbClr val="C00000"/>
                </a:solidFill>
                <a:latin typeface="微软雅黑" panose="020B0503020204020204" pitchFamily="34" charset="-122"/>
                <a:ea typeface="微软雅黑" panose="020B0503020204020204" pitchFamily="34" charset="-122"/>
              </a:rPr>
              <a:t>的启动过程？</a:t>
            </a:r>
          </a:p>
          <a:p>
            <a:pPr marL="0" indent="0" algn="ctr" eaLnBrk="1" hangingPunct="1">
              <a:lnSpc>
                <a:spcPct val="130000"/>
              </a:lnSpc>
              <a:spcBef>
                <a:spcPts val="600"/>
              </a:spcBef>
              <a:buClrTx/>
              <a:buSzTx/>
              <a:buNone/>
            </a:pPr>
            <a:r>
              <a:rPr lang="zh-CN" altLang="en-US" sz="2800" b="1" dirty="0">
                <a:solidFill>
                  <a:srgbClr val="C00000"/>
                </a:solidFill>
                <a:latin typeface="微软雅黑" panose="020B0503020204020204" pitchFamily="34" charset="-122"/>
                <a:ea typeface="微软雅黑" panose="020B0503020204020204" pitchFamily="34" charset="-122"/>
              </a:rPr>
              <a:t>如何设置用户自己的工作环境？</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历史回顾</a:t>
            </a:r>
            <a:endParaRPr lang="zh-CN" altLang="en-US" dirty="0"/>
          </a:p>
        </p:txBody>
      </p:sp>
      <p:sp>
        <p:nvSpPr>
          <p:cNvPr id="6" name="内容占位符 2"/>
          <p:cNvSpPr>
            <a:spLocks noGrp="1"/>
          </p:cNvSpPr>
          <p:nvPr>
            <p:ph idx="1"/>
          </p:nvPr>
        </p:nvSpPr>
        <p:spPr>
          <a:xfrm>
            <a:off x="295078" y="1641298"/>
            <a:ext cx="8676456" cy="4721696"/>
          </a:xfrm>
        </p:spPr>
        <p:txBody>
          <a:bodyPr/>
          <a:lstStyle/>
          <a:p>
            <a:pPr>
              <a:lnSpc>
                <a:spcPct val="80000"/>
              </a:lnSpc>
            </a:pPr>
            <a:r>
              <a:rPr lang="zh-CN" altLang="en-US" sz="2800" dirty="0" smtClean="0">
                <a:solidFill>
                  <a:srgbClr val="FF0000"/>
                </a:solidFill>
              </a:rPr>
              <a:t>命令补全</a:t>
            </a:r>
            <a:endParaRPr lang="en-US" altLang="zh-CN" sz="2800" dirty="0" smtClean="0">
              <a:solidFill>
                <a:srgbClr val="FF0000"/>
              </a:solidFill>
            </a:endParaRPr>
          </a:p>
          <a:p>
            <a:pPr>
              <a:lnSpc>
                <a:spcPct val="80000"/>
              </a:lnSpc>
            </a:pPr>
            <a:r>
              <a:rPr lang="zh-CN" altLang="en-US" sz="2800" dirty="0" smtClean="0">
                <a:solidFill>
                  <a:srgbClr val="FF0000"/>
                </a:solidFill>
              </a:rPr>
              <a:t>命令历史</a:t>
            </a:r>
            <a:endParaRPr lang="en-US" altLang="zh-CN" sz="2800" dirty="0" smtClean="0">
              <a:solidFill>
                <a:srgbClr val="FF0000"/>
              </a:solidFill>
            </a:endParaRPr>
          </a:p>
          <a:p>
            <a:pPr>
              <a:lnSpc>
                <a:spcPct val="80000"/>
              </a:lnSpc>
            </a:pPr>
            <a:r>
              <a:rPr lang="zh-CN" altLang="en-US" sz="2800" dirty="0" smtClean="0">
                <a:solidFill>
                  <a:srgbClr val="FF0000"/>
                </a:solidFill>
              </a:rPr>
              <a:t>重定向符</a:t>
            </a:r>
            <a:endParaRPr lang="en-US" altLang="zh-CN" sz="2800" dirty="0" smtClean="0">
              <a:solidFill>
                <a:srgbClr val="FF0000"/>
              </a:solidFill>
            </a:endParaRPr>
          </a:p>
          <a:p>
            <a:pPr>
              <a:lnSpc>
                <a:spcPct val="80000"/>
              </a:lnSpc>
            </a:pPr>
            <a:r>
              <a:rPr lang="zh-CN" altLang="en-US" sz="2800" dirty="0" smtClean="0">
                <a:solidFill>
                  <a:srgbClr val="FF0000"/>
                </a:solidFill>
              </a:rPr>
              <a:t>管道符</a:t>
            </a:r>
            <a:endParaRPr lang="en-US" altLang="zh-CN" sz="2800" dirty="0" smtClean="0">
              <a:solidFill>
                <a:srgbClr val="FF0000"/>
              </a:solidFill>
            </a:endParaRPr>
          </a:p>
          <a:p>
            <a:pPr>
              <a:lnSpc>
                <a:spcPct val="80000"/>
              </a:lnSpc>
            </a:pPr>
            <a:r>
              <a:rPr lang="en-US" altLang="zh-CN" sz="2800" dirty="0" smtClean="0">
                <a:solidFill>
                  <a:srgbClr val="FF0000"/>
                </a:solidFill>
              </a:rPr>
              <a:t>Shell</a:t>
            </a:r>
            <a:r>
              <a:rPr lang="zh-CN" altLang="en-US" sz="2800" dirty="0" smtClean="0">
                <a:solidFill>
                  <a:srgbClr val="FF0000"/>
                </a:solidFill>
              </a:rPr>
              <a:t>中变量的定义、设置全局变量</a:t>
            </a:r>
            <a:endParaRPr lang="en-US" altLang="zh-CN" sz="2800" dirty="0" smtClean="0">
              <a:solidFill>
                <a:srgbClr val="FF0000"/>
              </a:solidFill>
            </a:endParaRPr>
          </a:p>
          <a:p>
            <a:pPr>
              <a:lnSpc>
                <a:spcPct val="80000"/>
              </a:lnSpc>
            </a:pPr>
            <a:r>
              <a:rPr lang="en-US" altLang="zh-CN" sz="2800" dirty="0" smtClean="0">
                <a:solidFill>
                  <a:srgbClr val="FF0000"/>
                </a:solidFill>
              </a:rPr>
              <a:t>Shell</a:t>
            </a:r>
            <a:r>
              <a:rPr lang="zh-CN" altLang="en-US" sz="2800" dirty="0" smtClean="0">
                <a:solidFill>
                  <a:srgbClr val="FF0000"/>
                </a:solidFill>
              </a:rPr>
              <a:t>的环境变量</a:t>
            </a:r>
            <a:endParaRPr lang="en-US" altLang="zh-CN" sz="2800" dirty="0" smtClean="0">
              <a:solidFill>
                <a:srgbClr val="FF0000"/>
              </a:solidFill>
            </a:endParaRPr>
          </a:p>
          <a:p>
            <a:pPr>
              <a:lnSpc>
                <a:spcPct val="80000"/>
              </a:lnSpc>
            </a:pPr>
            <a:endParaRPr lang="en-US" altLang="zh-CN" sz="2800" dirty="0" smtClean="0">
              <a:solidFill>
                <a:srgbClr val="FF0000"/>
              </a:solidFill>
            </a:endParaRPr>
          </a:p>
          <a:p>
            <a:pPr marL="0" indent="0">
              <a:lnSpc>
                <a:spcPct val="80000"/>
              </a:lnSpc>
              <a:buNone/>
            </a:pPr>
            <a:endParaRPr lang="en-US" altLang="zh-CN" sz="2800" dirty="0">
              <a:solidFill>
                <a:srgbClr val="FF0000"/>
              </a:solidFill>
            </a:endParaRPr>
          </a:p>
        </p:txBody>
      </p:sp>
    </p:spTree>
    <p:extLst>
      <p:ext uri="{BB962C8B-B14F-4D97-AF65-F5344CB8AC3E}">
        <p14:creationId xmlns:p14="http://schemas.microsoft.com/office/powerpoint/2010/main" val="3208622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charset="-122"/>
              </a:rPr>
              <a:t>七 文件与目录</a:t>
            </a:r>
            <a:endParaRPr lang="zh-CN" altLang="en-US" dirty="0"/>
          </a:p>
        </p:txBody>
      </p:sp>
      <p:sp>
        <p:nvSpPr>
          <p:cNvPr id="3" name="内容占位符 2"/>
          <p:cNvSpPr>
            <a:spLocks noGrp="1"/>
          </p:cNvSpPr>
          <p:nvPr>
            <p:ph idx="1"/>
          </p:nvPr>
        </p:nvSpPr>
        <p:spPr>
          <a:xfrm>
            <a:off x="1043608" y="1124744"/>
            <a:ext cx="7772400" cy="4114800"/>
          </a:xfrm>
        </p:spPr>
        <p:txBody>
          <a:bodyPr/>
          <a:lstStyle/>
          <a:p>
            <a:r>
              <a:rPr lang="en-US" altLang="zh-CN" dirty="0">
                <a:solidFill>
                  <a:srgbClr val="0000FF"/>
                </a:solidFill>
              </a:rPr>
              <a:t>Linux</a:t>
            </a:r>
            <a:r>
              <a:rPr lang="zh-CN" altLang="en-US" dirty="0">
                <a:solidFill>
                  <a:srgbClr val="0000FF"/>
                </a:solidFill>
              </a:rPr>
              <a:t>设备使用方法</a:t>
            </a:r>
            <a:r>
              <a:rPr lang="zh-CN" altLang="en-US" sz="4800" dirty="0">
                <a:solidFill>
                  <a:srgbClr val="0000FF"/>
                </a:solidFill>
              </a:rPr>
              <a:t> </a:t>
            </a:r>
            <a:endParaRPr lang="zh-CN" altLang="en-US" dirty="0"/>
          </a:p>
          <a:p>
            <a:pPr lvl="1"/>
            <a:r>
              <a:rPr lang="zh-CN" altLang="en-US" dirty="0"/>
              <a:t>用户可以用</a:t>
            </a:r>
            <a:r>
              <a:rPr lang="zh-CN" altLang="en-US" dirty="0">
                <a:solidFill>
                  <a:srgbClr val="FF0000"/>
                </a:solidFill>
              </a:rPr>
              <a:t>设备名</a:t>
            </a:r>
            <a:r>
              <a:rPr lang="zh-CN" altLang="en-US" dirty="0"/>
              <a:t>来使用设备  </a:t>
            </a:r>
            <a:r>
              <a:rPr lang="en-US" altLang="zh-CN" dirty="0">
                <a:solidFill>
                  <a:schemeClr val="accent2"/>
                </a:solidFill>
              </a:rPr>
              <a:t>/dec/sr0</a:t>
            </a:r>
            <a:endParaRPr lang="zh-CN" altLang="en-US" dirty="0">
              <a:solidFill>
                <a:schemeClr val="accent2"/>
              </a:solidFill>
            </a:endParaRPr>
          </a:p>
          <a:p>
            <a:pPr lvl="1"/>
            <a:r>
              <a:rPr lang="zh-CN" altLang="en-US" dirty="0"/>
              <a:t>用户可以用</a:t>
            </a:r>
            <a:r>
              <a:rPr lang="zh-CN" altLang="en-US" dirty="0">
                <a:solidFill>
                  <a:srgbClr val="FF0000"/>
                </a:solidFill>
              </a:rPr>
              <a:t>访问文件（链接）</a:t>
            </a:r>
            <a:r>
              <a:rPr lang="zh-CN" altLang="en-US" dirty="0"/>
              <a:t>的方法来使用设备</a:t>
            </a:r>
            <a:r>
              <a:rPr lang="zh-CN" altLang="en-US" dirty="0">
                <a:solidFill>
                  <a:srgbClr val="FF0000"/>
                </a:solidFill>
              </a:rPr>
              <a:t> </a:t>
            </a:r>
            <a:r>
              <a:rPr lang="en-US" altLang="zh-CN" dirty="0">
                <a:solidFill>
                  <a:schemeClr val="accent2"/>
                </a:solidFill>
              </a:rPr>
              <a:t>/dec/</a:t>
            </a:r>
            <a:r>
              <a:rPr lang="en-US" altLang="zh-CN" dirty="0" err="1">
                <a:solidFill>
                  <a:schemeClr val="accent2"/>
                </a:solidFill>
              </a:rPr>
              <a:t>cdrom</a:t>
            </a:r>
            <a:endParaRPr lang="zh-CN" altLang="en-US" dirty="0">
              <a:solidFill>
                <a:schemeClr val="accent2"/>
              </a:solidFill>
            </a:endParaRPr>
          </a:p>
          <a:p>
            <a:r>
              <a:rPr lang="zh-CN" altLang="en-US" dirty="0">
                <a:solidFill>
                  <a:srgbClr val="FF0000"/>
                </a:solidFill>
              </a:rPr>
              <a:t>设备名</a:t>
            </a:r>
            <a:r>
              <a:rPr lang="zh-CN" altLang="en-US" dirty="0"/>
              <a:t>以文件系统中的</a:t>
            </a:r>
            <a:r>
              <a:rPr lang="zh-CN" altLang="en-US" dirty="0">
                <a:solidFill>
                  <a:srgbClr val="FF0000"/>
                </a:solidFill>
              </a:rPr>
              <a:t>设备文件的形式存在</a:t>
            </a:r>
          </a:p>
          <a:p>
            <a:r>
              <a:rPr lang="zh-CN" altLang="en-US" dirty="0"/>
              <a:t>所有的</a:t>
            </a:r>
            <a:r>
              <a:rPr lang="zh-CN" altLang="en-US" dirty="0">
                <a:solidFill>
                  <a:srgbClr val="FF0000"/>
                </a:solidFill>
              </a:rPr>
              <a:t>设备文件存放</a:t>
            </a:r>
            <a:r>
              <a:rPr lang="zh-CN" altLang="en-US" dirty="0"/>
              <a:t>在</a:t>
            </a:r>
            <a:r>
              <a:rPr lang="en-US" altLang="zh-CN" dirty="0">
                <a:solidFill>
                  <a:srgbClr val="FF0000"/>
                </a:solidFill>
              </a:rPr>
              <a:t>/dev</a:t>
            </a:r>
            <a:r>
              <a:rPr lang="zh-CN" altLang="en-US" dirty="0">
                <a:solidFill>
                  <a:srgbClr val="FF0000"/>
                </a:solidFill>
              </a:rPr>
              <a:t>目录</a:t>
            </a:r>
            <a:r>
              <a:rPr lang="zh-CN" altLang="en-US" dirty="0"/>
              <a:t>下</a:t>
            </a:r>
          </a:p>
          <a:p>
            <a:r>
              <a:rPr lang="zh-CN" altLang="en-US" dirty="0"/>
              <a:t>特殊设备：</a:t>
            </a:r>
          </a:p>
          <a:p>
            <a:pPr lvl="1"/>
            <a:r>
              <a:rPr lang="en-US" altLang="zh-CN" dirty="0">
                <a:solidFill>
                  <a:srgbClr val="FF0000"/>
                </a:solidFill>
              </a:rPr>
              <a:t>/dev/null</a:t>
            </a:r>
            <a:r>
              <a:rPr lang="en-US" altLang="zh-CN" dirty="0"/>
              <a:t>		</a:t>
            </a:r>
            <a:r>
              <a:rPr lang="zh-CN" altLang="en-US" dirty="0"/>
              <a:t>－</a:t>
            </a:r>
            <a:r>
              <a:rPr lang="zh-CN" altLang="en-US" dirty="0">
                <a:solidFill>
                  <a:srgbClr val="FF0000"/>
                </a:solidFill>
              </a:rPr>
              <a:t>空设备</a:t>
            </a:r>
          </a:p>
          <a:p>
            <a:pPr lvl="1"/>
            <a:r>
              <a:rPr lang="en-US" altLang="zh-CN" dirty="0">
                <a:solidFill>
                  <a:srgbClr val="FF0000"/>
                </a:solidFill>
              </a:rPr>
              <a:t>/dev/zero</a:t>
            </a:r>
            <a:r>
              <a:rPr lang="en-US" altLang="zh-CN" dirty="0"/>
              <a:t>		</a:t>
            </a:r>
            <a:r>
              <a:rPr lang="zh-CN" altLang="en-US" dirty="0"/>
              <a:t>－</a:t>
            </a:r>
            <a:r>
              <a:rPr lang="zh-CN" altLang="en-US" dirty="0">
                <a:solidFill>
                  <a:srgbClr val="FF0000"/>
                </a:solidFill>
              </a:rPr>
              <a:t>零设备</a:t>
            </a:r>
          </a:p>
          <a:p>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0917" y="260648"/>
            <a:ext cx="7793037" cy="1052513"/>
          </a:xfrm>
        </p:spPr>
        <p:txBody>
          <a:bodyPr/>
          <a:lstStyle/>
          <a:p>
            <a:r>
              <a:rPr lang="zh-CN" altLang="en-US" b="1" dirty="0"/>
              <a:t>七 文件与目录</a:t>
            </a:r>
            <a:endParaRPr lang="zh-CN" altLang="en-US" dirty="0"/>
          </a:p>
        </p:txBody>
      </p:sp>
      <p:sp>
        <p:nvSpPr>
          <p:cNvPr id="3" name="内容占位符 2"/>
          <p:cNvSpPr>
            <a:spLocks noGrp="1"/>
          </p:cNvSpPr>
          <p:nvPr>
            <p:ph idx="1"/>
          </p:nvPr>
        </p:nvSpPr>
        <p:spPr>
          <a:xfrm>
            <a:off x="685800" y="1886209"/>
            <a:ext cx="7772400" cy="4114800"/>
          </a:xfrm>
        </p:spPr>
        <p:txBody>
          <a:bodyPr/>
          <a:lstStyle/>
          <a:p>
            <a:pPr lvl="1">
              <a:lnSpc>
                <a:spcPct val="110000"/>
              </a:lnSpc>
            </a:pPr>
            <a:r>
              <a:rPr lang="zh-CN" altLang="en-US" dirty="0"/>
              <a:t>二者均为</a:t>
            </a:r>
            <a:r>
              <a:rPr lang="zh-CN" altLang="en-US" dirty="0">
                <a:solidFill>
                  <a:srgbClr val="FF0000"/>
                </a:solidFill>
              </a:rPr>
              <a:t>实现进程间通信</a:t>
            </a:r>
            <a:r>
              <a:rPr lang="zh-CN" altLang="en-US" dirty="0"/>
              <a:t>（</a:t>
            </a:r>
            <a:r>
              <a:rPr lang="en-US" altLang="zh-CN" dirty="0"/>
              <a:t>IPC</a:t>
            </a:r>
            <a:r>
              <a:rPr lang="zh-CN" altLang="en-US" dirty="0"/>
              <a:t>）的机制</a:t>
            </a:r>
          </a:p>
          <a:p>
            <a:pPr lvl="1">
              <a:lnSpc>
                <a:spcPct val="110000"/>
              </a:lnSpc>
            </a:pPr>
            <a:r>
              <a:rPr lang="zh-CN" altLang="en-US" dirty="0"/>
              <a:t>命名管道（</a:t>
            </a:r>
            <a:r>
              <a:rPr lang="en-US" altLang="zh-CN" dirty="0"/>
              <a:t>FIFO</a:t>
            </a:r>
            <a:r>
              <a:rPr lang="zh-CN" altLang="en-US" dirty="0"/>
              <a:t>）文件：允许运行在</a:t>
            </a:r>
            <a:r>
              <a:rPr lang="zh-CN" altLang="en-US" dirty="0">
                <a:solidFill>
                  <a:srgbClr val="FF0000"/>
                </a:solidFill>
              </a:rPr>
              <a:t>同一台计算机</a:t>
            </a:r>
            <a:r>
              <a:rPr lang="zh-CN" altLang="en-US" dirty="0"/>
              <a:t>上的两个</a:t>
            </a:r>
            <a:r>
              <a:rPr lang="zh-CN" altLang="en-US" dirty="0">
                <a:solidFill>
                  <a:srgbClr val="FF0000"/>
                </a:solidFill>
              </a:rPr>
              <a:t>进程之间</a:t>
            </a:r>
            <a:r>
              <a:rPr lang="zh-CN" altLang="en-US" dirty="0"/>
              <a:t>进行</a:t>
            </a:r>
            <a:r>
              <a:rPr lang="zh-CN" altLang="en-US" dirty="0">
                <a:solidFill>
                  <a:srgbClr val="FF0000"/>
                </a:solidFill>
              </a:rPr>
              <a:t>通信</a:t>
            </a:r>
            <a:endParaRPr lang="en-US" altLang="zh-CN" dirty="0">
              <a:solidFill>
                <a:srgbClr val="FF0000"/>
              </a:solidFill>
            </a:endParaRPr>
          </a:p>
          <a:p>
            <a:pPr marL="1008000" lvl="2" indent="-342900" eaLnBrk="1" hangingPunct="1">
              <a:lnSpc>
                <a:spcPct val="110000"/>
              </a:lnSpc>
              <a:spcBef>
                <a:spcPts val="600"/>
              </a:spcBef>
              <a:buClr>
                <a:srgbClr val="0000FF"/>
              </a:buClr>
              <a:defRPr/>
            </a:pPr>
            <a:r>
              <a:rPr lang="zh-CN" altLang="en-US" dirty="0">
                <a:solidFill>
                  <a:schemeClr val="tx1">
                    <a:lumMod val="95000"/>
                    <a:lumOff val="5000"/>
                  </a:schemeClr>
                </a:solidFill>
                <a:ea typeface="楷体_GB2312" pitchFamily="49" charset="-122"/>
              </a:rPr>
              <a:t>解决</a:t>
            </a:r>
            <a:r>
              <a:rPr lang="zh-CN" altLang="en-US" dirty="0">
                <a:solidFill>
                  <a:srgbClr val="FF0000"/>
                </a:solidFill>
                <a:ea typeface="楷体_GB2312" pitchFamily="49" charset="-122"/>
              </a:rPr>
              <a:t>多个程序访问一个文件</a:t>
            </a:r>
            <a:r>
              <a:rPr lang="zh-CN" altLang="en-US" dirty="0">
                <a:solidFill>
                  <a:schemeClr val="tx1">
                    <a:lumMod val="95000"/>
                    <a:lumOff val="5000"/>
                  </a:schemeClr>
                </a:solidFill>
                <a:ea typeface="楷体_GB2312" pitchFamily="49" charset="-122"/>
              </a:rPr>
              <a:t>所造成的错误问题</a:t>
            </a:r>
            <a:endParaRPr lang="en-US" altLang="zh-CN" dirty="0">
              <a:solidFill>
                <a:schemeClr val="tx1">
                  <a:lumMod val="95000"/>
                  <a:lumOff val="5000"/>
                </a:schemeClr>
              </a:solidFill>
              <a:ea typeface="楷体_GB2312" pitchFamily="49" charset="-122"/>
            </a:endParaRPr>
          </a:p>
          <a:p>
            <a:pPr lvl="1">
              <a:lnSpc>
                <a:spcPct val="110000"/>
              </a:lnSpc>
            </a:pPr>
            <a:r>
              <a:rPr lang="zh-CN" altLang="en-US" dirty="0"/>
              <a:t>套接字（</a:t>
            </a:r>
            <a:r>
              <a:rPr lang="en-US" altLang="zh-CN" dirty="0"/>
              <a:t>socket</a:t>
            </a:r>
            <a:r>
              <a:rPr lang="zh-CN" altLang="en-US" dirty="0"/>
              <a:t>）文件：允许运行在</a:t>
            </a:r>
            <a:r>
              <a:rPr lang="zh-CN" altLang="en-US" dirty="0">
                <a:solidFill>
                  <a:srgbClr val="FF0000"/>
                </a:solidFill>
              </a:rPr>
              <a:t>不同计算机</a:t>
            </a:r>
            <a:r>
              <a:rPr lang="zh-CN" altLang="en-US" dirty="0"/>
              <a:t>上的</a:t>
            </a:r>
            <a:r>
              <a:rPr lang="zh-CN" altLang="en-US" dirty="0">
                <a:solidFill>
                  <a:srgbClr val="FF0000"/>
                </a:solidFill>
              </a:rPr>
              <a:t>进程之间</a:t>
            </a:r>
            <a:r>
              <a:rPr lang="zh-CN" altLang="en-US" dirty="0"/>
              <a:t>相互</a:t>
            </a:r>
            <a:r>
              <a:rPr lang="zh-CN" altLang="en-US" dirty="0">
                <a:solidFill>
                  <a:srgbClr val="FF0000"/>
                </a:solidFill>
              </a:rPr>
              <a:t>通信</a:t>
            </a:r>
            <a:r>
              <a:rPr lang="zh-CN" altLang="en-US" dirty="0"/>
              <a:t> </a:t>
            </a:r>
            <a:endParaRPr lang="en-US" altLang="zh-CN" dirty="0"/>
          </a:p>
          <a:p>
            <a:pPr marL="1008000" lvl="2" indent="-342900" eaLnBrk="1" hangingPunct="1">
              <a:lnSpc>
                <a:spcPct val="110000"/>
              </a:lnSpc>
              <a:spcBef>
                <a:spcPts val="600"/>
              </a:spcBef>
              <a:buClr>
                <a:srgbClr val="0000FF"/>
              </a:buClr>
              <a:defRPr/>
            </a:pPr>
            <a:r>
              <a:rPr lang="zh-CN" altLang="en-US" dirty="0">
                <a:solidFill>
                  <a:schemeClr val="tx1">
                    <a:lumMod val="95000"/>
                    <a:lumOff val="5000"/>
                  </a:schemeClr>
                </a:solidFill>
                <a:ea typeface="楷体_GB2312" pitchFamily="49" charset="-122"/>
              </a:rPr>
              <a:t>解决</a:t>
            </a:r>
            <a:r>
              <a:rPr lang="zh-CN" altLang="en-US" dirty="0">
                <a:solidFill>
                  <a:srgbClr val="FF0000"/>
                </a:solidFill>
                <a:ea typeface="楷体_GB2312" pitchFamily="49" charset="-122"/>
              </a:rPr>
              <a:t>网络通信</a:t>
            </a:r>
            <a:r>
              <a:rPr lang="zh-CN" altLang="en-US" dirty="0">
                <a:solidFill>
                  <a:schemeClr val="tx1">
                    <a:lumMod val="95000"/>
                    <a:lumOff val="5000"/>
                  </a:schemeClr>
                </a:solidFill>
                <a:ea typeface="楷体_GB2312" pitchFamily="49" charset="-122"/>
              </a:rPr>
              <a:t>问题</a:t>
            </a:r>
          </a:p>
          <a:p>
            <a:pPr lvl="1">
              <a:lnSpc>
                <a:spcPct val="110000"/>
              </a:lnSpc>
            </a:pPr>
            <a:r>
              <a:rPr lang="zh-CN" altLang="en-US" dirty="0"/>
              <a:t>套接字和命名管道通常是在进程运行时创建或删除的，一般无需系统管理员干预 </a:t>
            </a:r>
          </a:p>
        </p:txBody>
      </p:sp>
      <p:sp>
        <p:nvSpPr>
          <p:cNvPr id="5" name="内容占位符 2">
            <a:extLst>
              <a:ext uri="{FF2B5EF4-FFF2-40B4-BE49-F238E27FC236}">
                <a16:creationId xmlns:a16="http://schemas.microsoft.com/office/drawing/2014/main" id="{A0A56ED4-FC6C-4CB2-B173-E04DAD6CE2FC}"/>
              </a:ext>
            </a:extLst>
          </p:cNvPr>
          <p:cNvSpPr txBox="1">
            <a:spLocks/>
          </p:cNvSpPr>
          <p:nvPr/>
        </p:nvSpPr>
        <p:spPr bwMode="auto">
          <a:xfrm>
            <a:off x="971600" y="1436576"/>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dirty="0">
                <a:solidFill>
                  <a:srgbClr val="0000FF"/>
                </a:solidFill>
              </a:rPr>
              <a:t>命名管道：</a:t>
            </a:r>
            <a:r>
              <a:rPr lang="en-US" altLang="zh-CN" dirty="0">
                <a:solidFill>
                  <a:srgbClr val="0000FF"/>
                </a:solidFill>
              </a:rPr>
              <a:t>p</a:t>
            </a:r>
            <a:r>
              <a:rPr lang="zh-CN" altLang="en-US" dirty="0">
                <a:solidFill>
                  <a:srgbClr val="0000FF"/>
                </a:solidFill>
              </a:rPr>
              <a:t> 和套接字：</a:t>
            </a:r>
            <a:r>
              <a:rPr lang="en-US" altLang="zh-CN" dirty="0">
                <a:solidFill>
                  <a:srgbClr val="0000FF"/>
                </a:solidFill>
              </a:rPr>
              <a:t>s</a:t>
            </a:r>
            <a:endParaRPr lang="zh-CN" altLang="en-US" dirty="0">
              <a:solidFill>
                <a:srgbClr val="0000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八 目录结构</a:t>
            </a:r>
          </a:p>
        </p:txBody>
      </p:sp>
      <p:sp>
        <p:nvSpPr>
          <p:cNvPr id="3" name="内容占位符 2"/>
          <p:cNvSpPr>
            <a:spLocks noGrp="1"/>
          </p:cNvSpPr>
          <p:nvPr>
            <p:ph idx="1"/>
          </p:nvPr>
        </p:nvSpPr>
        <p:spPr>
          <a:xfrm>
            <a:off x="708919" y="1306579"/>
            <a:ext cx="7848599" cy="2765687"/>
          </a:xfrm>
        </p:spPr>
        <p:txBody>
          <a:bodyPr/>
          <a:lstStyle/>
          <a:p>
            <a:r>
              <a:rPr lang="en-US" altLang="zh-CN" sz="2800" dirty="0"/>
              <a:t>Linux </a:t>
            </a:r>
            <a:r>
              <a:rPr lang="zh-CN" altLang="en-US" sz="2800" dirty="0"/>
              <a:t>文件系统：</a:t>
            </a:r>
            <a:r>
              <a:rPr lang="zh-CN" altLang="en-US" sz="2800" dirty="0">
                <a:solidFill>
                  <a:srgbClr val="FF0000"/>
                </a:solidFill>
              </a:rPr>
              <a:t>目录树结构</a:t>
            </a:r>
            <a:r>
              <a:rPr lang="zh-CN" altLang="en-US" sz="2800" dirty="0"/>
              <a:t>，从</a:t>
            </a:r>
            <a:r>
              <a:rPr lang="zh-CN" altLang="en-US" sz="2800" dirty="0">
                <a:solidFill>
                  <a:srgbClr val="FF0000"/>
                </a:solidFill>
              </a:rPr>
              <a:t>一个根目录</a:t>
            </a:r>
            <a:r>
              <a:rPr lang="zh-CN" altLang="en-US" sz="2800" dirty="0"/>
              <a:t>开始，根目录下可以有</a:t>
            </a:r>
            <a:r>
              <a:rPr lang="zh-CN" altLang="en-US" sz="2800" dirty="0">
                <a:solidFill>
                  <a:srgbClr val="FF0000"/>
                </a:solidFill>
              </a:rPr>
              <a:t>任意多个文件（叶子）和子目录（叉）</a:t>
            </a:r>
            <a:r>
              <a:rPr lang="zh-CN" altLang="en-US" sz="2800" dirty="0"/>
              <a:t>，子目录中又可以有任意多个文件和子目录</a:t>
            </a:r>
          </a:p>
          <a:p>
            <a:r>
              <a:rPr lang="zh-CN" altLang="en-US" sz="2800" dirty="0"/>
              <a:t>文件</a:t>
            </a:r>
            <a:r>
              <a:rPr lang="zh-CN" altLang="en-US" sz="2800" dirty="0">
                <a:solidFill>
                  <a:srgbClr val="FF0000"/>
                </a:solidFill>
              </a:rPr>
              <a:t>分级分层</a:t>
            </a:r>
            <a:r>
              <a:rPr lang="zh-CN" altLang="en-US" sz="2800" dirty="0"/>
              <a:t>组织，“</a:t>
            </a:r>
            <a:r>
              <a:rPr lang="en-US" altLang="zh-CN" sz="2800" dirty="0">
                <a:solidFill>
                  <a:srgbClr val="FF0000"/>
                </a:solidFill>
              </a:rPr>
              <a:t>.</a:t>
            </a:r>
            <a:r>
              <a:rPr lang="zh-CN" altLang="en-US" sz="2800" dirty="0"/>
              <a:t>”表示</a:t>
            </a:r>
            <a:r>
              <a:rPr lang="zh-CN" altLang="en-US" sz="2800" dirty="0">
                <a:solidFill>
                  <a:srgbClr val="FF0000"/>
                </a:solidFill>
              </a:rPr>
              <a:t>目录自己</a:t>
            </a:r>
            <a:r>
              <a:rPr lang="zh-CN" altLang="en-US" sz="2800" dirty="0"/>
              <a:t>，“</a:t>
            </a:r>
            <a:r>
              <a:rPr lang="en-US" altLang="zh-CN" sz="2800" dirty="0">
                <a:solidFill>
                  <a:srgbClr val="FF0000"/>
                </a:solidFill>
              </a:rPr>
              <a:t>..</a:t>
            </a:r>
            <a:r>
              <a:rPr lang="zh-CN" altLang="en-US" sz="2800" dirty="0"/>
              <a:t>”表示</a:t>
            </a:r>
            <a:r>
              <a:rPr lang="zh-CN" altLang="en-US" sz="2800" dirty="0">
                <a:solidFill>
                  <a:srgbClr val="FF0000"/>
                </a:solidFill>
              </a:rPr>
              <a:t>父目录</a:t>
            </a:r>
            <a:endParaRPr lang="zh-CN" altLang="en-US" sz="2800" dirty="0"/>
          </a:p>
        </p:txBody>
      </p:sp>
      <p:grpSp>
        <p:nvGrpSpPr>
          <p:cNvPr id="5" name="Group 34"/>
          <p:cNvGrpSpPr>
            <a:grpSpLocks/>
          </p:cNvGrpSpPr>
          <p:nvPr/>
        </p:nvGrpSpPr>
        <p:grpSpPr bwMode="auto">
          <a:xfrm>
            <a:off x="708919" y="4072266"/>
            <a:ext cx="8061325" cy="2664296"/>
            <a:chOff x="340" y="2478"/>
            <a:chExt cx="5078" cy="1706"/>
          </a:xfrm>
        </p:grpSpPr>
        <p:sp>
          <p:nvSpPr>
            <p:cNvPr id="8" name="Text Box 5"/>
            <p:cNvSpPr txBox="1">
              <a:spLocks noChangeArrowheads="1"/>
            </p:cNvSpPr>
            <p:nvPr/>
          </p:nvSpPr>
          <p:spPr bwMode="auto">
            <a:xfrm>
              <a:off x="2154" y="2523"/>
              <a:ext cx="1248" cy="288"/>
            </a:xfrm>
            <a:prstGeom prst="rect">
              <a:avLst/>
            </a:prstGeom>
            <a:noFill/>
            <a:ln w="9525">
              <a:noFill/>
              <a:miter lim="800000"/>
              <a:headEnd/>
              <a:tailEnd/>
            </a:ln>
            <a:effectLst/>
          </p:spPr>
          <p:txBody>
            <a:bodyPr>
              <a:spAutoFit/>
            </a:bodyPr>
            <a:lstStyle/>
            <a:p>
              <a:pPr>
                <a:spcBef>
                  <a:spcPct val="50000"/>
                </a:spcBef>
              </a:pPr>
              <a:r>
                <a:rPr lang="zh-CN" altLang="en-US">
                  <a:latin typeface="Tahoma" pitchFamily="34" charset="0"/>
                </a:rPr>
                <a:t>/</a:t>
              </a:r>
              <a:r>
                <a:rPr lang="zh-CN" altLang="en-US" sz="2000">
                  <a:solidFill>
                    <a:schemeClr val="tx1"/>
                  </a:solidFill>
                  <a:latin typeface="Tahoma" pitchFamily="34" charset="0"/>
                </a:rPr>
                <a:t>（根目录）</a:t>
              </a:r>
            </a:p>
          </p:txBody>
        </p:sp>
        <p:sp>
          <p:nvSpPr>
            <p:cNvPr id="9" name="Line 6"/>
            <p:cNvSpPr>
              <a:spLocks noChangeShapeType="1"/>
            </p:cNvSpPr>
            <p:nvPr/>
          </p:nvSpPr>
          <p:spPr bwMode="auto">
            <a:xfrm>
              <a:off x="762" y="3003"/>
              <a:ext cx="3744" cy="0"/>
            </a:xfrm>
            <a:prstGeom prst="line">
              <a:avLst/>
            </a:prstGeom>
            <a:noFill/>
            <a:ln w="38100">
              <a:solidFill>
                <a:schemeClr val="tx1"/>
              </a:solidFill>
              <a:miter lim="800000"/>
              <a:headEnd/>
              <a:tailEnd/>
            </a:ln>
            <a:effectLst/>
          </p:spPr>
          <p:txBody>
            <a:bodyPr wrap="none"/>
            <a:lstStyle/>
            <a:p>
              <a:endParaRPr lang="zh-CN" altLang="en-US"/>
            </a:p>
          </p:txBody>
        </p:sp>
        <p:sp>
          <p:nvSpPr>
            <p:cNvPr id="10" name="Line 7"/>
            <p:cNvSpPr>
              <a:spLocks noChangeShapeType="1"/>
            </p:cNvSpPr>
            <p:nvPr/>
          </p:nvSpPr>
          <p:spPr bwMode="auto">
            <a:xfrm>
              <a:off x="2250" y="2811"/>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11" name="Line 8"/>
            <p:cNvSpPr>
              <a:spLocks noChangeShapeType="1"/>
            </p:cNvSpPr>
            <p:nvPr/>
          </p:nvSpPr>
          <p:spPr bwMode="auto">
            <a:xfrm>
              <a:off x="762" y="3003"/>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12" name="Line 9"/>
            <p:cNvSpPr>
              <a:spLocks noChangeShapeType="1"/>
            </p:cNvSpPr>
            <p:nvPr/>
          </p:nvSpPr>
          <p:spPr bwMode="auto">
            <a:xfrm>
              <a:off x="1242" y="3003"/>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13" name="Line 10"/>
            <p:cNvSpPr>
              <a:spLocks noChangeShapeType="1"/>
            </p:cNvSpPr>
            <p:nvPr/>
          </p:nvSpPr>
          <p:spPr bwMode="auto">
            <a:xfrm>
              <a:off x="1770" y="3003"/>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14" name="Line 11"/>
            <p:cNvSpPr>
              <a:spLocks noChangeShapeType="1"/>
            </p:cNvSpPr>
            <p:nvPr/>
          </p:nvSpPr>
          <p:spPr bwMode="auto">
            <a:xfrm>
              <a:off x="2250" y="3003"/>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15" name="Line 12"/>
            <p:cNvSpPr>
              <a:spLocks noChangeShapeType="1"/>
            </p:cNvSpPr>
            <p:nvPr/>
          </p:nvSpPr>
          <p:spPr bwMode="auto">
            <a:xfrm>
              <a:off x="2778" y="3003"/>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16" name="Line 13"/>
            <p:cNvSpPr>
              <a:spLocks noChangeShapeType="1"/>
            </p:cNvSpPr>
            <p:nvPr/>
          </p:nvSpPr>
          <p:spPr bwMode="auto">
            <a:xfrm>
              <a:off x="3306" y="3003"/>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17" name="Line 14"/>
            <p:cNvSpPr>
              <a:spLocks noChangeShapeType="1"/>
            </p:cNvSpPr>
            <p:nvPr/>
          </p:nvSpPr>
          <p:spPr bwMode="auto">
            <a:xfrm>
              <a:off x="3882" y="3003"/>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18" name="Line 15"/>
            <p:cNvSpPr>
              <a:spLocks noChangeShapeType="1"/>
            </p:cNvSpPr>
            <p:nvPr/>
          </p:nvSpPr>
          <p:spPr bwMode="auto">
            <a:xfrm>
              <a:off x="4506" y="3003"/>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19" name="Text Box 16"/>
            <p:cNvSpPr txBox="1">
              <a:spLocks noChangeArrowheads="1"/>
            </p:cNvSpPr>
            <p:nvPr/>
          </p:nvSpPr>
          <p:spPr bwMode="auto">
            <a:xfrm>
              <a:off x="474" y="3160"/>
              <a:ext cx="4944" cy="250"/>
            </a:xfrm>
            <a:prstGeom prst="rect">
              <a:avLst/>
            </a:prstGeom>
            <a:noFill/>
            <a:ln w="9525">
              <a:noFill/>
              <a:miter lim="800000"/>
              <a:headEnd/>
              <a:tailEnd/>
            </a:ln>
            <a:effectLst/>
          </p:spPr>
          <p:txBody>
            <a:bodyPr>
              <a:spAutoFit/>
            </a:bodyPr>
            <a:lstStyle/>
            <a:p>
              <a:r>
                <a:rPr lang="zh-CN" altLang="en-US" sz="2000" dirty="0">
                  <a:latin typeface="Lucida Console" pitchFamily="49" charset="0"/>
                </a:rPr>
                <a:t>/</a:t>
              </a:r>
              <a:r>
                <a:rPr lang="en-US" altLang="zh-CN" sz="2000" dirty="0">
                  <a:latin typeface="Lucida Console" pitchFamily="49" charset="0"/>
                </a:rPr>
                <a:t>bin  /</a:t>
              </a:r>
              <a:r>
                <a:rPr lang="en-US" altLang="zh-CN" sz="2000" dirty="0" err="1">
                  <a:latin typeface="Lucida Console" pitchFamily="49" charset="0"/>
                </a:rPr>
                <a:t>sbin</a:t>
              </a:r>
              <a:r>
                <a:rPr lang="en-US" altLang="zh-CN" sz="2000" dirty="0">
                  <a:latin typeface="Lucida Console" pitchFamily="49" charset="0"/>
                </a:rPr>
                <a:t> /</a:t>
              </a:r>
              <a:r>
                <a:rPr lang="en-US" altLang="zh-CN" sz="2000" dirty="0" err="1">
                  <a:latin typeface="Lucida Console" pitchFamily="49" charset="0"/>
                </a:rPr>
                <a:t>usr</a:t>
              </a:r>
              <a:r>
                <a:rPr lang="en-US" altLang="zh-CN" sz="2000" dirty="0">
                  <a:latin typeface="Lucida Console" pitchFamily="49" charset="0"/>
                </a:rPr>
                <a:t> /etc  /root /home /lib  . . .</a:t>
              </a:r>
            </a:p>
          </p:txBody>
        </p:sp>
        <p:sp>
          <p:nvSpPr>
            <p:cNvPr id="20" name="Line 17"/>
            <p:cNvSpPr>
              <a:spLocks noChangeShapeType="1"/>
            </p:cNvSpPr>
            <p:nvPr/>
          </p:nvSpPr>
          <p:spPr bwMode="auto">
            <a:xfrm>
              <a:off x="1290" y="3579"/>
              <a:ext cx="1008" cy="0"/>
            </a:xfrm>
            <a:prstGeom prst="line">
              <a:avLst/>
            </a:prstGeom>
            <a:noFill/>
            <a:ln w="38100">
              <a:solidFill>
                <a:schemeClr val="tx1"/>
              </a:solidFill>
              <a:miter lim="800000"/>
              <a:headEnd/>
              <a:tailEnd/>
            </a:ln>
            <a:effectLst/>
          </p:spPr>
          <p:txBody>
            <a:bodyPr wrap="none"/>
            <a:lstStyle/>
            <a:p>
              <a:endParaRPr lang="zh-CN" altLang="en-US"/>
            </a:p>
          </p:txBody>
        </p:sp>
        <p:sp>
          <p:nvSpPr>
            <p:cNvPr id="21" name="Line 18"/>
            <p:cNvSpPr>
              <a:spLocks noChangeShapeType="1"/>
            </p:cNvSpPr>
            <p:nvPr/>
          </p:nvSpPr>
          <p:spPr bwMode="auto">
            <a:xfrm>
              <a:off x="1770" y="3387"/>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22" name="Line 19"/>
            <p:cNvSpPr>
              <a:spLocks noChangeShapeType="1"/>
            </p:cNvSpPr>
            <p:nvPr/>
          </p:nvSpPr>
          <p:spPr bwMode="auto">
            <a:xfrm>
              <a:off x="1290" y="3579"/>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23" name="Line 20"/>
            <p:cNvSpPr>
              <a:spLocks noChangeShapeType="1"/>
            </p:cNvSpPr>
            <p:nvPr/>
          </p:nvSpPr>
          <p:spPr bwMode="auto">
            <a:xfrm>
              <a:off x="1770" y="3579"/>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24" name="Line 21"/>
            <p:cNvSpPr>
              <a:spLocks noChangeShapeType="1"/>
            </p:cNvSpPr>
            <p:nvPr/>
          </p:nvSpPr>
          <p:spPr bwMode="auto">
            <a:xfrm>
              <a:off x="2298" y="3579"/>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25" name="Rectangle 22"/>
            <p:cNvSpPr>
              <a:spLocks noChangeArrowheads="1"/>
            </p:cNvSpPr>
            <p:nvPr/>
          </p:nvSpPr>
          <p:spPr bwMode="auto">
            <a:xfrm>
              <a:off x="1098" y="3819"/>
              <a:ext cx="1584" cy="250"/>
            </a:xfrm>
            <a:prstGeom prst="rect">
              <a:avLst/>
            </a:prstGeom>
            <a:noFill/>
            <a:ln w="9525">
              <a:noFill/>
              <a:miter lim="800000"/>
              <a:headEnd/>
              <a:tailEnd/>
            </a:ln>
            <a:effectLst/>
          </p:spPr>
          <p:txBody>
            <a:bodyPr>
              <a:spAutoFit/>
            </a:bodyPr>
            <a:lstStyle/>
            <a:p>
              <a:r>
                <a:rPr lang="en-US" altLang="zh-CN" sz="2000">
                  <a:latin typeface="Lucida Console" pitchFamily="49" charset="0"/>
                </a:rPr>
                <a:t>. . . . . . .</a:t>
              </a:r>
            </a:p>
          </p:txBody>
        </p:sp>
        <p:sp>
          <p:nvSpPr>
            <p:cNvPr id="26" name="Line 23"/>
            <p:cNvSpPr>
              <a:spLocks noChangeShapeType="1"/>
            </p:cNvSpPr>
            <p:nvPr/>
          </p:nvSpPr>
          <p:spPr bwMode="auto">
            <a:xfrm>
              <a:off x="3402" y="3627"/>
              <a:ext cx="1008" cy="0"/>
            </a:xfrm>
            <a:prstGeom prst="line">
              <a:avLst/>
            </a:prstGeom>
            <a:noFill/>
            <a:ln w="38100">
              <a:solidFill>
                <a:schemeClr val="tx1"/>
              </a:solidFill>
              <a:miter lim="800000"/>
              <a:headEnd/>
              <a:tailEnd/>
            </a:ln>
            <a:effectLst/>
          </p:spPr>
          <p:txBody>
            <a:bodyPr wrap="none"/>
            <a:lstStyle/>
            <a:p>
              <a:endParaRPr lang="zh-CN" altLang="en-US"/>
            </a:p>
          </p:txBody>
        </p:sp>
        <p:sp>
          <p:nvSpPr>
            <p:cNvPr id="27" name="Line 24"/>
            <p:cNvSpPr>
              <a:spLocks noChangeShapeType="1"/>
            </p:cNvSpPr>
            <p:nvPr/>
          </p:nvSpPr>
          <p:spPr bwMode="auto">
            <a:xfrm>
              <a:off x="3882" y="3435"/>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28" name="Line 25"/>
            <p:cNvSpPr>
              <a:spLocks noChangeShapeType="1"/>
            </p:cNvSpPr>
            <p:nvPr/>
          </p:nvSpPr>
          <p:spPr bwMode="auto">
            <a:xfrm>
              <a:off x="3402" y="3627"/>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29" name="Line 26"/>
            <p:cNvSpPr>
              <a:spLocks noChangeShapeType="1"/>
            </p:cNvSpPr>
            <p:nvPr/>
          </p:nvSpPr>
          <p:spPr bwMode="auto">
            <a:xfrm>
              <a:off x="3882" y="3627"/>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30" name="Line 27"/>
            <p:cNvSpPr>
              <a:spLocks noChangeShapeType="1"/>
            </p:cNvSpPr>
            <p:nvPr/>
          </p:nvSpPr>
          <p:spPr bwMode="auto">
            <a:xfrm>
              <a:off x="4410" y="3627"/>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31" name="Rectangle 28"/>
            <p:cNvSpPr>
              <a:spLocks noChangeArrowheads="1"/>
            </p:cNvSpPr>
            <p:nvPr/>
          </p:nvSpPr>
          <p:spPr bwMode="auto">
            <a:xfrm>
              <a:off x="3210" y="3867"/>
              <a:ext cx="1584" cy="250"/>
            </a:xfrm>
            <a:prstGeom prst="rect">
              <a:avLst/>
            </a:prstGeom>
            <a:noFill/>
            <a:ln w="9525">
              <a:noFill/>
              <a:miter lim="800000"/>
              <a:headEnd/>
              <a:tailEnd/>
            </a:ln>
            <a:effectLst/>
          </p:spPr>
          <p:txBody>
            <a:bodyPr>
              <a:spAutoFit/>
            </a:bodyPr>
            <a:lstStyle/>
            <a:p>
              <a:r>
                <a:rPr lang="en-US" altLang="zh-CN" sz="2000">
                  <a:latin typeface="Lucida Console" pitchFamily="49" charset="0"/>
                </a:rPr>
                <a:t>. . . . . . .</a:t>
              </a:r>
            </a:p>
          </p:txBody>
        </p:sp>
        <p:sp>
          <p:nvSpPr>
            <p:cNvPr id="32" name="Rectangle 33"/>
            <p:cNvSpPr>
              <a:spLocks noChangeArrowheads="1"/>
            </p:cNvSpPr>
            <p:nvPr/>
          </p:nvSpPr>
          <p:spPr bwMode="auto">
            <a:xfrm>
              <a:off x="340" y="2478"/>
              <a:ext cx="5035" cy="1706"/>
            </a:xfrm>
            <a:prstGeom prst="rect">
              <a:avLst/>
            </a:prstGeom>
            <a:noFill/>
            <a:ln w="19050">
              <a:solidFill>
                <a:schemeClr val="hlink"/>
              </a:solidFill>
              <a:miter lim="800000"/>
              <a:headEnd/>
              <a:tailEnd/>
            </a:ln>
            <a:effec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416" name="Rectangle 32"/>
          <p:cNvSpPr>
            <a:spLocks noGrp="1" noChangeArrowheads="1"/>
          </p:cNvSpPr>
          <p:nvPr>
            <p:ph type="title"/>
          </p:nvPr>
        </p:nvSpPr>
        <p:spPr>
          <a:xfrm>
            <a:off x="2051050" y="273050"/>
            <a:ext cx="5473700" cy="701675"/>
          </a:xfrm>
          <a:noFill/>
          <a:ln/>
        </p:spPr>
        <p:txBody>
          <a:bodyPr>
            <a:spAutoFit/>
          </a:bodyPr>
          <a:lstStyle/>
          <a:p>
            <a:r>
              <a:rPr lang="en-US" altLang="zh-CN" sz="4000">
                <a:solidFill>
                  <a:srgbClr val="993300"/>
                </a:solidFill>
              </a:rPr>
              <a:t>Linux </a:t>
            </a:r>
            <a:r>
              <a:rPr lang="zh-CN" altLang="en-US" sz="4000">
                <a:solidFill>
                  <a:srgbClr val="993300"/>
                </a:solidFill>
              </a:rPr>
              <a:t>的目录结构</a:t>
            </a:r>
          </a:p>
        </p:txBody>
      </p:sp>
      <p:sp>
        <p:nvSpPr>
          <p:cNvPr id="528417" name="Rectangle 33"/>
          <p:cNvSpPr>
            <a:spLocks noChangeArrowheads="1"/>
          </p:cNvSpPr>
          <p:nvPr/>
        </p:nvSpPr>
        <p:spPr bwMode="auto">
          <a:xfrm>
            <a:off x="0" y="0"/>
            <a:ext cx="9144000" cy="1484313"/>
          </a:xfrm>
          <a:prstGeom prst="rect">
            <a:avLst/>
          </a:prstGeom>
          <a:solidFill>
            <a:schemeClr val="bg1"/>
          </a:solidFill>
          <a:ln w="9525">
            <a:noFill/>
            <a:miter lim="800000"/>
            <a:headEnd/>
            <a:tailEnd/>
          </a:ln>
          <a:effectLst/>
        </p:spPr>
        <p:txBody>
          <a:bodyPr wrap="none" anchor="ctr"/>
          <a:lstStyle/>
          <a:p>
            <a:endParaRPr lang="zh-CN" altLang="en-US"/>
          </a:p>
        </p:txBody>
      </p:sp>
      <p:sp>
        <p:nvSpPr>
          <p:cNvPr id="528386" name="Text Box 2"/>
          <p:cNvSpPr txBox="1">
            <a:spLocks noChangeArrowheads="1"/>
          </p:cNvSpPr>
          <p:nvPr/>
        </p:nvSpPr>
        <p:spPr bwMode="auto">
          <a:xfrm>
            <a:off x="2514600" y="152400"/>
            <a:ext cx="4343400" cy="366713"/>
          </a:xfrm>
          <a:prstGeom prst="rect">
            <a:avLst/>
          </a:prstGeom>
          <a:noFill/>
          <a:ln w="9525">
            <a:noFill/>
            <a:miter lim="800000"/>
            <a:headEnd/>
            <a:tailEnd/>
          </a:ln>
          <a:effectLst/>
        </p:spPr>
        <p:txBody>
          <a:bodyPr>
            <a:spAutoFit/>
          </a:bodyPr>
          <a:lstStyle/>
          <a:p>
            <a:pPr>
              <a:spcBef>
                <a:spcPct val="50000"/>
              </a:spcBef>
            </a:pPr>
            <a:r>
              <a:rPr lang="zh-CN" altLang="en-US" sz="1800" dirty="0">
                <a:latin typeface="Tahoma" pitchFamily="34" charset="0"/>
              </a:rPr>
              <a:t>文件系统结构的起始位置，称为根</a:t>
            </a:r>
          </a:p>
        </p:txBody>
      </p:sp>
      <p:sp>
        <p:nvSpPr>
          <p:cNvPr id="528387" name="Text Box 3"/>
          <p:cNvSpPr txBox="1">
            <a:spLocks noChangeArrowheads="1"/>
          </p:cNvSpPr>
          <p:nvPr/>
        </p:nvSpPr>
        <p:spPr bwMode="auto">
          <a:xfrm>
            <a:off x="2411413" y="476250"/>
            <a:ext cx="4876800" cy="366713"/>
          </a:xfrm>
          <a:prstGeom prst="rect">
            <a:avLst/>
          </a:prstGeom>
          <a:noFill/>
          <a:ln w="9525">
            <a:noFill/>
            <a:miter lim="800000"/>
            <a:headEnd/>
            <a:tailEnd/>
          </a:ln>
          <a:effectLst/>
        </p:spPr>
        <p:txBody>
          <a:bodyPr>
            <a:spAutoFit/>
          </a:bodyPr>
          <a:lstStyle/>
          <a:p>
            <a:pPr>
              <a:spcBef>
                <a:spcPct val="50000"/>
              </a:spcBef>
            </a:pPr>
            <a:r>
              <a:rPr lang="zh-CN" altLang="en-US" sz="1800" dirty="0">
                <a:solidFill>
                  <a:srgbClr val="003300"/>
                </a:solidFill>
                <a:latin typeface="Tahoma" pitchFamily="34" charset="0"/>
              </a:rPr>
              <a:t>存放基本命令程序</a:t>
            </a:r>
            <a:r>
              <a:rPr lang="zh-CN" altLang="en-US" sz="1800" dirty="0">
                <a:solidFill>
                  <a:srgbClr val="003300"/>
                </a:solidFill>
                <a:latin typeface="宋体" pitchFamily="2" charset="-122"/>
              </a:rPr>
              <a:t>(</a:t>
            </a:r>
            <a:r>
              <a:rPr lang="zh-CN" altLang="en-US" sz="1800" dirty="0">
                <a:solidFill>
                  <a:srgbClr val="003300"/>
                </a:solidFill>
                <a:latin typeface="Tahoma" pitchFamily="34" charset="0"/>
              </a:rPr>
              <a:t>任何用户都可以调用</a:t>
            </a:r>
            <a:r>
              <a:rPr lang="zh-CN" altLang="en-US" sz="1800" dirty="0">
                <a:solidFill>
                  <a:srgbClr val="003300"/>
                </a:solidFill>
                <a:latin typeface="宋体" pitchFamily="2" charset="-122"/>
              </a:rPr>
              <a:t>)</a:t>
            </a:r>
          </a:p>
        </p:txBody>
      </p:sp>
      <p:sp>
        <p:nvSpPr>
          <p:cNvPr id="528388" name="Text Box 4"/>
          <p:cNvSpPr txBox="1">
            <a:spLocks noChangeArrowheads="1"/>
          </p:cNvSpPr>
          <p:nvPr/>
        </p:nvSpPr>
        <p:spPr bwMode="auto">
          <a:xfrm>
            <a:off x="2362200" y="990600"/>
            <a:ext cx="5943600" cy="366713"/>
          </a:xfrm>
          <a:prstGeom prst="rect">
            <a:avLst/>
          </a:prstGeom>
          <a:noFill/>
          <a:ln w="9525">
            <a:noFill/>
            <a:miter lim="800000"/>
            <a:headEnd/>
            <a:tailEnd/>
          </a:ln>
          <a:effectLst/>
        </p:spPr>
        <p:txBody>
          <a:bodyPr>
            <a:spAutoFit/>
          </a:bodyPr>
          <a:lstStyle/>
          <a:p>
            <a:pPr>
              <a:spcBef>
                <a:spcPct val="50000"/>
              </a:spcBef>
            </a:pPr>
            <a:r>
              <a:rPr lang="zh-CN" altLang="en-US" sz="1800" dirty="0">
                <a:latin typeface="Tahoma" pitchFamily="34" charset="0"/>
              </a:rPr>
              <a:t>存放系统启动时所读取的文件，包括系统核心文件</a:t>
            </a:r>
            <a:endParaRPr lang="en-US" altLang="zh-CN" sz="1800" dirty="0">
              <a:latin typeface="宋体" pitchFamily="2" charset="-122"/>
            </a:endParaRPr>
          </a:p>
        </p:txBody>
      </p:sp>
      <p:sp>
        <p:nvSpPr>
          <p:cNvPr id="528389" name="Text Box 5"/>
          <p:cNvSpPr txBox="1">
            <a:spLocks noChangeArrowheads="1"/>
          </p:cNvSpPr>
          <p:nvPr/>
        </p:nvSpPr>
        <p:spPr bwMode="auto">
          <a:xfrm>
            <a:off x="2362200" y="1828800"/>
            <a:ext cx="6629400" cy="396875"/>
          </a:xfrm>
          <a:prstGeom prst="rect">
            <a:avLst/>
          </a:prstGeom>
          <a:noFill/>
          <a:ln w="9525">
            <a:noFill/>
            <a:miter lim="800000"/>
            <a:headEnd/>
            <a:tailEnd/>
          </a:ln>
          <a:effectLst/>
        </p:spPr>
        <p:txBody>
          <a:bodyPr>
            <a:spAutoFit/>
          </a:bodyPr>
          <a:lstStyle/>
          <a:p>
            <a:pPr>
              <a:spcBef>
                <a:spcPct val="50000"/>
              </a:spcBef>
            </a:pPr>
            <a:r>
              <a:rPr lang="zh-CN" altLang="en-US" sz="2000" dirty="0">
                <a:latin typeface="Tahoma" pitchFamily="34" charset="0"/>
              </a:rPr>
              <a:t>存放与系统设置和管理相关的文件，如用户帐号、密码等</a:t>
            </a:r>
            <a:endParaRPr lang="en-US" altLang="zh-CN" sz="2000" dirty="0">
              <a:latin typeface="宋体" pitchFamily="2" charset="-122"/>
            </a:endParaRPr>
          </a:p>
        </p:txBody>
      </p:sp>
      <p:sp>
        <p:nvSpPr>
          <p:cNvPr id="528390" name="Text Box 6"/>
          <p:cNvSpPr txBox="1">
            <a:spLocks noChangeArrowheads="1"/>
          </p:cNvSpPr>
          <p:nvPr/>
        </p:nvSpPr>
        <p:spPr bwMode="auto">
          <a:xfrm>
            <a:off x="2555875" y="1412875"/>
            <a:ext cx="5943600" cy="366713"/>
          </a:xfrm>
          <a:prstGeom prst="rect">
            <a:avLst/>
          </a:prstGeom>
          <a:noFill/>
          <a:ln w="9525">
            <a:noFill/>
            <a:miter lim="800000"/>
            <a:headEnd/>
            <a:tailEnd/>
          </a:ln>
          <a:effectLst/>
        </p:spPr>
        <p:txBody>
          <a:bodyPr>
            <a:spAutoFit/>
          </a:bodyPr>
          <a:lstStyle/>
          <a:p>
            <a:pPr>
              <a:spcBef>
                <a:spcPct val="50000"/>
              </a:spcBef>
            </a:pPr>
            <a:r>
              <a:rPr lang="zh-CN" altLang="en-US" sz="1800">
                <a:solidFill>
                  <a:srgbClr val="003300"/>
                </a:solidFill>
                <a:latin typeface="Tahoma" pitchFamily="34" charset="0"/>
              </a:rPr>
              <a:t>存放设备文件接口，如打印机、硬盘等外围设备</a:t>
            </a:r>
            <a:endParaRPr lang="zh-CN" altLang="en-US" sz="1800">
              <a:solidFill>
                <a:srgbClr val="003300"/>
              </a:solidFill>
              <a:latin typeface="宋体" pitchFamily="2" charset="-122"/>
            </a:endParaRPr>
          </a:p>
        </p:txBody>
      </p:sp>
      <p:sp>
        <p:nvSpPr>
          <p:cNvPr id="528391" name="Text Box 7"/>
          <p:cNvSpPr txBox="1">
            <a:spLocks noChangeArrowheads="1"/>
          </p:cNvSpPr>
          <p:nvPr/>
        </p:nvSpPr>
        <p:spPr bwMode="auto">
          <a:xfrm>
            <a:off x="2438400" y="2743200"/>
            <a:ext cx="5943600" cy="366713"/>
          </a:xfrm>
          <a:prstGeom prst="rect">
            <a:avLst/>
          </a:prstGeom>
          <a:noFill/>
          <a:ln w="9525">
            <a:noFill/>
            <a:miter lim="800000"/>
            <a:headEnd/>
            <a:tailEnd/>
          </a:ln>
          <a:effectLst/>
        </p:spPr>
        <p:txBody>
          <a:bodyPr>
            <a:spAutoFit/>
          </a:bodyPr>
          <a:lstStyle/>
          <a:p>
            <a:pPr>
              <a:spcBef>
                <a:spcPct val="50000"/>
              </a:spcBef>
            </a:pPr>
            <a:r>
              <a:rPr lang="zh-CN" altLang="en-US" sz="1800">
                <a:latin typeface="Tahoma" pitchFamily="34" charset="0"/>
              </a:rPr>
              <a:t>存放一些共享的函数库</a:t>
            </a:r>
            <a:endParaRPr lang="zh-CN" altLang="en-US" sz="1800">
              <a:latin typeface="宋体" pitchFamily="2" charset="-122"/>
            </a:endParaRPr>
          </a:p>
        </p:txBody>
      </p:sp>
      <p:sp>
        <p:nvSpPr>
          <p:cNvPr id="528392" name="Text Box 8"/>
          <p:cNvSpPr txBox="1">
            <a:spLocks noChangeArrowheads="1"/>
          </p:cNvSpPr>
          <p:nvPr/>
        </p:nvSpPr>
        <p:spPr bwMode="auto">
          <a:xfrm>
            <a:off x="2438400" y="3124200"/>
            <a:ext cx="5943600" cy="366713"/>
          </a:xfrm>
          <a:prstGeom prst="rect">
            <a:avLst/>
          </a:prstGeom>
          <a:noFill/>
          <a:ln w="9525">
            <a:noFill/>
            <a:miter lim="800000"/>
            <a:headEnd/>
            <a:tailEnd/>
          </a:ln>
          <a:effectLst/>
        </p:spPr>
        <p:txBody>
          <a:bodyPr>
            <a:spAutoFit/>
          </a:bodyPr>
          <a:lstStyle/>
          <a:p>
            <a:pPr>
              <a:spcBef>
                <a:spcPct val="50000"/>
              </a:spcBef>
            </a:pPr>
            <a:r>
              <a:rPr lang="zh-CN" altLang="en-US" sz="1800">
                <a:solidFill>
                  <a:srgbClr val="003300"/>
                </a:solidFill>
                <a:latin typeface="Tahoma" pitchFamily="34" charset="0"/>
              </a:rPr>
              <a:t>一个空目录，供管理员存放公共杂物</a:t>
            </a:r>
            <a:endParaRPr lang="zh-CN" altLang="en-US" sz="1800">
              <a:solidFill>
                <a:srgbClr val="003300"/>
              </a:solidFill>
              <a:latin typeface="宋体" pitchFamily="2" charset="-122"/>
            </a:endParaRPr>
          </a:p>
        </p:txBody>
      </p:sp>
      <p:sp>
        <p:nvSpPr>
          <p:cNvPr id="528393" name="Text Box 9"/>
          <p:cNvSpPr txBox="1">
            <a:spLocks noChangeArrowheads="1"/>
          </p:cNvSpPr>
          <p:nvPr/>
        </p:nvSpPr>
        <p:spPr bwMode="auto">
          <a:xfrm>
            <a:off x="2362200" y="2286000"/>
            <a:ext cx="5943600" cy="366713"/>
          </a:xfrm>
          <a:prstGeom prst="rect">
            <a:avLst/>
          </a:prstGeom>
          <a:noFill/>
          <a:ln w="9525">
            <a:noFill/>
            <a:miter lim="800000"/>
            <a:headEnd/>
            <a:tailEnd/>
          </a:ln>
          <a:effectLst/>
        </p:spPr>
        <p:txBody>
          <a:bodyPr>
            <a:spAutoFit/>
          </a:bodyPr>
          <a:lstStyle/>
          <a:p>
            <a:pPr>
              <a:spcBef>
                <a:spcPct val="50000"/>
              </a:spcBef>
            </a:pPr>
            <a:r>
              <a:rPr lang="zh-CN" altLang="en-US" sz="1800" dirty="0">
                <a:solidFill>
                  <a:srgbClr val="003300"/>
                </a:solidFill>
                <a:latin typeface="Tahoma" pitchFamily="34" charset="0"/>
              </a:rPr>
              <a:t>存放用户专属目录（用户主目录）</a:t>
            </a:r>
            <a:endParaRPr lang="zh-CN" altLang="en-US" sz="1800" dirty="0">
              <a:solidFill>
                <a:srgbClr val="003300"/>
              </a:solidFill>
              <a:latin typeface="宋体" pitchFamily="2" charset="-122"/>
            </a:endParaRPr>
          </a:p>
        </p:txBody>
      </p:sp>
      <p:sp>
        <p:nvSpPr>
          <p:cNvPr id="528394" name="Text Box 10"/>
          <p:cNvSpPr txBox="1">
            <a:spLocks noChangeArrowheads="1"/>
          </p:cNvSpPr>
          <p:nvPr/>
        </p:nvSpPr>
        <p:spPr bwMode="auto">
          <a:xfrm>
            <a:off x="2438400" y="3581400"/>
            <a:ext cx="5943600" cy="366713"/>
          </a:xfrm>
          <a:prstGeom prst="rect">
            <a:avLst/>
          </a:prstGeom>
          <a:noFill/>
          <a:ln w="9525">
            <a:noFill/>
            <a:miter lim="800000"/>
            <a:headEnd/>
            <a:tailEnd/>
          </a:ln>
          <a:effectLst/>
        </p:spPr>
        <p:txBody>
          <a:bodyPr>
            <a:spAutoFit/>
          </a:bodyPr>
          <a:lstStyle/>
          <a:p>
            <a:pPr>
              <a:spcBef>
                <a:spcPct val="50000"/>
              </a:spcBef>
            </a:pPr>
            <a:r>
              <a:rPr lang="zh-CN" altLang="en-US" sz="1800">
                <a:latin typeface="Tahoma" pitchFamily="34" charset="0"/>
              </a:rPr>
              <a:t>存放系统核心和执行程序之间的信息</a:t>
            </a:r>
            <a:endParaRPr lang="zh-CN" altLang="en-US" sz="1800">
              <a:latin typeface="宋体" pitchFamily="2" charset="-122"/>
            </a:endParaRPr>
          </a:p>
        </p:txBody>
      </p:sp>
      <p:sp>
        <p:nvSpPr>
          <p:cNvPr id="528395" name="Text Box 11"/>
          <p:cNvSpPr txBox="1">
            <a:spLocks noChangeArrowheads="1"/>
          </p:cNvSpPr>
          <p:nvPr/>
        </p:nvSpPr>
        <p:spPr bwMode="auto">
          <a:xfrm>
            <a:off x="2362200" y="5943600"/>
            <a:ext cx="6248400" cy="366713"/>
          </a:xfrm>
          <a:prstGeom prst="rect">
            <a:avLst/>
          </a:prstGeom>
          <a:noFill/>
          <a:ln w="9525">
            <a:noFill/>
            <a:miter lim="800000"/>
            <a:headEnd/>
            <a:tailEnd/>
          </a:ln>
          <a:effectLst/>
        </p:spPr>
        <p:txBody>
          <a:bodyPr>
            <a:spAutoFit/>
          </a:bodyPr>
          <a:lstStyle/>
          <a:p>
            <a:pPr>
              <a:spcBef>
                <a:spcPct val="50000"/>
              </a:spcBef>
            </a:pPr>
            <a:r>
              <a:rPr lang="zh-CN" altLang="en-US" sz="1800">
                <a:solidFill>
                  <a:srgbClr val="003300"/>
                </a:solidFill>
                <a:latin typeface="Tahoma" pitchFamily="34" charset="0"/>
              </a:rPr>
              <a:t>存放经常变动的文件，如日志文件、临时文件、电子邮件等</a:t>
            </a:r>
          </a:p>
        </p:txBody>
      </p:sp>
      <p:sp>
        <p:nvSpPr>
          <p:cNvPr id="528396" name="Text Box 12"/>
          <p:cNvSpPr txBox="1">
            <a:spLocks noChangeArrowheads="1"/>
          </p:cNvSpPr>
          <p:nvPr/>
        </p:nvSpPr>
        <p:spPr bwMode="auto">
          <a:xfrm>
            <a:off x="2438400" y="3962400"/>
            <a:ext cx="5943600" cy="366713"/>
          </a:xfrm>
          <a:prstGeom prst="rect">
            <a:avLst/>
          </a:prstGeom>
          <a:noFill/>
          <a:ln w="9525">
            <a:noFill/>
            <a:miter lim="800000"/>
            <a:headEnd/>
            <a:tailEnd/>
          </a:ln>
          <a:effectLst/>
        </p:spPr>
        <p:txBody>
          <a:bodyPr>
            <a:spAutoFit/>
          </a:bodyPr>
          <a:lstStyle/>
          <a:p>
            <a:pPr>
              <a:spcBef>
                <a:spcPct val="50000"/>
              </a:spcBef>
            </a:pPr>
            <a:r>
              <a:rPr lang="zh-CN" altLang="en-US" sz="1800">
                <a:solidFill>
                  <a:srgbClr val="003300"/>
                </a:solidFill>
                <a:latin typeface="Tahoma" pitchFamily="34" charset="0"/>
              </a:rPr>
              <a:t>系统管理员（超级用户）专用目录</a:t>
            </a:r>
            <a:endParaRPr lang="zh-CN" altLang="en-US" sz="1800">
              <a:solidFill>
                <a:srgbClr val="003300"/>
              </a:solidFill>
              <a:latin typeface="宋体" pitchFamily="2" charset="-122"/>
            </a:endParaRPr>
          </a:p>
        </p:txBody>
      </p:sp>
      <p:sp>
        <p:nvSpPr>
          <p:cNvPr id="528397" name="Text Box 13"/>
          <p:cNvSpPr txBox="1">
            <a:spLocks noChangeArrowheads="1"/>
          </p:cNvSpPr>
          <p:nvPr/>
        </p:nvSpPr>
        <p:spPr bwMode="auto">
          <a:xfrm>
            <a:off x="2438400" y="5410200"/>
            <a:ext cx="5943600" cy="366713"/>
          </a:xfrm>
          <a:prstGeom prst="rect">
            <a:avLst/>
          </a:prstGeom>
          <a:noFill/>
          <a:ln w="9525">
            <a:noFill/>
            <a:miter lim="800000"/>
            <a:headEnd/>
            <a:tailEnd/>
          </a:ln>
          <a:effectLst/>
        </p:spPr>
        <p:txBody>
          <a:bodyPr>
            <a:spAutoFit/>
          </a:bodyPr>
          <a:lstStyle/>
          <a:p>
            <a:pPr>
              <a:spcBef>
                <a:spcPct val="50000"/>
              </a:spcBef>
            </a:pPr>
            <a:r>
              <a:rPr lang="zh-CN" altLang="en-US" sz="1800">
                <a:latin typeface="Tahoma" pitchFamily="34" charset="0"/>
              </a:rPr>
              <a:t>此目录包含许多子目录，用来存放系统命令和程序等信息</a:t>
            </a:r>
            <a:endParaRPr lang="zh-CN" altLang="en-US" sz="1800">
              <a:latin typeface="宋体" pitchFamily="2" charset="-122"/>
            </a:endParaRPr>
          </a:p>
        </p:txBody>
      </p:sp>
      <p:pic>
        <p:nvPicPr>
          <p:cNvPr id="528398" name="Picture 14" descr="untitled"/>
          <p:cNvPicPr>
            <a:picLocks noChangeAspect="1" noChangeArrowheads="1"/>
          </p:cNvPicPr>
          <p:nvPr/>
        </p:nvPicPr>
        <p:blipFill>
          <a:blip r:embed="rId3" cstate="print"/>
          <a:srcRect/>
          <a:stretch>
            <a:fillRect/>
          </a:stretch>
        </p:blipFill>
        <p:spPr bwMode="auto">
          <a:xfrm>
            <a:off x="152400" y="228600"/>
            <a:ext cx="2106613" cy="6629400"/>
          </a:xfrm>
          <a:prstGeom prst="rect">
            <a:avLst/>
          </a:prstGeom>
          <a:noFill/>
        </p:spPr>
      </p:pic>
      <p:sp>
        <p:nvSpPr>
          <p:cNvPr id="528399" name="Text Box 15"/>
          <p:cNvSpPr txBox="1">
            <a:spLocks noChangeArrowheads="1"/>
          </p:cNvSpPr>
          <p:nvPr/>
        </p:nvSpPr>
        <p:spPr bwMode="auto">
          <a:xfrm>
            <a:off x="2438400" y="4419600"/>
            <a:ext cx="6705600" cy="366713"/>
          </a:xfrm>
          <a:prstGeom prst="rect">
            <a:avLst/>
          </a:prstGeom>
          <a:noFill/>
          <a:ln w="9525">
            <a:noFill/>
            <a:miter lim="800000"/>
            <a:headEnd/>
            <a:tailEnd/>
          </a:ln>
          <a:effectLst/>
        </p:spPr>
        <p:txBody>
          <a:bodyPr>
            <a:spAutoFit/>
          </a:bodyPr>
          <a:lstStyle/>
          <a:p>
            <a:pPr>
              <a:spcBef>
                <a:spcPct val="50000"/>
              </a:spcBef>
            </a:pPr>
            <a:r>
              <a:rPr lang="zh-CN" altLang="en-US" sz="1800" dirty="0">
                <a:latin typeface="Tahoma" pitchFamily="34" charset="0"/>
              </a:rPr>
              <a:t>与</a:t>
            </a:r>
            <a:r>
              <a:rPr lang="zh-CN" altLang="en-US" sz="1800" dirty="0">
                <a:latin typeface="宋体" pitchFamily="2" charset="-122"/>
              </a:rPr>
              <a:t>/</a:t>
            </a:r>
            <a:r>
              <a:rPr lang="en-US" altLang="zh-CN" sz="1800" dirty="0">
                <a:latin typeface="宋体" pitchFamily="2" charset="-122"/>
              </a:rPr>
              <a:t>bin</a:t>
            </a:r>
            <a:r>
              <a:rPr lang="zh-CN" altLang="en-US" sz="1800" dirty="0">
                <a:latin typeface="Tahoma" pitchFamily="34" charset="0"/>
              </a:rPr>
              <a:t>类似，存放用于系统引导和管理命令，通常供</a:t>
            </a:r>
            <a:r>
              <a:rPr lang="en-US" altLang="zh-CN" sz="1800" dirty="0">
                <a:latin typeface="宋体" pitchFamily="2" charset="-122"/>
              </a:rPr>
              <a:t>root</a:t>
            </a:r>
            <a:r>
              <a:rPr lang="zh-CN" altLang="en-US" sz="1800" dirty="0">
                <a:latin typeface="Tahoma" pitchFamily="34" charset="0"/>
              </a:rPr>
              <a:t>使用。</a:t>
            </a:r>
            <a:endParaRPr lang="zh-CN" altLang="en-US" sz="1800" dirty="0">
              <a:latin typeface="宋体" pitchFamily="2" charset="-122"/>
            </a:endParaRPr>
          </a:p>
        </p:txBody>
      </p:sp>
      <p:sp>
        <p:nvSpPr>
          <p:cNvPr id="528400" name="Text Box 16"/>
          <p:cNvSpPr txBox="1">
            <a:spLocks noChangeArrowheads="1"/>
          </p:cNvSpPr>
          <p:nvPr/>
        </p:nvSpPr>
        <p:spPr bwMode="auto">
          <a:xfrm>
            <a:off x="2438400" y="4953000"/>
            <a:ext cx="5943600" cy="366713"/>
          </a:xfrm>
          <a:prstGeom prst="rect">
            <a:avLst/>
          </a:prstGeom>
          <a:noFill/>
          <a:ln w="9525">
            <a:noFill/>
            <a:miter lim="800000"/>
            <a:headEnd/>
            <a:tailEnd/>
          </a:ln>
          <a:effectLst/>
        </p:spPr>
        <p:txBody>
          <a:bodyPr>
            <a:spAutoFit/>
          </a:bodyPr>
          <a:lstStyle/>
          <a:p>
            <a:pPr>
              <a:spcBef>
                <a:spcPct val="50000"/>
              </a:spcBef>
            </a:pPr>
            <a:r>
              <a:rPr lang="zh-CN" altLang="en-US" sz="1800">
                <a:solidFill>
                  <a:srgbClr val="003300"/>
                </a:solidFill>
                <a:latin typeface="Tahoma" pitchFamily="34" charset="0"/>
              </a:rPr>
              <a:t>临时目录，供任何用户存放临时文件。</a:t>
            </a:r>
            <a:endParaRPr lang="zh-CN" altLang="en-US" sz="1800">
              <a:solidFill>
                <a:srgbClr val="003300"/>
              </a:solidFill>
              <a:latin typeface="宋体" pitchFamily="2" charset="-122"/>
            </a:endParaRPr>
          </a:p>
        </p:txBody>
      </p:sp>
      <p:sp>
        <p:nvSpPr>
          <p:cNvPr id="528401" name="Line 17"/>
          <p:cNvSpPr>
            <a:spLocks noChangeShapeType="1"/>
          </p:cNvSpPr>
          <p:nvPr/>
        </p:nvSpPr>
        <p:spPr bwMode="auto">
          <a:xfrm flipV="1">
            <a:off x="1371600" y="6172200"/>
            <a:ext cx="990600" cy="1524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02" name="Line 18"/>
          <p:cNvSpPr>
            <a:spLocks noChangeShapeType="1"/>
          </p:cNvSpPr>
          <p:nvPr/>
        </p:nvSpPr>
        <p:spPr bwMode="auto">
          <a:xfrm flipV="1">
            <a:off x="457200" y="304800"/>
            <a:ext cx="2057400" cy="762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03" name="Line 19"/>
          <p:cNvSpPr>
            <a:spLocks noChangeShapeType="1"/>
          </p:cNvSpPr>
          <p:nvPr/>
        </p:nvSpPr>
        <p:spPr bwMode="auto">
          <a:xfrm flipV="1">
            <a:off x="1371600" y="685800"/>
            <a:ext cx="990600" cy="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04" name="Line 20"/>
          <p:cNvSpPr>
            <a:spLocks noChangeShapeType="1"/>
          </p:cNvSpPr>
          <p:nvPr/>
        </p:nvSpPr>
        <p:spPr bwMode="auto">
          <a:xfrm>
            <a:off x="1524000" y="990600"/>
            <a:ext cx="838200" cy="1524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05" name="Line 21"/>
          <p:cNvSpPr>
            <a:spLocks noChangeShapeType="1"/>
          </p:cNvSpPr>
          <p:nvPr/>
        </p:nvSpPr>
        <p:spPr bwMode="auto">
          <a:xfrm>
            <a:off x="1371600" y="1371600"/>
            <a:ext cx="1066800" cy="2286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06" name="Line 22"/>
          <p:cNvSpPr>
            <a:spLocks noChangeShapeType="1"/>
          </p:cNvSpPr>
          <p:nvPr/>
        </p:nvSpPr>
        <p:spPr bwMode="auto">
          <a:xfrm>
            <a:off x="1371600" y="1752600"/>
            <a:ext cx="1066800" cy="2286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07" name="Line 23"/>
          <p:cNvSpPr>
            <a:spLocks noChangeShapeType="1"/>
          </p:cNvSpPr>
          <p:nvPr/>
        </p:nvSpPr>
        <p:spPr bwMode="auto">
          <a:xfrm>
            <a:off x="1600200" y="2362200"/>
            <a:ext cx="762000" cy="762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08" name="Line 24"/>
          <p:cNvSpPr>
            <a:spLocks noChangeShapeType="1"/>
          </p:cNvSpPr>
          <p:nvPr/>
        </p:nvSpPr>
        <p:spPr bwMode="auto">
          <a:xfrm>
            <a:off x="1447800" y="2743200"/>
            <a:ext cx="1066800" cy="1524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09" name="Line 25"/>
          <p:cNvSpPr>
            <a:spLocks noChangeShapeType="1"/>
          </p:cNvSpPr>
          <p:nvPr/>
        </p:nvSpPr>
        <p:spPr bwMode="auto">
          <a:xfrm>
            <a:off x="1524000" y="3048000"/>
            <a:ext cx="914400" cy="2286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10" name="Line 26"/>
          <p:cNvSpPr>
            <a:spLocks noChangeShapeType="1"/>
          </p:cNvSpPr>
          <p:nvPr/>
        </p:nvSpPr>
        <p:spPr bwMode="auto">
          <a:xfrm>
            <a:off x="1524000" y="3352800"/>
            <a:ext cx="990600" cy="3048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11" name="Line 27"/>
          <p:cNvSpPr>
            <a:spLocks noChangeShapeType="1"/>
          </p:cNvSpPr>
          <p:nvPr/>
        </p:nvSpPr>
        <p:spPr bwMode="auto">
          <a:xfrm>
            <a:off x="1524000" y="3733800"/>
            <a:ext cx="990600" cy="3810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12" name="Line 28"/>
          <p:cNvSpPr>
            <a:spLocks noChangeShapeType="1"/>
          </p:cNvSpPr>
          <p:nvPr/>
        </p:nvSpPr>
        <p:spPr bwMode="auto">
          <a:xfrm>
            <a:off x="1524000" y="4038600"/>
            <a:ext cx="990600" cy="5334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13" name="Line 29"/>
          <p:cNvSpPr>
            <a:spLocks noChangeShapeType="1"/>
          </p:cNvSpPr>
          <p:nvPr/>
        </p:nvSpPr>
        <p:spPr bwMode="auto">
          <a:xfrm>
            <a:off x="1371600" y="4419600"/>
            <a:ext cx="1143000" cy="6858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14" name="Line 30"/>
          <p:cNvSpPr>
            <a:spLocks noChangeShapeType="1"/>
          </p:cNvSpPr>
          <p:nvPr/>
        </p:nvSpPr>
        <p:spPr bwMode="auto">
          <a:xfrm>
            <a:off x="1219200" y="4876800"/>
            <a:ext cx="1219200" cy="685800"/>
          </a:xfrm>
          <a:prstGeom prst="line">
            <a:avLst/>
          </a:prstGeom>
          <a:noFill/>
          <a:ln w="38100">
            <a:solidFill>
              <a:srgbClr val="FF3300"/>
            </a:solidFill>
            <a:miter lim="800000"/>
            <a:headEnd/>
            <a:tailEnd type="triangle" w="med" len="med"/>
          </a:ln>
          <a:effec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8402"/>
                                        </p:tgtEl>
                                        <p:attrNameLst>
                                          <p:attrName>style.visibility</p:attrName>
                                        </p:attrNameLst>
                                      </p:cBhvr>
                                      <p:to>
                                        <p:strVal val="visible"/>
                                      </p:to>
                                    </p:set>
                                    <p:animEffect transition="in" filter="wipe(left)">
                                      <p:cBhvr>
                                        <p:cTn id="7" dur="500"/>
                                        <p:tgtEl>
                                          <p:spTgt spid="52840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28386"/>
                                        </p:tgtEl>
                                        <p:attrNameLst>
                                          <p:attrName>style.visibility</p:attrName>
                                        </p:attrNameLst>
                                      </p:cBhvr>
                                      <p:to>
                                        <p:strVal val="visible"/>
                                      </p:to>
                                    </p:set>
                                    <p:animEffect transition="in" filter="wipe(up)">
                                      <p:cBhvr>
                                        <p:cTn id="11" dur="500"/>
                                        <p:tgtEl>
                                          <p:spTgt spid="52838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28403"/>
                                        </p:tgtEl>
                                        <p:attrNameLst>
                                          <p:attrName>style.visibility</p:attrName>
                                        </p:attrNameLst>
                                      </p:cBhvr>
                                      <p:to>
                                        <p:strVal val="visible"/>
                                      </p:to>
                                    </p:set>
                                    <p:animEffect transition="in" filter="wipe(left)">
                                      <p:cBhvr>
                                        <p:cTn id="16" dur="500"/>
                                        <p:tgtEl>
                                          <p:spTgt spid="528403"/>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528387"/>
                                        </p:tgtEl>
                                        <p:attrNameLst>
                                          <p:attrName>style.visibility</p:attrName>
                                        </p:attrNameLst>
                                      </p:cBhvr>
                                      <p:to>
                                        <p:strVal val="visible"/>
                                      </p:to>
                                    </p:set>
                                    <p:animEffect transition="in" filter="wipe(up)">
                                      <p:cBhvr>
                                        <p:cTn id="20" dur="500"/>
                                        <p:tgtEl>
                                          <p:spTgt spid="52838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28404"/>
                                        </p:tgtEl>
                                        <p:attrNameLst>
                                          <p:attrName>style.visibility</p:attrName>
                                        </p:attrNameLst>
                                      </p:cBhvr>
                                      <p:to>
                                        <p:strVal val="visible"/>
                                      </p:to>
                                    </p:set>
                                    <p:animEffect transition="in" filter="wipe(left)">
                                      <p:cBhvr>
                                        <p:cTn id="25" dur="500"/>
                                        <p:tgtEl>
                                          <p:spTgt spid="528404"/>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528388"/>
                                        </p:tgtEl>
                                        <p:attrNameLst>
                                          <p:attrName>style.visibility</p:attrName>
                                        </p:attrNameLst>
                                      </p:cBhvr>
                                      <p:to>
                                        <p:strVal val="visible"/>
                                      </p:to>
                                    </p:set>
                                    <p:animEffect transition="in" filter="wipe(up)">
                                      <p:cBhvr>
                                        <p:cTn id="29" dur="500"/>
                                        <p:tgtEl>
                                          <p:spTgt spid="528388"/>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528405"/>
                                        </p:tgtEl>
                                        <p:attrNameLst>
                                          <p:attrName>style.visibility</p:attrName>
                                        </p:attrNameLst>
                                      </p:cBhvr>
                                      <p:to>
                                        <p:strVal val="visible"/>
                                      </p:to>
                                    </p:set>
                                    <p:animEffect transition="in" filter="wipe(left)">
                                      <p:cBhvr>
                                        <p:cTn id="33" dur="500"/>
                                        <p:tgtEl>
                                          <p:spTgt spid="528405"/>
                                        </p:tgtEl>
                                      </p:cBhvr>
                                    </p:animEffect>
                                  </p:childTnLst>
                                </p:cTn>
                              </p:par>
                            </p:childTnLst>
                          </p:cTn>
                        </p:par>
                        <p:par>
                          <p:cTn id="34" fill="hold">
                            <p:stCondLst>
                              <p:cond delay="1500"/>
                            </p:stCondLst>
                            <p:childTnLst>
                              <p:par>
                                <p:cTn id="35" presetID="22" presetClass="entr" presetSubtype="1" fill="hold" grpId="0" nodeType="afterEffect">
                                  <p:stCondLst>
                                    <p:cond delay="0"/>
                                  </p:stCondLst>
                                  <p:childTnLst>
                                    <p:set>
                                      <p:cBhvr>
                                        <p:cTn id="36" dur="1" fill="hold">
                                          <p:stCondLst>
                                            <p:cond delay="0"/>
                                          </p:stCondLst>
                                        </p:cTn>
                                        <p:tgtEl>
                                          <p:spTgt spid="528390"/>
                                        </p:tgtEl>
                                        <p:attrNameLst>
                                          <p:attrName>style.visibility</p:attrName>
                                        </p:attrNameLst>
                                      </p:cBhvr>
                                      <p:to>
                                        <p:strVal val="visible"/>
                                      </p:to>
                                    </p:set>
                                    <p:animEffect transition="in" filter="wipe(up)">
                                      <p:cBhvr>
                                        <p:cTn id="37" dur="500"/>
                                        <p:tgtEl>
                                          <p:spTgt spid="528390"/>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528406"/>
                                        </p:tgtEl>
                                        <p:attrNameLst>
                                          <p:attrName>style.visibility</p:attrName>
                                        </p:attrNameLst>
                                      </p:cBhvr>
                                      <p:to>
                                        <p:strVal val="visible"/>
                                      </p:to>
                                    </p:set>
                                    <p:animEffect transition="in" filter="wipe(left)">
                                      <p:cBhvr>
                                        <p:cTn id="41" dur="500"/>
                                        <p:tgtEl>
                                          <p:spTgt spid="528406"/>
                                        </p:tgtEl>
                                      </p:cBhvr>
                                    </p:animEffect>
                                  </p:childTnLst>
                                </p:cTn>
                              </p:par>
                            </p:childTnLst>
                          </p:cTn>
                        </p:par>
                        <p:par>
                          <p:cTn id="42" fill="hold">
                            <p:stCondLst>
                              <p:cond delay="2500"/>
                            </p:stCondLst>
                            <p:childTnLst>
                              <p:par>
                                <p:cTn id="43" presetID="22" presetClass="entr" presetSubtype="1" fill="hold" grpId="0" nodeType="afterEffect">
                                  <p:stCondLst>
                                    <p:cond delay="0"/>
                                  </p:stCondLst>
                                  <p:childTnLst>
                                    <p:set>
                                      <p:cBhvr>
                                        <p:cTn id="44" dur="1" fill="hold">
                                          <p:stCondLst>
                                            <p:cond delay="0"/>
                                          </p:stCondLst>
                                        </p:cTn>
                                        <p:tgtEl>
                                          <p:spTgt spid="528389"/>
                                        </p:tgtEl>
                                        <p:attrNameLst>
                                          <p:attrName>style.visibility</p:attrName>
                                        </p:attrNameLst>
                                      </p:cBhvr>
                                      <p:to>
                                        <p:strVal val="visible"/>
                                      </p:to>
                                    </p:set>
                                    <p:animEffect transition="in" filter="wipe(up)">
                                      <p:cBhvr>
                                        <p:cTn id="45" dur="500"/>
                                        <p:tgtEl>
                                          <p:spTgt spid="528389"/>
                                        </p:tgtEl>
                                      </p:cBhvr>
                                    </p:animEffect>
                                  </p:childTnLst>
                                </p:cTn>
                              </p:par>
                            </p:childTnLst>
                          </p:cTn>
                        </p:par>
                        <p:par>
                          <p:cTn id="46" fill="hold">
                            <p:stCondLst>
                              <p:cond delay="3000"/>
                            </p:stCondLst>
                            <p:childTnLst>
                              <p:par>
                                <p:cTn id="47" presetID="22" presetClass="entr" presetSubtype="8" fill="hold" grpId="0" nodeType="afterEffect">
                                  <p:stCondLst>
                                    <p:cond delay="0"/>
                                  </p:stCondLst>
                                  <p:childTnLst>
                                    <p:set>
                                      <p:cBhvr>
                                        <p:cTn id="48" dur="1" fill="hold">
                                          <p:stCondLst>
                                            <p:cond delay="0"/>
                                          </p:stCondLst>
                                        </p:cTn>
                                        <p:tgtEl>
                                          <p:spTgt spid="528407"/>
                                        </p:tgtEl>
                                        <p:attrNameLst>
                                          <p:attrName>style.visibility</p:attrName>
                                        </p:attrNameLst>
                                      </p:cBhvr>
                                      <p:to>
                                        <p:strVal val="visible"/>
                                      </p:to>
                                    </p:set>
                                    <p:animEffect transition="in" filter="wipe(left)">
                                      <p:cBhvr>
                                        <p:cTn id="49" dur="500"/>
                                        <p:tgtEl>
                                          <p:spTgt spid="528407"/>
                                        </p:tgtEl>
                                      </p:cBhvr>
                                    </p:animEffect>
                                  </p:childTnLst>
                                </p:cTn>
                              </p:par>
                            </p:childTnLst>
                          </p:cTn>
                        </p:par>
                        <p:par>
                          <p:cTn id="50" fill="hold">
                            <p:stCondLst>
                              <p:cond delay="3500"/>
                            </p:stCondLst>
                            <p:childTnLst>
                              <p:par>
                                <p:cTn id="51" presetID="22" presetClass="entr" presetSubtype="1" fill="hold" grpId="0" nodeType="afterEffect">
                                  <p:stCondLst>
                                    <p:cond delay="0"/>
                                  </p:stCondLst>
                                  <p:childTnLst>
                                    <p:set>
                                      <p:cBhvr>
                                        <p:cTn id="52" dur="1" fill="hold">
                                          <p:stCondLst>
                                            <p:cond delay="0"/>
                                          </p:stCondLst>
                                        </p:cTn>
                                        <p:tgtEl>
                                          <p:spTgt spid="528393"/>
                                        </p:tgtEl>
                                        <p:attrNameLst>
                                          <p:attrName>style.visibility</p:attrName>
                                        </p:attrNameLst>
                                      </p:cBhvr>
                                      <p:to>
                                        <p:strVal val="visible"/>
                                      </p:to>
                                    </p:set>
                                    <p:animEffect transition="in" filter="wipe(up)">
                                      <p:cBhvr>
                                        <p:cTn id="53" dur="500"/>
                                        <p:tgtEl>
                                          <p:spTgt spid="528393"/>
                                        </p:tgtEl>
                                      </p:cBhvr>
                                    </p:animEffect>
                                  </p:childTnLst>
                                </p:cTn>
                              </p:par>
                            </p:childTnLst>
                          </p:cTn>
                        </p:par>
                        <p:par>
                          <p:cTn id="54" fill="hold">
                            <p:stCondLst>
                              <p:cond delay="4000"/>
                            </p:stCondLst>
                            <p:childTnLst>
                              <p:par>
                                <p:cTn id="55" presetID="22" presetClass="entr" presetSubtype="8" fill="hold" grpId="0" nodeType="afterEffect">
                                  <p:stCondLst>
                                    <p:cond delay="0"/>
                                  </p:stCondLst>
                                  <p:childTnLst>
                                    <p:set>
                                      <p:cBhvr>
                                        <p:cTn id="56" dur="1" fill="hold">
                                          <p:stCondLst>
                                            <p:cond delay="0"/>
                                          </p:stCondLst>
                                        </p:cTn>
                                        <p:tgtEl>
                                          <p:spTgt spid="528408"/>
                                        </p:tgtEl>
                                        <p:attrNameLst>
                                          <p:attrName>style.visibility</p:attrName>
                                        </p:attrNameLst>
                                      </p:cBhvr>
                                      <p:to>
                                        <p:strVal val="visible"/>
                                      </p:to>
                                    </p:set>
                                    <p:animEffect transition="in" filter="wipe(left)">
                                      <p:cBhvr>
                                        <p:cTn id="57" dur="500"/>
                                        <p:tgtEl>
                                          <p:spTgt spid="528408"/>
                                        </p:tgtEl>
                                      </p:cBhvr>
                                    </p:animEffect>
                                  </p:childTnLst>
                                </p:cTn>
                              </p:par>
                            </p:childTnLst>
                          </p:cTn>
                        </p:par>
                        <p:par>
                          <p:cTn id="58" fill="hold">
                            <p:stCondLst>
                              <p:cond delay="4500"/>
                            </p:stCondLst>
                            <p:childTnLst>
                              <p:par>
                                <p:cTn id="59" presetID="22" presetClass="entr" presetSubtype="1" fill="hold" grpId="0" nodeType="afterEffect">
                                  <p:stCondLst>
                                    <p:cond delay="0"/>
                                  </p:stCondLst>
                                  <p:childTnLst>
                                    <p:set>
                                      <p:cBhvr>
                                        <p:cTn id="60" dur="1" fill="hold">
                                          <p:stCondLst>
                                            <p:cond delay="0"/>
                                          </p:stCondLst>
                                        </p:cTn>
                                        <p:tgtEl>
                                          <p:spTgt spid="528391"/>
                                        </p:tgtEl>
                                        <p:attrNameLst>
                                          <p:attrName>style.visibility</p:attrName>
                                        </p:attrNameLst>
                                      </p:cBhvr>
                                      <p:to>
                                        <p:strVal val="visible"/>
                                      </p:to>
                                    </p:set>
                                    <p:animEffect transition="in" filter="wipe(up)">
                                      <p:cBhvr>
                                        <p:cTn id="61" dur="500"/>
                                        <p:tgtEl>
                                          <p:spTgt spid="528391"/>
                                        </p:tgtEl>
                                      </p:cBhvr>
                                    </p:animEffect>
                                  </p:childTnLst>
                                </p:cTn>
                              </p:par>
                            </p:childTnLst>
                          </p:cTn>
                        </p:par>
                        <p:par>
                          <p:cTn id="62" fill="hold">
                            <p:stCondLst>
                              <p:cond delay="5000"/>
                            </p:stCondLst>
                            <p:childTnLst>
                              <p:par>
                                <p:cTn id="63" presetID="22" presetClass="entr" presetSubtype="8" fill="hold" grpId="0" nodeType="afterEffect">
                                  <p:stCondLst>
                                    <p:cond delay="0"/>
                                  </p:stCondLst>
                                  <p:childTnLst>
                                    <p:set>
                                      <p:cBhvr>
                                        <p:cTn id="64" dur="1" fill="hold">
                                          <p:stCondLst>
                                            <p:cond delay="0"/>
                                          </p:stCondLst>
                                        </p:cTn>
                                        <p:tgtEl>
                                          <p:spTgt spid="528409"/>
                                        </p:tgtEl>
                                        <p:attrNameLst>
                                          <p:attrName>style.visibility</p:attrName>
                                        </p:attrNameLst>
                                      </p:cBhvr>
                                      <p:to>
                                        <p:strVal val="visible"/>
                                      </p:to>
                                    </p:set>
                                    <p:animEffect transition="in" filter="wipe(left)">
                                      <p:cBhvr>
                                        <p:cTn id="65" dur="500"/>
                                        <p:tgtEl>
                                          <p:spTgt spid="528409"/>
                                        </p:tgtEl>
                                      </p:cBhvr>
                                    </p:animEffect>
                                  </p:childTnLst>
                                </p:cTn>
                              </p:par>
                            </p:childTnLst>
                          </p:cTn>
                        </p:par>
                        <p:par>
                          <p:cTn id="66" fill="hold">
                            <p:stCondLst>
                              <p:cond delay="5500"/>
                            </p:stCondLst>
                            <p:childTnLst>
                              <p:par>
                                <p:cTn id="67" presetID="22" presetClass="entr" presetSubtype="1" fill="hold" grpId="0" nodeType="afterEffect">
                                  <p:stCondLst>
                                    <p:cond delay="0"/>
                                  </p:stCondLst>
                                  <p:childTnLst>
                                    <p:set>
                                      <p:cBhvr>
                                        <p:cTn id="68" dur="1" fill="hold">
                                          <p:stCondLst>
                                            <p:cond delay="0"/>
                                          </p:stCondLst>
                                        </p:cTn>
                                        <p:tgtEl>
                                          <p:spTgt spid="528392"/>
                                        </p:tgtEl>
                                        <p:attrNameLst>
                                          <p:attrName>style.visibility</p:attrName>
                                        </p:attrNameLst>
                                      </p:cBhvr>
                                      <p:to>
                                        <p:strVal val="visible"/>
                                      </p:to>
                                    </p:set>
                                    <p:animEffect transition="in" filter="wipe(up)">
                                      <p:cBhvr>
                                        <p:cTn id="69" dur="500"/>
                                        <p:tgtEl>
                                          <p:spTgt spid="528392"/>
                                        </p:tgtEl>
                                      </p:cBhvr>
                                    </p:animEffect>
                                  </p:childTnLst>
                                </p:cTn>
                              </p:par>
                            </p:childTnLst>
                          </p:cTn>
                        </p:par>
                        <p:par>
                          <p:cTn id="70" fill="hold">
                            <p:stCondLst>
                              <p:cond delay="6000"/>
                            </p:stCondLst>
                            <p:childTnLst>
                              <p:par>
                                <p:cTn id="71" presetID="22" presetClass="entr" presetSubtype="8" fill="hold" grpId="0" nodeType="afterEffect">
                                  <p:stCondLst>
                                    <p:cond delay="0"/>
                                  </p:stCondLst>
                                  <p:childTnLst>
                                    <p:set>
                                      <p:cBhvr>
                                        <p:cTn id="72" dur="1" fill="hold">
                                          <p:stCondLst>
                                            <p:cond delay="0"/>
                                          </p:stCondLst>
                                        </p:cTn>
                                        <p:tgtEl>
                                          <p:spTgt spid="528410"/>
                                        </p:tgtEl>
                                        <p:attrNameLst>
                                          <p:attrName>style.visibility</p:attrName>
                                        </p:attrNameLst>
                                      </p:cBhvr>
                                      <p:to>
                                        <p:strVal val="visible"/>
                                      </p:to>
                                    </p:set>
                                    <p:animEffect transition="in" filter="wipe(left)">
                                      <p:cBhvr>
                                        <p:cTn id="73" dur="500"/>
                                        <p:tgtEl>
                                          <p:spTgt spid="528410"/>
                                        </p:tgtEl>
                                      </p:cBhvr>
                                    </p:animEffect>
                                  </p:childTnLst>
                                </p:cTn>
                              </p:par>
                            </p:childTnLst>
                          </p:cTn>
                        </p:par>
                        <p:par>
                          <p:cTn id="74" fill="hold">
                            <p:stCondLst>
                              <p:cond delay="6500"/>
                            </p:stCondLst>
                            <p:childTnLst>
                              <p:par>
                                <p:cTn id="75" presetID="22" presetClass="entr" presetSubtype="1" fill="hold" grpId="0" nodeType="afterEffect">
                                  <p:stCondLst>
                                    <p:cond delay="0"/>
                                  </p:stCondLst>
                                  <p:childTnLst>
                                    <p:set>
                                      <p:cBhvr>
                                        <p:cTn id="76" dur="1" fill="hold">
                                          <p:stCondLst>
                                            <p:cond delay="0"/>
                                          </p:stCondLst>
                                        </p:cTn>
                                        <p:tgtEl>
                                          <p:spTgt spid="528394"/>
                                        </p:tgtEl>
                                        <p:attrNameLst>
                                          <p:attrName>style.visibility</p:attrName>
                                        </p:attrNameLst>
                                      </p:cBhvr>
                                      <p:to>
                                        <p:strVal val="visible"/>
                                      </p:to>
                                    </p:set>
                                    <p:animEffect transition="in" filter="wipe(up)">
                                      <p:cBhvr>
                                        <p:cTn id="77" dur="500"/>
                                        <p:tgtEl>
                                          <p:spTgt spid="528394"/>
                                        </p:tgtEl>
                                      </p:cBhvr>
                                    </p:animEffect>
                                  </p:childTnLst>
                                </p:cTn>
                              </p:par>
                            </p:childTnLst>
                          </p:cTn>
                        </p:par>
                        <p:par>
                          <p:cTn id="78" fill="hold">
                            <p:stCondLst>
                              <p:cond delay="7000"/>
                            </p:stCondLst>
                            <p:childTnLst>
                              <p:par>
                                <p:cTn id="79" presetID="22" presetClass="entr" presetSubtype="8" fill="hold" grpId="0" nodeType="afterEffect">
                                  <p:stCondLst>
                                    <p:cond delay="0"/>
                                  </p:stCondLst>
                                  <p:childTnLst>
                                    <p:set>
                                      <p:cBhvr>
                                        <p:cTn id="80" dur="1" fill="hold">
                                          <p:stCondLst>
                                            <p:cond delay="0"/>
                                          </p:stCondLst>
                                        </p:cTn>
                                        <p:tgtEl>
                                          <p:spTgt spid="528411"/>
                                        </p:tgtEl>
                                        <p:attrNameLst>
                                          <p:attrName>style.visibility</p:attrName>
                                        </p:attrNameLst>
                                      </p:cBhvr>
                                      <p:to>
                                        <p:strVal val="visible"/>
                                      </p:to>
                                    </p:set>
                                    <p:animEffect transition="in" filter="wipe(left)">
                                      <p:cBhvr>
                                        <p:cTn id="81" dur="500"/>
                                        <p:tgtEl>
                                          <p:spTgt spid="528411"/>
                                        </p:tgtEl>
                                      </p:cBhvr>
                                    </p:animEffect>
                                  </p:childTnLst>
                                </p:cTn>
                              </p:par>
                            </p:childTnLst>
                          </p:cTn>
                        </p:par>
                        <p:par>
                          <p:cTn id="82" fill="hold">
                            <p:stCondLst>
                              <p:cond delay="7500"/>
                            </p:stCondLst>
                            <p:childTnLst>
                              <p:par>
                                <p:cTn id="83" presetID="22" presetClass="entr" presetSubtype="1" fill="hold" grpId="0" nodeType="afterEffect">
                                  <p:stCondLst>
                                    <p:cond delay="0"/>
                                  </p:stCondLst>
                                  <p:childTnLst>
                                    <p:set>
                                      <p:cBhvr>
                                        <p:cTn id="84" dur="1" fill="hold">
                                          <p:stCondLst>
                                            <p:cond delay="0"/>
                                          </p:stCondLst>
                                        </p:cTn>
                                        <p:tgtEl>
                                          <p:spTgt spid="528396"/>
                                        </p:tgtEl>
                                        <p:attrNameLst>
                                          <p:attrName>style.visibility</p:attrName>
                                        </p:attrNameLst>
                                      </p:cBhvr>
                                      <p:to>
                                        <p:strVal val="visible"/>
                                      </p:to>
                                    </p:set>
                                    <p:animEffect transition="in" filter="wipe(up)">
                                      <p:cBhvr>
                                        <p:cTn id="85" dur="500"/>
                                        <p:tgtEl>
                                          <p:spTgt spid="528396"/>
                                        </p:tgtEl>
                                      </p:cBhvr>
                                    </p:animEffec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528412"/>
                                        </p:tgtEl>
                                        <p:attrNameLst>
                                          <p:attrName>style.visibility</p:attrName>
                                        </p:attrNameLst>
                                      </p:cBhvr>
                                      <p:to>
                                        <p:strVal val="visible"/>
                                      </p:to>
                                    </p:set>
                                    <p:animEffect transition="in" filter="wipe(left)">
                                      <p:cBhvr>
                                        <p:cTn id="89" dur="500"/>
                                        <p:tgtEl>
                                          <p:spTgt spid="528412"/>
                                        </p:tgtEl>
                                      </p:cBhvr>
                                    </p:animEffect>
                                  </p:childTnLst>
                                </p:cTn>
                              </p:par>
                            </p:childTnLst>
                          </p:cTn>
                        </p:par>
                        <p:par>
                          <p:cTn id="90" fill="hold">
                            <p:stCondLst>
                              <p:cond delay="8500"/>
                            </p:stCondLst>
                            <p:childTnLst>
                              <p:par>
                                <p:cTn id="91" presetID="22" presetClass="entr" presetSubtype="1" fill="hold" grpId="0" nodeType="afterEffect">
                                  <p:stCondLst>
                                    <p:cond delay="0"/>
                                  </p:stCondLst>
                                  <p:childTnLst>
                                    <p:set>
                                      <p:cBhvr>
                                        <p:cTn id="92" dur="1" fill="hold">
                                          <p:stCondLst>
                                            <p:cond delay="0"/>
                                          </p:stCondLst>
                                        </p:cTn>
                                        <p:tgtEl>
                                          <p:spTgt spid="528399"/>
                                        </p:tgtEl>
                                        <p:attrNameLst>
                                          <p:attrName>style.visibility</p:attrName>
                                        </p:attrNameLst>
                                      </p:cBhvr>
                                      <p:to>
                                        <p:strVal val="visible"/>
                                      </p:to>
                                    </p:set>
                                    <p:animEffect transition="in" filter="wipe(up)">
                                      <p:cBhvr>
                                        <p:cTn id="93" dur="500"/>
                                        <p:tgtEl>
                                          <p:spTgt spid="528399"/>
                                        </p:tgtEl>
                                      </p:cBhvr>
                                    </p:animEffect>
                                  </p:childTnLst>
                                </p:cTn>
                              </p:par>
                            </p:childTnLst>
                          </p:cTn>
                        </p:par>
                        <p:par>
                          <p:cTn id="94" fill="hold">
                            <p:stCondLst>
                              <p:cond delay="9000"/>
                            </p:stCondLst>
                            <p:childTnLst>
                              <p:par>
                                <p:cTn id="95" presetID="22" presetClass="entr" presetSubtype="8" fill="hold" grpId="0" nodeType="afterEffect">
                                  <p:stCondLst>
                                    <p:cond delay="0"/>
                                  </p:stCondLst>
                                  <p:childTnLst>
                                    <p:set>
                                      <p:cBhvr>
                                        <p:cTn id="96" dur="1" fill="hold">
                                          <p:stCondLst>
                                            <p:cond delay="0"/>
                                          </p:stCondLst>
                                        </p:cTn>
                                        <p:tgtEl>
                                          <p:spTgt spid="528413"/>
                                        </p:tgtEl>
                                        <p:attrNameLst>
                                          <p:attrName>style.visibility</p:attrName>
                                        </p:attrNameLst>
                                      </p:cBhvr>
                                      <p:to>
                                        <p:strVal val="visible"/>
                                      </p:to>
                                    </p:set>
                                    <p:animEffect transition="in" filter="wipe(left)">
                                      <p:cBhvr>
                                        <p:cTn id="97" dur="500"/>
                                        <p:tgtEl>
                                          <p:spTgt spid="528413"/>
                                        </p:tgtEl>
                                      </p:cBhvr>
                                    </p:animEffect>
                                  </p:childTnLst>
                                </p:cTn>
                              </p:par>
                            </p:childTnLst>
                          </p:cTn>
                        </p:par>
                        <p:par>
                          <p:cTn id="98" fill="hold">
                            <p:stCondLst>
                              <p:cond delay="9500"/>
                            </p:stCondLst>
                            <p:childTnLst>
                              <p:par>
                                <p:cTn id="99" presetID="22" presetClass="entr" presetSubtype="1" fill="hold" grpId="0" nodeType="afterEffect">
                                  <p:stCondLst>
                                    <p:cond delay="0"/>
                                  </p:stCondLst>
                                  <p:childTnLst>
                                    <p:set>
                                      <p:cBhvr>
                                        <p:cTn id="100" dur="1" fill="hold">
                                          <p:stCondLst>
                                            <p:cond delay="0"/>
                                          </p:stCondLst>
                                        </p:cTn>
                                        <p:tgtEl>
                                          <p:spTgt spid="528400"/>
                                        </p:tgtEl>
                                        <p:attrNameLst>
                                          <p:attrName>style.visibility</p:attrName>
                                        </p:attrNameLst>
                                      </p:cBhvr>
                                      <p:to>
                                        <p:strVal val="visible"/>
                                      </p:to>
                                    </p:set>
                                    <p:animEffect transition="in" filter="wipe(up)">
                                      <p:cBhvr>
                                        <p:cTn id="101" dur="500"/>
                                        <p:tgtEl>
                                          <p:spTgt spid="528400"/>
                                        </p:tgtEl>
                                      </p:cBhvr>
                                    </p:animEffect>
                                  </p:childTnLst>
                                </p:cTn>
                              </p:par>
                            </p:childTnLst>
                          </p:cTn>
                        </p:par>
                        <p:par>
                          <p:cTn id="102" fill="hold">
                            <p:stCondLst>
                              <p:cond delay="10000"/>
                            </p:stCondLst>
                            <p:childTnLst>
                              <p:par>
                                <p:cTn id="103" presetID="22" presetClass="entr" presetSubtype="8" fill="hold" grpId="0" nodeType="afterEffect">
                                  <p:stCondLst>
                                    <p:cond delay="0"/>
                                  </p:stCondLst>
                                  <p:childTnLst>
                                    <p:set>
                                      <p:cBhvr>
                                        <p:cTn id="104" dur="1" fill="hold">
                                          <p:stCondLst>
                                            <p:cond delay="0"/>
                                          </p:stCondLst>
                                        </p:cTn>
                                        <p:tgtEl>
                                          <p:spTgt spid="528414"/>
                                        </p:tgtEl>
                                        <p:attrNameLst>
                                          <p:attrName>style.visibility</p:attrName>
                                        </p:attrNameLst>
                                      </p:cBhvr>
                                      <p:to>
                                        <p:strVal val="visible"/>
                                      </p:to>
                                    </p:set>
                                    <p:animEffect transition="in" filter="wipe(left)">
                                      <p:cBhvr>
                                        <p:cTn id="105" dur="500"/>
                                        <p:tgtEl>
                                          <p:spTgt spid="528414"/>
                                        </p:tgtEl>
                                      </p:cBhvr>
                                    </p:animEffect>
                                  </p:childTnLst>
                                </p:cTn>
                              </p:par>
                            </p:childTnLst>
                          </p:cTn>
                        </p:par>
                        <p:par>
                          <p:cTn id="106" fill="hold">
                            <p:stCondLst>
                              <p:cond delay="10500"/>
                            </p:stCondLst>
                            <p:childTnLst>
                              <p:par>
                                <p:cTn id="107" presetID="22" presetClass="entr" presetSubtype="1" fill="hold" grpId="0" nodeType="afterEffect">
                                  <p:stCondLst>
                                    <p:cond delay="0"/>
                                  </p:stCondLst>
                                  <p:childTnLst>
                                    <p:set>
                                      <p:cBhvr>
                                        <p:cTn id="108" dur="1" fill="hold">
                                          <p:stCondLst>
                                            <p:cond delay="0"/>
                                          </p:stCondLst>
                                        </p:cTn>
                                        <p:tgtEl>
                                          <p:spTgt spid="528397"/>
                                        </p:tgtEl>
                                        <p:attrNameLst>
                                          <p:attrName>style.visibility</p:attrName>
                                        </p:attrNameLst>
                                      </p:cBhvr>
                                      <p:to>
                                        <p:strVal val="visible"/>
                                      </p:to>
                                    </p:set>
                                    <p:animEffect transition="in" filter="wipe(up)">
                                      <p:cBhvr>
                                        <p:cTn id="109" dur="500"/>
                                        <p:tgtEl>
                                          <p:spTgt spid="528397"/>
                                        </p:tgtEl>
                                      </p:cBhvr>
                                    </p:animEffect>
                                  </p:childTnLst>
                                </p:cTn>
                              </p:par>
                            </p:childTnLst>
                          </p:cTn>
                        </p:par>
                        <p:par>
                          <p:cTn id="110" fill="hold">
                            <p:stCondLst>
                              <p:cond delay="11000"/>
                            </p:stCondLst>
                            <p:childTnLst>
                              <p:par>
                                <p:cTn id="111" presetID="22" presetClass="entr" presetSubtype="8" fill="hold" grpId="0" nodeType="afterEffect">
                                  <p:stCondLst>
                                    <p:cond delay="0"/>
                                  </p:stCondLst>
                                  <p:childTnLst>
                                    <p:set>
                                      <p:cBhvr>
                                        <p:cTn id="112" dur="1" fill="hold">
                                          <p:stCondLst>
                                            <p:cond delay="0"/>
                                          </p:stCondLst>
                                        </p:cTn>
                                        <p:tgtEl>
                                          <p:spTgt spid="528401"/>
                                        </p:tgtEl>
                                        <p:attrNameLst>
                                          <p:attrName>style.visibility</p:attrName>
                                        </p:attrNameLst>
                                      </p:cBhvr>
                                      <p:to>
                                        <p:strVal val="visible"/>
                                      </p:to>
                                    </p:set>
                                    <p:animEffect transition="in" filter="wipe(left)">
                                      <p:cBhvr>
                                        <p:cTn id="113" dur="500"/>
                                        <p:tgtEl>
                                          <p:spTgt spid="528401"/>
                                        </p:tgtEl>
                                      </p:cBhvr>
                                    </p:animEffect>
                                  </p:childTnLst>
                                </p:cTn>
                              </p:par>
                            </p:childTnLst>
                          </p:cTn>
                        </p:par>
                        <p:par>
                          <p:cTn id="114" fill="hold">
                            <p:stCondLst>
                              <p:cond delay="11500"/>
                            </p:stCondLst>
                            <p:childTnLst>
                              <p:par>
                                <p:cTn id="115" presetID="22" presetClass="entr" presetSubtype="1" fill="hold" grpId="0" nodeType="afterEffect">
                                  <p:stCondLst>
                                    <p:cond delay="0"/>
                                  </p:stCondLst>
                                  <p:childTnLst>
                                    <p:set>
                                      <p:cBhvr>
                                        <p:cTn id="116" dur="1" fill="hold">
                                          <p:stCondLst>
                                            <p:cond delay="0"/>
                                          </p:stCondLst>
                                        </p:cTn>
                                        <p:tgtEl>
                                          <p:spTgt spid="528395"/>
                                        </p:tgtEl>
                                        <p:attrNameLst>
                                          <p:attrName>style.visibility</p:attrName>
                                        </p:attrNameLst>
                                      </p:cBhvr>
                                      <p:to>
                                        <p:strVal val="visible"/>
                                      </p:to>
                                    </p:set>
                                    <p:animEffect transition="in" filter="wipe(up)">
                                      <p:cBhvr>
                                        <p:cTn id="117" dur="500"/>
                                        <p:tgtEl>
                                          <p:spTgt spid="528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386" grpId="0" autoUpdateAnimBg="0"/>
      <p:bldP spid="528387" grpId="0" autoUpdateAnimBg="0"/>
      <p:bldP spid="528388" grpId="0" autoUpdateAnimBg="0"/>
      <p:bldP spid="528389" grpId="0" autoUpdateAnimBg="0"/>
      <p:bldP spid="528390" grpId="0" autoUpdateAnimBg="0"/>
      <p:bldP spid="528391" grpId="0" autoUpdateAnimBg="0"/>
      <p:bldP spid="528392" grpId="0" autoUpdateAnimBg="0"/>
      <p:bldP spid="528393" grpId="0" autoUpdateAnimBg="0"/>
      <p:bldP spid="528394" grpId="0" autoUpdateAnimBg="0"/>
      <p:bldP spid="528395" grpId="0" autoUpdateAnimBg="0"/>
      <p:bldP spid="528396" grpId="0" autoUpdateAnimBg="0"/>
      <p:bldP spid="528397" grpId="0" autoUpdateAnimBg="0"/>
      <p:bldP spid="528399" grpId="0" autoUpdateAnimBg="0"/>
      <p:bldP spid="528400" grpId="0" autoUpdateAnimBg="0"/>
      <p:bldP spid="528401" grpId="0" animBg="1"/>
      <p:bldP spid="528402" grpId="0" animBg="1"/>
      <p:bldP spid="528403" grpId="0" animBg="1"/>
      <p:bldP spid="528404" grpId="0" animBg="1"/>
      <p:bldP spid="528405" grpId="0" animBg="1"/>
      <p:bldP spid="528406" grpId="0" animBg="1"/>
      <p:bldP spid="528407" grpId="0" animBg="1"/>
      <p:bldP spid="528408" grpId="0" animBg="1"/>
      <p:bldP spid="528409" grpId="0" animBg="1"/>
      <p:bldP spid="528410" grpId="0" animBg="1"/>
      <p:bldP spid="528411" grpId="0" animBg="1"/>
      <p:bldP spid="528412" grpId="0" animBg="1"/>
      <p:bldP spid="528413" grpId="0" animBg="1"/>
      <p:bldP spid="5284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a:t>
            </a:r>
            <a:r>
              <a:rPr lang="en-US" altLang="zh-CN" dirty="0"/>
              <a:t> Shell</a:t>
            </a:r>
            <a:endParaRPr lang="zh-CN" altLang="en-US" dirty="0"/>
          </a:p>
        </p:txBody>
      </p:sp>
      <p:sp>
        <p:nvSpPr>
          <p:cNvPr id="3" name="内容占位符 2"/>
          <p:cNvSpPr>
            <a:spLocks noGrp="1"/>
          </p:cNvSpPr>
          <p:nvPr>
            <p:ph idx="1"/>
          </p:nvPr>
        </p:nvSpPr>
        <p:spPr>
          <a:xfrm>
            <a:off x="899592" y="1371600"/>
            <a:ext cx="7772400" cy="4114800"/>
          </a:xfrm>
        </p:spPr>
        <p:txBody>
          <a:bodyPr/>
          <a:lstStyle/>
          <a:p>
            <a:pPr eaLnBrk="1" hangingPunct="1">
              <a:buClr>
                <a:srgbClr val="3333CC"/>
              </a:buClr>
              <a:defRPr/>
            </a:pPr>
            <a:r>
              <a:rPr lang="en-GB" altLang="zh-CN" dirty="0">
                <a:solidFill>
                  <a:srgbClr val="FF0000"/>
                </a:solidFill>
                <a:latin typeface="+mn-lt"/>
                <a:ea typeface="楷体_GB2312" pitchFamily="49" charset="-122"/>
                <a:cs typeface="Times New Roman" panose="02020603050405020304" pitchFamily="18" charset="0"/>
              </a:rPr>
              <a:t>Shell</a:t>
            </a:r>
            <a:r>
              <a:rPr lang="zh-CN" altLang="en-US"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zh-CN" altLang="en-GB" dirty="0">
                <a:solidFill>
                  <a:srgbClr val="000000"/>
                </a:solidFill>
                <a:latin typeface="Times New Roman" panose="02020603050405020304" pitchFamily="18" charset="0"/>
                <a:ea typeface="楷体_GB2312" pitchFamily="49" charset="-122"/>
                <a:cs typeface="Times New Roman" panose="02020603050405020304" pitchFamily="18" charset="0"/>
              </a:rPr>
              <a:t>系统的用户界面，提供</a:t>
            </a:r>
            <a:r>
              <a:rPr lang="zh-CN" altLang="en-US" dirty="0">
                <a:solidFill>
                  <a:srgbClr val="000000"/>
                </a:solidFill>
                <a:latin typeface="Times New Roman" panose="02020603050405020304" pitchFamily="18" charset="0"/>
                <a:ea typeface="楷体_GB2312" pitchFamily="49" charset="-122"/>
                <a:cs typeface="Times New Roman" panose="02020603050405020304" pitchFamily="18" charset="0"/>
              </a:rPr>
              <a:t>了</a:t>
            </a:r>
            <a:r>
              <a:rPr lang="zh-CN" altLang="en-GB" dirty="0">
                <a:solidFill>
                  <a:srgbClr val="FF0000"/>
                </a:solidFill>
                <a:latin typeface="Times New Roman" panose="02020603050405020304" pitchFamily="18" charset="0"/>
                <a:ea typeface="楷体_GB2312" pitchFamily="49" charset="-122"/>
                <a:cs typeface="Times New Roman" panose="02020603050405020304" pitchFamily="18" charset="0"/>
              </a:rPr>
              <a:t>用户与内核</a:t>
            </a:r>
            <a:r>
              <a:rPr lang="zh-CN" altLang="en-GB" dirty="0">
                <a:solidFill>
                  <a:srgbClr val="000000"/>
                </a:solidFill>
                <a:latin typeface="Times New Roman" panose="02020603050405020304" pitchFamily="18" charset="0"/>
                <a:ea typeface="楷体_GB2312" pitchFamily="49" charset="-122"/>
                <a:cs typeface="Times New Roman" panose="02020603050405020304" pitchFamily="18" charset="0"/>
              </a:rPr>
              <a:t>进行交互操作的</a:t>
            </a:r>
            <a:r>
              <a:rPr lang="zh-CN" altLang="en-GB" dirty="0">
                <a:solidFill>
                  <a:srgbClr val="FF0000"/>
                </a:solidFill>
                <a:latin typeface="Times New Roman" panose="02020603050405020304" pitchFamily="18" charset="0"/>
                <a:ea typeface="楷体_GB2312" pitchFamily="49" charset="-122"/>
                <a:cs typeface="Times New Roman" panose="02020603050405020304" pitchFamily="18" charset="0"/>
              </a:rPr>
              <a:t>接口</a:t>
            </a:r>
            <a:r>
              <a:rPr lang="zh-CN" altLang="en-GB"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zh-CN" altLang="en-GB" dirty="0">
                <a:solidFill>
                  <a:srgbClr val="FF0000"/>
                </a:solidFill>
                <a:latin typeface="Times New Roman" panose="02020603050405020304" pitchFamily="18" charset="0"/>
                <a:ea typeface="楷体_GB2312" pitchFamily="49" charset="-122"/>
                <a:cs typeface="Times New Roman" panose="02020603050405020304" pitchFamily="18" charset="0"/>
              </a:rPr>
              <a:t>命令解释器</a:t>
            </a:r>
            <a:r>
              <a:rPr lang="zh-CN" altLang="en-GB" dirty="0">
                <a:solidFill>
                  <a:srgbClr val="000000"/>
                </a:solidFill>
                <a:latin typeface="Times New Roman" panose="02020603050405020304" pitchFamily="18" charset="0"/>
                <a:ea typeface="楷体_GB2312" pitchFamily="49" charset="-122"/>
                <a:cs typeface="Times New Roman" panose="02020603050405020304" pitchFamily="18" charset="0"/>
              </a:rPr>
              <a:t>) 。</a:t>
            </a:r>
            <a:endParaRPr lang="en-US" altLang="zh-CN"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marL="180000" lvl="1" indent="0" eaLnBrk="1" hangingPunct="1">
              <a:lnSpc>
                <a:spcPct val="130000"/>
              </a:lnSpc>
              <a:spcBef>
                <a:spcPct val="0"/>
              </a:spcBef>
              <a:buClr>
                <a:srgbClr val="0000FF"/>
              </a:buClr>
              <a:defRPr/>
            </a:pPr>
            <a:r>
              <a:rPr lang="zh-CN" altLang="en-US" dirty="0">
                <a:solidFill>
                  <a:srgbClr val="000000"/>
                </a:solidFill>
                <a:ea typeface="楷体_GB2312" pitchFamily="49" charset="-122"/>
              </a:rPr>
              <a:t> 作用：</a:t>
            </a:r>
            <a:endParaRPr lang="en-US" altLang="zh-CN" dirty="0">
              <a:solidFill>
                <a:srgbClr val="000000"/>
              </a:solidFill>
              <a:ea typeface="楷体_GB2312" pitchFamily="49" charset="-122"/>
            </a:endParaRPr>
          </a:p>
          <a:p>
            <a:pPr marL="685800" lvl="2" indent="-342900" eaLnBrk="1" hangingPunct="1">
              <a:lnSpc>
                <a:spcPct val="130000"/>
              </a:lnSpc>
              <a:spcBef>
                <a:spcPct val="0"/>
              </a:spcBef>
              <a:buClr>
                <a:srgbClr val="0000FF"/>
              </a:buClr>
              <a:defRPr/>
            </a:pPr>
            <a:r>
              <a:rPr lang="zh-CN" altLang="en-US" dirty="0">
                <a:solidFill>
                  <a:srgbClr val="000000"/>
                </a:solidFill>
                <a:ea typeface="楷体_GB2312" pitchFamily="49" charset="-122"/>
              </a:rPr>
              <a:t>接收用户输入的命令并送入内核去执行</a:t>
            </a:r>
            <a:endParaRPr lang="zh-CN" altLang="en-GB" dirty="0">
              <a:solidFill>
                <a:srgbClr val="000000"/>
              </a:solidFill>
              <a:ea typeface="楷体_GB2312" pitchFamily="49" charset="-122"/>
            </a:endParaRPr>
          </a:p>
          <a:p>
            <a:pPr marL="685800" lvl="2" indent="-342900" eaLnBrk="1" hangingPunct="1">
              <a:lnSpc>
                <a:spcPct val="130000"/>
              </a:lnSpc>
              <a:spcBef>
                <a:spcPct val="0"/>
              </a:spcBef>
              <a:buClr>
                <a:srgbClr val="0000FF"/>
              </a:buClr>
              <a:defRPr/>
            </a:pPr>
            <a:r>
              <a:rPr lang="zh-CN" altLang="en-US" dirty="0">
                <a:ea typeface="楷体_GB2312" pitchFamily="49" charset="-122"/>
              </a:rPr>
              <a:t>协调</a:t>
            </a:r>
            <a:r>
              <a:rPr lang="zh-CN" altLang="en-US" dirty="0">
                <a:solidFill>
                  <a:srgbClr val="FF0000"/>
                </a:solidFill>
                <a:ea typeface="楷体_GB2312" pitchFamily="49" charset="-122"/>
              </a:rPr>
              <a:t>用户与系统</a:t>
            </a:r>
            <a:r>
              <a:rPr lang="zh-CN" altLang="en-US" dirty="0">
                <a:ea typeface="楷体_GB2312" pitchFamily="49" charset="-122"/>
              </a:rPr>
              <a:t>的</a:t>
            </a:r>
            <a:r>
              <a:rPr lang="zh-CN" altLang="en-US" dirty="0">
                <a:solidFill>
                  <a:srgbClr val="FF0000"/>
                </a:solidFill>
                <a:ea typeface="楷体_GB2312" pitchFamily="49" charset="-122"/>
              </a:rPr>
              <a:t>一致性</a:t>
            </a:r>
            <a:endParaRPr lang="en-US" altLang="zh-CN" dirty="0">
              <a:solidFill>
                <a:srgbClr val="FF0000"/>
              </a:solidFill>
              <a:ea typeface="楷体_GB2312" pitchFamily="49" charset="-122"/>
            </a:endParaRPr>
          </a:p>
          <a:p>
            <a:pPr marL="685800" lvl="2" indent="-342900" eaLnBrk="1" hangingPunct="1">
              <a:lnSpc>
                <a:spcPct val="130000"/>
              </a:lnSpc>
              <a:spcBef>
                <a:spcPct val="0"/>
              </a:spcBef>
              <a:buClr>
                <a:srgbClr val="0000FF"/>
              </a:buClr>
              <a:defRPr/>
            </a:pPr>
            <a:r>
              <a:rPr lang="zh-CN" altLang="en-US" dirty="0">
                <a:ea typeface="楷体_GB2312" pitchFamily="49" charset="-122"/>
              </a:rPr>
              <a:t>在</a:t>
            </a:r>
            <a:r>
              <a:rPr lang="zh-CN" altLang="en-US" dirty="0">
                <a:solidFill>
                  <a:srgbClr val="FF0000"/>
                </a:solidFill>
                <a:ea typeface="楷体_GB2312" pitchFamily="49" charset="-122"/>
              </a:rPr>
              <a:t>用户与系统</a:t>
            </a:r>
            <a:r>
              <a:rPr lang="zh-CN" altLang="en-US" dirty="0">
                <a:ea typeface="楷体_GB2312" pitchFamily="49" charset="-122"/>
              </a:rPr>
              <a:t>之间进行</a:t>
            </a:r>
            <a:r>
              <a:rPr lang="zh-CN" altLang="en-US" dirty="0">
                <a:solidFill>
                  <a:srgbClr val="FF0000"/>
                </a:solidFill>
                <a:ea typeface="楷体_GB2312" pitchFamily="49" charset="-122"/>
              </a:rPr>
              <a:t>交互</a:t>
            </a:r>
            <a:endParaRPr lang="en-US" altLang="zh-CN" dirty="0">
              <a:solidFill>
                <a:srgbClr val="FF0000"/>
              </a:solidFill>
              <a:ea typeface="楷体_GB2312" pitchFamily="49" charset="-122"/>
            </a:endParaRPr>
          </a:p>
        </p:txBody>
      </p:sp>
      <p:graphicFrame>
        <p:nvGraphicFramePr>
          <p:cNvPr id="2050" name="Object 2"/>
          <p:cNvGraphicFramePr>
            <a:graphicFrameLocks noChangeAspect="1"/>
          </p:cNvGraphicFramePr>
          <p:nvPr>
            <p:extLst>
              <p:ext uri="{D42A27DB-BD31-4B8C-83A1-F6EECF244321}">
                <p14:modId xmlns:p14="http://schemas.microsoft.com/office/powerpoint/2010/main" val="305576899"/>
              </p:ext>
            </p:extLst>
          </p:nvPr>
        </p:nvGraphicFramePr>
        <p:xfrm>
          <a:off x="1430816" y="4365104"/>
          <a:ext cx="5661464" cy="2390909"/>
        </p:xfrm>
        <a:graphic>
          <a:graphicData uri="http://schemas.openxmlformats.org/presentationml/2006/ole">
            <mc:AlternateContent xmlns:mc="http://schemas.openxmlformats.org/markup-compatibility/2006">
              <mc:Choice xmlns:v="urn:schemas-microsoft-com:vml" Requires="v">
                <p:oleObj spid="_x0000_s1281" r:id="rId4" imgW="4333875" imgH="1752600" progId="">
                  <p:embed/>
                </p:oleObj>
              </mc:Choice>
              <mc:Fallback>
                <p:oleObj r:id="rId4" imgW="4333875" imgH="1752600" progId="">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0816" y="4365104"/>
                        <a:ext cx="5661464" cy="2390909"/>
                      </a:xfrm>
                      <a:prstGeom prst="rect">
                        <a:avLst/>
                      </a:prstGeom>
                      <a:noFill/>
                    </p:spPr>
                  </p:pic>
                </p:oleObj>
              </mc:Fallback>
            </mc:AlternateContent>
          </a:graphicData>
        </a:graphic>
      </p:graphicFrame>
      <p:sp>
        <p:nvSpPr>
          <p:cNvPr id="4" name="矩形 3">
            <a:extLst>
              <a:ext uri="{FF2B5EF4-FFF2-40B4-BE49-F238E27FC236}">
                <a16:creationId xmlns:a16="http://schemas.microsoft.com/office/drawing/2014/main" id="{93126818-CFEE-4EAD-A4DE-A7F4B6773C69}"/>
              </a:ext>
            </a:extLst>
          </p:cNvPr>
          <p:cNvSpPr/>
          <p:nvPr/>
        </p:nvSpPr>
        <p:spPr bwMode="auto">
          <a:xfrm>
            <a:off x="3347864" y="5126360"/>
            <a:ext cx="1656184" cy="360040"/>
          </a:xfrm>
          <a:prstGeom prst="rect">
            <a:avLst/>
          </a:prstGeom>
          <a:solidFill>
            <a:schemeClr val="accent1">
              <a:alpha val="33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九 工作目录</a:t>
            </a:r>
          </a:p>
        </p:txBody>
      </p:sp>
      <p:sp>
        <p:nvSpPr>
          <p:cNvPr id="3" name="内容占位符 2"/>
          <p:cNvSpPr>
            <a:spLocks noGrp="1"/>
          </p:cNvSpPr>
          <p:nvPr>
            <p:ph idx="1"/>
          </p:nvPr>
        </p:nvSpPr>
        <p:spPr>
          <a:xfrm>
            <a:off x="885265" y="1340768"/>
            <a:ext cx="8229600" cy="4790157"/>
          </a:xfrm>
        </p:spPr>
        <p:txBody>
          <a:bodyPr/>
          <a:lstStyle/>
          <a:p>
            <a:pPr>
              <a:lnSpc>
                <a:spcPct val="110000"/>
              </a:lnSpc>
              <a:spcBef>
                <a:spcPts val="600"/>
              </a:spcBef>
            </a:pPr>
            <a:r>
              <a:rPr lang="zh-CN" altLang="en-US" sz="3100" dirty="0"/>
              <a:t>用户</a:t>
            </a:r>
            <a:r>
              <a:rPr lang="zh-CN" altLang="en-US" sz="3100" dirty="0">
                <a:solidFill>
                  <a:srgbClr val="FF0000"/>
                </a:solidFill>
              </a:rPr>
              <a:t>目前所处的目录</a:t>
            </a:r>
          </a:p>
          <a:p>
            <a:pPr>
              <a:lnSpc>
                <a:spcPct val="110000"/>
              </a:lnSpc>
              <a:spcBef>
                <a:spcPts val="600"/>
              </a:spcBef>
            </a:pPr>
            <a:r>
              <a:rPr lang="zh-CN" altLang="en-US" sz="3100" dirty="0"/>
              <a:t>用户</a:t>
            </a:r>
            <a:r>
              <a:rPr lang="zh-CN" altLang="en-US" sz="3100" dirty="0">
                <a:solidFill>
                  <a:srgbClr val="FF0000"/>
                </a:solidFill>
              </a:rPr>
              <a:t>登录</a:t>
            </a:r>
            <a:r>
              <a:rPr lang="zh-CN" altLang="en-US" sz="3100" dirty="0"/>
              <a:t>后进入的目录通常是</a:t>
            </a:r>
            <a:r>
              <a:rPr lang="zh-CN" altLang="en-US" sz="3100" dirty="0">
                <a:solidFill>
                  <a:srgbClr val="FF0000"/>
                </a:solidFill>
              </a:rPr>
              <a:t>自己的主目录</a:t>
            </a:r>
          </a:p>
          <a:p>
            <a:pPr>
              <a:lnSpc>
                <a:spcPct val="110000"/>
              </a:lnSpc>
              <a:spcBef>
                <a:spcPts val="600"/>
              </a:spcBef>
            </a:pPr>
            <a:r>
              <a:rPr lang="zh-CN" altLang="en-US" sz="3100" dirty="0"/>
              <a:t>可用 </a:t>
            </a:r>
            <a:r>
              <a:rPr lang="zh-CN" altLang="en-US" sz="3100" dirty="0">
                <a:solidFill>
                  <a:srgbClr val="FF0000"/>
                </a:solidFill>
              </a:rPr>
              <a:t> </a:t>
            </a:r>
            <a:r>
              <a:rPr lang="en-US" altLang="zh-CN" sz="3100" dirty="0" err="1">
                <a:solidFill>
                  <a:srgbClr val="FF0000"/>
                </a:solidFill>
              </a:rPr>
              <a:t>pwd</a:t>
            </a:r>
            <a:r>
              <a:rPr lang="en-US" altLang="zh-CN" sz="3100" dirty="0">
                <a:solidFill>
                  <a:srgbClr val="FF0000"/>
                </a:solidFill>
              </a:rPr>
              <a:t>  </a:t>
            </a:r>
            <a:r>
              <a:rPr lang="zh-CN" altLang="en-US" sz="3100" dirty="0"/>
              <a:t>命令查看用户的</a:t>
            </a:r>
            <a:r>
              <a:rPr lang="zh-CN" altLang="en-US" sz="3100" dirty="0">
                <a:solidFill>
                  <a:srgbClr val="FF0000"/>
                </a:solidFill>
              </a:rPr>
              <a:t>当前目录</a:t>
            </a:r>
          </a:p>
          <a:p>
            <a:pPr>
              <a:lnSpc>
                <a:spcPct val="110000"/>
              </a:lnSpc>
              <a:spcBef>
                <a:spcPts val="600"/>
              </a:spcBef>
            </a:pPr>
            <a:r>
              <a:rPr lang="zh-CN" altLang="en-US" sz="3100" dirty="0"/>
              <a:t>可用</a:t>
            </a:r>
            <a:r>
              <a:rPr lang="zh-CN" altLang="en-US" sz="3100" dirty="0">
                <a:solidFill>
                  <a:srgbClr val="FF0000"/>
                </a:solidFill>
              </a:rPr>
              <a:t> </a:t>
            </a:r>
            <a:r>
              <a:rPr lang="en-US" altLang="zh-CN" sz="3100" dirty="0">
                <a:solidFill>
                  <a:srgbClr val="FF0000"/>
                </a:solidFill>
              </a:rPr>
              <a:t>cd </a:t>
            </a:r>
            <a:r>
              <a:rPr lang="zh-CN" altLang="en-US" sz="3100" dirty="0"/>
              <a:t>命令来</a:t>
            </a:r>
            <a:r>
              <a:rPr lang="zh-CN" altLang="en-US" sz="3100" dirty="0">
                <a:solidFill>
                  <a:srgbClr val="FF0000"/>
                </a:solidFill>
              </a:rPr>
              <a:t>切换目录</a:t>
            </a:r>
          </a:p>
          <a:p>
            <a:pPr>
              <a:lnSpc>
                <a:spcPct val="110000"/>
              </a:lnSpc>
              <a:spcBef>
                <a:spcPts val="600"/>
              </a:spcBef>
            </a:pPr>
            <a:r>
              <a:rPr lang="zh-CN" altLang="en-US" sz="3100" dirty="0"/>
              <a:t>一些特殊字符的特殊含义：</a:t>
            </a:r>
            <a:endParaRPr lang="en-US" altLang="zh-CN" sz="3100" dirty="0"/>
          </a:p>
          <a:p>
            <a:pPr lvl="1">
              <a:lnSpc>
                <a:spcPct val="110000"/>
              </a:lnSpc>
              <a:spcBef>
                <a:spcPts val="600"/>
              </a:spcBef>
            </a:pPr>
            <a:r>
              <a:rPr lang="zh-CN" altLang="en-US" dirty="0"/>
              <a:t>“ </a:t>
            </a:r>
            <a:r>
              <a:rPr lang="en-US" altLang="zh-CN" dirty="0">
                <a:solidFill>
                  <a:srgbClr val="FF0000"/>
                </a:solidFill>
              </a:rPr>
              <a:t>.</a:t>
            </a:r>
            <a:r>
              <a:rPr lang="en-US" altLang="zh-CN" dirty="0"/>
              <a:t>” </a:t>
            </a:r>
            <a:r>
              <a:rPr lang="zh-CN" altLang="en-US" dirty="0"/>
              <a:t>表示</a:t>
            </a:r>
            <a:r>
              <a:rPr lang="zh-CN" altLang="en-US" dirty="0">
                <a:solidFill>
                  <a:srgbClr val="FF0000"/>
                </a:solidFill>
              </a:rPr>
              <a:t>当前目录</a:t>
            </a:r>
          </a:p>
          <a:p>
            <a:pPr lvl="1">
              <a:lnSpc>
                <a:spcPct val="110000"/>
              </a:lnSpc>
              <a:spcBef>
                <a:spcPts val="600"/>
              </a:spcBef>
            </a:pPr>
            <a:r>
              <a:rPr lang="zh-CN" altLang="en-US" dirty="0"/>
              <a:t>“</a:t>
            </a:r>
            <a:r>
              <a:rPr lang="en-US" altLang="zh-CN" dirty="0">
                <a:solidFill>
                  <a:srgbClr val="FF0000"/>
                </a:solidFill>
              </a:rPr>
              <a:t>..</a:t>
            </a:r>
            <a:r>
              <a:rPr lang="en-US" altLang="zh-CN" dirty="0"/>
              <a:t>” </a:t>
            </a:r>
            <a:r>
              <a:rPr lang="zh-CN" altLang="en-US" dirty="0"/>
              <a:t>表示当前目录的上</a:t>
            </a:r>
            <a:r>
              <a:rPr lang="zh-CN" altLang="en-US" dirty="0">
                <a:solidFill>
                  <a:srgbClr val="FF0000"/>
                </a:solidFill>
              </a:rPr>
              <a:t>一级目录</a:t>
            </a:r>
            <a:r>
              <a:rPr lang="zh-CN" altLang="en-US" dirty="0"/>
              <a:t>（父目录）</a:t>
            </a:r>
          </a:p>
          <a:p>
            <a:pPr lvl="1">
              <a:lnSpc>
                <a:spcPct val="110000"/>
              </a:lnSpc>
              <a:spcBef>
                <a:spcPts val="600"/>
              </a:spcBef>
            </a:pPr>
            <a:r>
              <a:rPr lang="zh-CN" altLang="en-US" dirty="0"/>
              <a:t>“</a:t>
            </a:r>
            <a:r>
              <a:rPr lang="en-US" altLang="zh-CN" dirty="0">
                <a:solidFill>
                  <a:srgbClr val="FF0000"/>
                </a:solidFill>
              </a:rPr>
              <a:t>-</a:t>
            </a:r>
            <a:r>
              <a:rPr lang="en-US" altLang="zh-CN" dirty="0"/>
              <a:t>” </a:t>
            </a:r>
            <a:r>
              <a:rPr lang="zh-CN" altLang="en-US" dirty="0"/>
              <a:t>表示用 </a:t>
            </a:r>
            <a:r>
              <a:rPr lang="en-US" altLang="zh-CN" dirty="0" err="1">
                <a:solidFill>
                  <a:srgbClr val="FF0000"/>
                </a:solidFill>
              </a:rPr>
              <a:t>cd</a:t>
            </a:r>
            <a:r>
              <a:rPr lang="en-US" altLang="zh-CN" dirty="0">
                <a:solidFill>
                  <a:srgbClr val="FF0000"/>
                </a:solidFill>
              </a:rPr>
              <a:t> </a:t>
            </a:r>
            <a:r>
              <a:rPr lang="zh-CN" altLang="en-US" dirty="0">
                <a:solidFill>
                  <a:srgbClr val="FF0000"/>
                </a:solidFill>
              </a:rPr>
              <a:t>命令切换</a:t>
            </a:r>
            <a:r>
              <a:rPr lang="zh-CN" altLang="en-US" dirty="0"/>
              <a:t>目录</a:t>
            </a:r>
            <a:r>
              <a:rPr lang="zh-CN" altLang="en-US" dirty="0">
                <a:solidFill>
                  <a:srgbClr val="FF0000"/>
                </a:solidFill>
              </a:rPr>
              <a:t>前</a:t>
            </a:r>
            <a:r>
              <a:rPr lang="zh-CN" altLang="en-US" dirty="0"/>
              <a:t>所在的</a:t>
            </a:r>
            <a:r>
              <a:rPr lang="zh-CN" altLang="en-US" dirty="0">
                <a:solidFill>
                  <a:srgbClr val="FF0000"/>
                </a:solidFill>
              </a:rPr>
              <a:t>目录</a:t>
            </a:r>
          </a:p>
          <a:p>
            <a:pPr lvl="1">
              <a:lnSpc>
                <a:spcPct val="110000"/>
              </a:lnSpc>
              <a:spcBef>
                <a:spcPts val="600"/>
              </a:spcBef>
            </a:pPr>
            <a:r>
              <a:rPr lang="zh-CN" altLang="en-US" dirty="0"/>
              <a:t>“</a:t>
            </a:r>
            <a:r>
              <a:rPr lang="en-US" altLang="zh-CN" dirty="0">
                <a:solidFill>
                  <a:srgbClr val="FF0000"/>
                </a:solidFill>
              </a:rPr>
              <a:t>~</a:t>
            </a:r>
            <a:r>
              <a:rPr lang="en-US" altLang="zh-CN" dirty="0"/>
              <a:t>” </a:t>
            </a:r>
            <a:r>
              <a:rPr lang="zh-CN" altLang="en-US" dirty="0"/>
              <a:t>表示</a:t>
            </a:r>
            <a:r>
              <a:rPr lang="zh-CN" altLang="en-US" dirty="0">
                <a:solidFill>
                  <a:srgbClr val="FF0000"/>
                </a:solidFill>
              </a:rPr>
              <a:t>用户主目录的绝对路径名</a:t>
            </a:r>
          </a:p>
        </p:txBody>
      </p:sp>
    </p:spTree>
    <p:extLst>
      <p:ext uri="{BB962C8B-B14F-4D97-AF65-F5344CB8AC3E}">
        <p14:creationId xmlns:p14="http://schemas.microsoft.com/office/powerpoint/2010/main" val="11554044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十 路径 </a:t>
            </a:r>
            <a:r>
              <a:rPr lang="en-US" altLang="zh-CN" dirty="0"/>
              <a:t>(path)</a:t>
            </a:r>
            <a:endParaRPr lang="zh-CN" altLang="en-US" dirty="0"/>
          </a:p>
        </p:txBody>
      </p:sp>
      <p:sp>
        <p:nvSpPr>
          <p:cNvPr id="3" name="内容占位符 2"/>
          <p:cNvSpPr>
            <a:spLocks noGrp="1"/>
          </p:cNvSpPr>
          <p:nvPr>
            <p:ph idx="1"/>
          </p:nvPr>
        </p:nvSpPr>
        <p:spPr>
          <a:xfrm>
            <a:off x="899592" y="1371600"/>
            <a:ext cx="7772400" cy="4114800"/>
          </a:xfrm>
        </p:spPr>
        <p:txBody>
          <a:bodyPr/>
          <a:lstStyle/>
          <a:p>
            <a:r>
              <a:rPr lang="zh-CN" altLang="en-US" dirty="0">
                <a:solidFill>
                  <a:srgbClr val="FF0000"/>
                </a:solidFill>
              </a:rPr>
              <a:t>路径</a:t>
            </a:r>
            <a:r>
              <a:rPr lang="zh-CN" altLang="en-US" dirty="0"/>
              <a:t>：</a:t>
            </a:r>
            <a:r>
              <a:rPr lang="zh-CN" altLang="en-US" dirty="0">
                <a:solidFill>
                  <a:srgbClr val="FF0000"/>
                </a:solidFill>
              </a:rPr>
              <a:t>文件或目录</a:t>
            </a:r>
            <a:r>
              <a:rPr lang="zh-CN" altLang="en-US" dirty="0"/>
              <a:t>在文件系统中</a:t>
            </a:r>
            <a:r>
              <a:rPr lang="zh-CN" altLang="en-US" dirty="0">
                <a:solidFill>
                  <a:srgbClr val="FF0000"/>
                </a:solidFill>
              </a:rPr>
              <a:t>所处的位置</a:t>
            </a:r>
            <a:r>
              <a:rPr lang="zh-CN" altLang="en-US" dirty="0"/>
              <a:t>，由经过的目录名和“</a:t>
            </a:r>
            <a:r>
              <a:rPr lang="en-US" altLang="zh-CN" dirty="0"/>
              <a:t>/</a:t>
            </a:r>
            <a:r>
              <a:rPr lang="zh-CN" altLang="en-US" dirty="0"/>
              <a:t>”组成</a:t>
            </a:r>
            <a:endParaRPr lang="en-US" altLang="zh-CN" dirty="0"/>
          </a:p>
          <a:p>
            <a:r>
              <a:rPr lang="zh-CN" altLang="en-US" dirty="0">
                <a:solidFill>
                  <a:srgbClr val="FF0000"/>
                </a:solidFill>
              </a:rPr>
              <a:t>绝对路径 </a:t>
            </a:r>
          </a:p>
          <a:p>
            <a:pPr lvl="1"/>
            <a:r>
              <a:rPr lang="zh-CN" altLang="en-US" dirty="0">
                <a:solidFill>
                  <a:srgbClr val="FF0000"/>
                </a:solidFill>
              </a:rPr>
              <a:t>以斜线（</a:t>
            </a:r>
            <a:r>
              <a:rPr lang="en-US" altLang="zh-CN" dirty="0">
                <a:solidFill>
                  <a:srgbClr val="FF0000"/>
                </a:solidFill>
              </a:rPr>
              <a:t>/</a:t>
            </a:r>
            <a:r>
              <a:rPr lang="zh-CN" altLang="en-US" dirty="0">
                <a:solidFill>
                  <a:srgbClr val="FF0000"/>
                </a:solidFill>
              </a:rPr>
              <a:t>）开头 </a:t>
            </a:r>
          </a:p>
          <a:p>
            <a:pPr lvl="1"/>
            <a:r>
              <a:rPr lang="zh-CN" altLang="en-US" dirty="0"/>
              <a:t>描述</a:t>
            </a:r>
            <a:r>
              <a:rPr lang="zh-CN" altLang="en-US" dirty="0">
                <a:solidFill>
                  <a:srgbClr val="FF0000"/>
                </a:solidFill>
              </a:rPr>
              <a:t>到文件位置的完整说明 </a:t>
            </a:r>
          </a:p>
          <a:p>
            <a:pPr lvl="1"/>
            <a:r>
              <a:rPr lang="zh-CN" altLang="en-US" dirty="0"/>
              <a:t>任何时候指定文件名都可以使用 </a:t>
            </a:r>
          </a:p>
          <a:p>
            <a:r>
              <a:rPr lang="zh-CN" altLang="en-US" dirty="0">
                <a:solidFill>
                  <a:srgbClr val="FF0000"/>
                </a:solidFill>
              </a:rPr>
              <a:t>相对路径 </a:t>
            </a:r>
          </a:p>
          <a:p>
            <a:pPr lvl="1"/>
            <a:r>
              <a:rPr lang="zh-CN" altLang="en-US" dirty="0">
                <a:solidFill>
                  <a:srgbClr val="FF0000"/>
                </a:solidFill>
              </a:rPr>
              <a:t>不以斜线（</a:t>
            </a:r>
            <a:r>
              <a:rPr lang="en-US" altLang="zh-CN" dirty="0">
                <a:solidFill>
                  <a:srgbClr val="FF0000"/>
                </a:solidFill>
              </a:rPr>
              <a:t>/</a:t>
            </a:r>
            <a:r>
              <a:rPr lang="zh-CN" altLang="en-US" dirty="0">
                <a:solidFill>
                  <a:srgbClr val="FF0000"/>
                </a:solidFill>
              </a:rPr>
              <a:t>）开头 </a:t>
            </a:r>
          </a:p>
          <a:p>
            <a:pPr lvl="1"/>
            <a:r>
              <a:rPr lang="zh-CN" altLang="en-US" dirty="0"/>
              <a:t>指定</a:t>
            </a:r>
            <a:r>
              <a:rPr lang="zh-CN" altLang="en-US" dirty="0">
                <a:solidFill>
                  <a:srgbClr val="FF0000"/>
                </a:solidFill>
              </a:rPr>
              <a:t>相对于当前工作目录而言的位置 </a:t>
            </a:r>
          </a:p>
          <a:p>
            <a:pPr lvl="1"/>
            <a:r>
              <a:rPr lang="zh-CN" altLang="en-US" dirty="0"/>
              <a:t>被用作指定文件名的简捷方式</a:t>
            </a:r>
          </a:p>
        </p:txBody>
      </p:sp>
    </p:spTree>
    <p:extLst>
      <p:ext uri="{BB962C8B-B14F-4D97-AF65-F5344CB8AC3E}">
        <p14:creationId xmlns:p14="http://schemas.microsoft.com/office/powerpoint/2010/main" val="38909248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4">
            <a:extLst>
              <a:ext uri="{FF2B5EF4-FFF2-40B4-BE49-F238E27FC236}">
                <a16:creationId xmlns:a16="http://schemas.microsoft.com/office/drawing/2014/main" id="{F52B8F79-341A-46DD-92A8-B83E1DAAB023}"/>
              </a:ext>
            </a:extLst>
          </p:cNvPr>
          <p:cNvSpPr txBox="1">
            <a:spLocks noChangeArrowheads="1"/>
          </p:cNvSpPr>
          <p:nvPr/>
        </p:nvSpPr>
        <p:spPr bwMode="auto">
          <a:xfrm>
            <a:off x="1331640" y="548680"/>
            <a:ext cx="36814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4400" dirty="0">
                <a:solidFill>
                  <a:schemeClr val="tx2"/>
                </a:solidFill>
                <a:latin typeface="黑体" panose="02010609060101010101" pitchFamily="49" charset="-122"/>
                <a:ea typeface="黑体" panose="02010609060101010101" pitchFamily="49" charset="-122"/>
              </a:rPr>
              <a:t>实验</a:t>
            </a:r>
          </a:p>
        </p:txBody>
      </p:sp>
      <p:sp>
        <p:nvSpPr>
          <p:cNvPr id="3" name="文本框 2">
            <a:extLst>
              <a:ext uri="{FF2B5EF4-FFF2-40B4-BE49-F238E27FC236}">
                <a16:creationId xmlns:a16="http://schemas.microsoft.com/office/drawing/2014/main" id="{FF53AF76-7B3E-45FE-AF44-AC195E69BFE9}"/>
              </a:ext>
            </a:extLst>
          </p:cNvPr>
          <p:cNvSpPr txBox="1">
            <a:spLocks noChangeArrowheads="1"/>
          </p:cNvSpPr>
          <p:nvPr/>
        </p:nvSpPr>
        <p:spPr bwMode="auto">
          <a:xfrm>
            <a:off x="467544" y="1628800"/>
            <a:ext cx="8368675" cy="4742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742950" indent="-742950" algn="just" eaLnBrk="1" hangingPunct="1">
              <a:lnSpc>
                <a:spcPct val="130000"/>
              </a:lnSpc>
              <a:spcBef>
                <a:spcPts val="600"/>
              </a:spcBef>
              <a:buClrTx/>
              <a:buSzTx/>
              <a:buFont typeface="+mj-lt"/>
              <a:buAutoNum type="arabicPeriod"/>
            </a:pPr>
            <a:r>
              <a:rPr lang="zh-CN" altLang="en-US" b="1" dirty="0">
                <a:solidFill>
                  <a:srgbClr val="C00000"/>
                </a:solidFill>
                <a:latin typeface="微软雅黑" panose="020B0503020204020204" pitchFamily="34" charset="-122"/>
                <a:ea typeface="微软雅黑" panose="020B0503020204020204" pitchFamily="34" charset="-122"/>
              </a:rPr>
              <a:t>结合</a:t>
            </a:r>
            <a:r>
              <a:rPr lang="en-US" altLang="zh-CN" b="1" dirty="0" err="1">
                <a:solidFill>
                  <a:srgbClr val="C00000"/>
                </a:solidFill>
                <a:latin typeface="微软雅黑" panose="020B0503020204020204" pitchFamily="34" charset="-122"/>
                <a:ea typeface="微软雅黑" panose="020B0503020204020204" pitchFamily="34" charset="-122"/>
              </a:rPr>
              <a:t>inode</a:t>
            </a:r>
            <a:r>
              <a:rPr lang="zh-CN" altLang="en-US" b="1" dirty="0">
                <a:solidFill>
                  <a:srgbClr val="C00000"/>
                </a:solidFill>
                <a:latin typeface="微软雅黑" panose="020B0503020204020204" pitchFamily="34" charset="-122"/>
                <a:ea typeface="微软雅黑" panose="020B0503020204020204" pitchFamily="34" charset="-122"/>
              </a:rPr>
              <a:t>节点编号，以及文件软</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硬链接建立与文件内容修改，辨析硬链接和软链接的区别。</a:t>
            </a:r>
          </a:p>
          <a:p>
            <a:pPr marL="742950" indent="-742950" algn="just" eaLnBrk="1" hangingPunct="1">
              <a:lnSpc>
                <a:spcPct val="130000"/>
              </a:lnSpc>
              <a:spcBef>
                <a:spcPts val="600"/>
              </a:spcBef>
              <a:buClrTx/>
              <a:buSzTx/>
              <a:buFont typeface="+mj-lt"/>
              <a:buAutoNum type="arabicPeriod"/>
            </a:pPr>
            <a:r>
              <a:rPr lang="zh-CN" altLang="en-US" b="1" dirty="0">
                <a:solidFill>
                  <a:srgbClr val="C00000"/>
                </a:solidFill>
                <a:latin typeface="微软雅黑" panose="020B0503020204020204" pitchFamily="34" charset="-122"/>
                <a:ea typeface="微软雅黑" panose="020B0503020204020204" pitchFamily="34" charset="-122"/>
              </a:rPr>
              <a:t>查看自己系统的二级文件目录有哪些内容。</a:t>
            </a:r>
            <a:endParaRPr lang="en-US" altLang="zh-CN" b="1" dirty="0">
              <a:solidFill>
                <a:srgbClr val="C00000"/>
              </a:solidFill>
              <a:latin typeface="微软雅黑" panose="020B0503020204020204" pitchFamily="34" charset="-122"/>
              <a:ea typeface="微软雅黑" panose="020B0503020204020204" pitchFamily="34" charset="-122"/>
            </a:endParaRPr>
          </a:p>
          <a:p>
            <a:pPr marL="742950" indent="-742950" algn="just">
              <a:lnSpc>
                <a:spcPct val="130000"/>
              </a:lnSpc>
              <a:spcBef>
                <a:spcPts val="600"/>
              </a:spcBef>
              <a:buClrTx/>
              <a:buSzTx/>
              <a:buFont typeface="+mj-lt"/>
              <a:buAutoNum type="arabicPeriod"/>
            </a:pPr>
            <a:r>
              <a:rPr lang="zh-CN" altLang="en-US" b="1" dirty="0">
                <a:solidFill>
                  <a:srgbClr val="C00000"/>
                </a:solidFill>
                <a:latin typeface="微软雅黑" panose="020B0503020204020204" pitchFamily="34" charset="-122"/>
                <a:ea typeface="微软雅黑" panose="020B0503020204020204" pitchFamily="34" charset="-122"/>
              </a:rPr>
              <a:t>利用</a:t>
            </a:r>
            <a:r>
              <a:rPr lang="en-US" altLang="zh-CN" b="1" dirty="0">
                <a:solidFill>
                  <a:srgbClr val="C00000"/>
                </a:solidFill>
                <a:latin typeface="微软雅黑" panose="020B0503020204020204" pitchFamily="34" charset="-122"/>
                <a:ea typeface="微软雅黑" panose="020B0503020204020204" pitchFamily="34" charset="-122"/>
              </a:rPr>
              <a:t>cd</a:t>
            </a:r>
            <a:r>
              <a:rPr lang="zh-CN" altLang="en-US" b="1" dirty="0">
                <a:solidFill>
                  <a:srgbClr val="C00000"/>
                </a:solidFill>
                <a:latin typeface="微软雅黑" panose="020B0503020204020204" pitchFamily="34" charset="-122"/>
                <a:ea typeface="微软雅黑" panose="020B0503020204020204" pitchFamily="34" charset="-122"/>
              </a:rPr>
              <a:t>命令、</a:t>
            </a:r>
            <a:r>
              <a:rPr lang="en-US" altLang="zh-CN" b="1" dirty="0">
                <a:solidFill>
                  <a:srgbClr val="C00000"/>
                </a:solidFill>
                <a:latin typeface="微软雅黑" panose="020B0503020204020204" pitchFamily="34" charset="-122"/>
                <a:ea typeface="微软雅黑" panose="020B0503020204020204" pitchFamily="34" charset="-122"/>
              </a:rPr>
              <a:t>ls</a:t>
            </a:r>
            <a:r>
              <a:rPr lang="zh-CN" altLang="en-US" b="1" dirty="0">
                <a:solidFill>
                  <a:srgbClr val="C00000"/>
                </a:solidFill>
                <a:latin typeface="微软雅黑" panose="020B0503020204020204" pitchFamily="34" charset="-122"/>
                <a:ea typeface="微软雅黑" panose="020B0503020204020204" pitchFamily="34" charset="-122"/>
              </a:rPr>
              <a:t>命令、通配符、“ </a:t>
            </a:r>
            <a:r>
              <a:rPr lang="en-US" altLang="zh-CN" b="1" dirty="0">
                <a:solidFill>
                  <a:srgbClr val="C00000"/>
                </a:solidFill>
                <a:latin typeface="微软雅黑" panose="020B0503020204020204" pitchFamily="34" charset="-122"/>
                <a:ea typeface="微软雅黑" panose="020B0503020204020204" pitchFamily="34" charset="-122"/>
              </a:rPr>
              <a:t>.” </a:t>
            </a:r>
            <a:r>
              <a:rPr lang="zh-CN" altLang="en-US" b="1" dirty="0">
                <a:solidFill>
                  <a:srgbClr val="C00000"/>
                </a:solidFill>
                <a:latin typeface="微软雅黑" panose="020B0503020204020204" pitchFamily="34" charset="-122"/>
                <a:ea typeface="微软雅黑" panose="020B0503020204020204" pitchFamily="34" charset="-122"/>
              </a:rPr>
              <a:t>、“</a:t>
            </a:r>
            <a:r>
              <a:rPr lang="en-US" altLang="zh-CN" b="1" dirty="0">
                <a:solidFill>
                  <a:srgbClr val="C00000"/>
                </a:solidFill>
                <a:latin typeface="微软雅黑" panose="020B0503020204020204" pitchFamily="34" charset="-122"/>
                <a:ea typeface="微软雅黑" panose="020B0503020204020204" pitchFamily="34" charset="-122"/>
              </a:rPr>
              <a:t>..” </a:t>
            </a:r>
            <a:r>
              <a:rPr lang="zh-CN" altLang="en-US" b="1" dirty="0">
                <a:solidFill>
                  <a:srgbClr val="C00000"/>
                </a:solidFill>
                <a:latin typeface="微软雅黑" panose="020B0503020204020204" pitchFamily="34" charset="-122"/>
                <a:ea typeface="微软雅黑" panose="020B0503020204020204" pitchFamily="34" charset="-122"/>
              </a:rPr>
              <a:t>等练习不同目录的操作以及文件属性的查看。</a:t>
            </a:r>
          </a:p>
        </p:txBody>
      </p:sp>
    </p:spTree>
    <p:extLst>
      <p:ext uri="{BB962C8B-B14F-4D97-AF65-F5344CB8AC3E}">
        <p14:creationId xmlns:p14="http://schemas.microsoft.com/office/powerpoint/2010/main" val="237417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4">
            <a:extLst>
              <a:ext uri="{FF2B5EF4-FFF2-40B4-BE49-F238E27FC236}">
                <a16:creationId xmlns:a16="http://schemas.microsoft.com/office/drawing/2014/main" id="{F52B8F79-341A-46DD-92A8-B83E1DAAB023}"/>
              </a:ext>
            </a:extLst>
          </p:cNvPr>
          <p:cNvSpPr txBox="1">
            <a:spLocks noChangeArrowheads="1"/>
          </p:cNvSpPr>
          <p:nvPr/>
        </p:nvSpPr>
        <p:spPr bwMode="auto">
          <a:xfrm>
            <a:off x="1331640" y="548680"/>
            <a:ext cx="36814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4400" dirty="0">
                <a:solidFill>
                  <a:schemeClr val="tx2"/>
                </a:solidFill>
                <a:latin typeface="黑体" panose="02010609060101010101" pitchFamily="49" charset="-122"/>
                <a:ea typeface="黑体" panose="02010609060101010101" pitchFamily="49" charset="-122"/>
              </a:rPr>
              <a:t>思考</a:t>
            </a:r>
          </a:p>
        </p:txBody>
      </p:sp>
      <p:sp>
        <p:nvSpPr>
          <p:cNvPr id="3" name="文本框 2">
            <a:extLst>
              <a:ext uri="{FF2B5EF4-FFF2-40B4-BE49-F238E27FC236}">
                <a16:creationId xmlns:a16="http://schemas.microsoft.com/office/drawing/2014/main" id="{FF53AF76-7B3E-45FE-AF44-AC195E69BFE9}"/>
              </a:ext>
            </a:extLst>
          </p:cNvPr>
          <p:cNvSpPr txBox="1">
            <a:spLocks noChangeArrowheads="1"/>
          </p:cNvSpPr>
          <p:nvPr/>
        </p:nvSpPr>
        <p:spPr bwMode="auto">
          <a:xfrm>
            <a:off x="128269" y="1340768"/>
            <a:ext cx="9052243" cy="544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lnSpc>
                <a:spcPct val="130000"/>
              </a:lnSpc>
              <a:spcBef>
                <a:spcPts val="600"/>
              </a:spcBef>
              <a:buClrTx/>
              <a:buSzTx/>
              <a:buFontTx/>
              <a:buNone/>
            </a:pPr>
            <a:r>
              <a:rPr lang="zh-CN" altLang="en-US" sz="3600" b="1" dirty="0">
                <a:solidFill>
                  <a:srgbClr val="C00000"/>
                </a:solidFill>
                <a:latin typeface="微软雅黑" panose="020B0503020204020204" pitchFamily="34" charset="-122"/>
                <a:ea typeface="微软雅黑" panose="020B0503020204020204" pitchFamily="34" charset="-122"/>
              </a:rPr>
              <a:t>什么是</a:t>
            </a:r>
            <a:r>
              <a:rPr lang="en-US" altLang="zh-CN" sz="3600" b="1" dirty="0">
                <a:solidFill>
                  <a:srgbClr val="C00000"/>
                </a:solidFill>
                <a:latin typeface="微软雅黑" panose="020B0503020204020204" pitchFamily="34" charset="-122"/>
                <a:ea typeface="微软雅黑" panose="020B0503020204020204" pitchFamily="34" charset="-122"/>
              </a:rPr>
              <a:t>Shell</a:t>
            </a:r>
            <a:r>
              <a:rPr lang="zh-CN" altLang="en-US" sz="3600" b="1" dirty="0">
                <a:solidFill>
                  <a:srgbClr val="C00000"/>
                </a:solidFill>
                <a:latin typeface="微软雅黑" panose="020B0503020204020204" pitchFamily="34" charset="-122"/>
                <a:ea typeface="微软雅黑" panose="020B0503020204020204" pitchFamily="34" charset="-122"/>
              </a:rPr>
              <a:t>？具有什么功能？</a:t>
            </a:r>
            <a:endParaRPr lang="en-US" altLang="zh-CN" sz="3600" b="1" dirty="0">
              <a:solidFill>
                <a:srgbClr val="C00000"/>
              </a:solidFill>
              <a:latin typeface="微软雅黑" panose="020B0503020204020204" pitchFamily="34" charset="-122"/>
              <a:ea typeface="微软雅黑" panose="020B0503020204020204" pitchFamily="34" charset="-122"/>
            </a:endParaRPr>
          </a:p>
          <a:p>
            <a:pPr algn="ctr" eaLnBrk="1" hangingPunct="1">
              <a:lnSpc>
                <a:spcPct val="130000"/>
              </a:lnSpc>
              <a:spcBef>
                <a:spcPts val="600"/>
              </a:spcBef>
              <a:buClrTx/>
              <a:buSzTx/>
              <a:buFontTx/>
              <a:buNone/>
            </a:pPr>
            <a:r>
              <a:rPr lang="zh-CN" altLang="en-US" sz="3600" b="1" dirty="0">
                <a:solidFill>
                  <a:srgbClr val="C00000"/>
                </a:solidFill>
                <a:latin typeface="微软雅黑" panose="020B0503020204020204" pitchFamily="34" charset="-122"/>
                <a:ea typeface="微软雅黑" panose="020B0503020204020204" pitchFamily="34" charset="-122"/>
              </a:rPr>
              <a:t>简述文件的类型。</a:t>
            </a:r>
            <a:endParaRPr lang="en-US" altLang="zh-CN" sz="3600" b="1" dirty="0">
              <a:solidFill>
                <a:srgbClr val="C00000"/>
              </a:solidFill>
              <a:latin typeface="微软雅黑" panose="020B0503020204020204" pitchFamily="34" charset="-122"/>
              <a:ea typeface="微软雅黑" panose="020B0503020204020204" pitchFamily="34" charset="-122"/>
            </a:endParaRPr>
          </a:p>
          <a:p>
            <a:pPr algn="ctr" eaLnBrk="1" hangingPunct="1">
              <a:lnSpc>
                <a:spcPct val="130000"/>
              </a:lnSpc>
              <a:spcBef>
                <a:spcPts val="600"/>
              </a:spcBef>
              <a:buClrTx/>
              <a:buSzTx/>
              <a:buFontTx/>
              <a:buNone/>
            </a:pPr>
            <a:r>
              <a:rPr lang="zh-CN" altLang="en-US" sz="3600" b="1" dirty="0">
                <a:solidFill>
                  <a:srgbClr val="C00000"/>
                </a:solidFill>
                <a:latin typeface="微软雅黑" panose="020B0503020204020204" pitchFamily="34" charset="-122"/>
                <a:ea typeface="微软雅黑" panose="020B0503020204020204" pitchFamily="34" charset="-122"/>
              </a:rPr>
              <a:t>硬链接和软链接有何区别？</a:t>
            </a:r>
          </a:p>
          <a:p>
            <a:pPr algn="ctr" eaLnBrk="1" hangingPunct="1">
              <a:lnSpc>
                <a:spcPct val="130000"/>
              </a:lnSpc>
              <a:spcBef>
                <a:spcPts val="600"/>
              </a:spcBef>
              <a:buClrTx/>
              <a:buSzTx/>
              <a:buFontTx/>
              <a:buNone/>
            </a:pPr>
            <a:r>
              <a:rPr lang="en-US" altLang="zh-CN" sz="3600" b="1" dirty="0">
                <a:solidFill>
                  <a:srgbClr val="C00000"/>
                </a:solidFill>
                <a:latin typeface="微软雅黑" panose="020B0503020204020204" pitchFamily="34" charset="-122"/>
                <a:ea typeface="微软雅黑" panose="020B0503020204020204" pitchFamily="34" charset="-122"/>
              </a:rPr>
              <a:t>Linux</a:t>
            </a:r>
            <a:r>
              <a:rPr lang="zh-CN" altLang="en-US" sz="3600" b="1" dirty="0">
                <a:solidFill>
                  <a:srgbClr val="C00000"/>
                </a:solidFill>
                <a:latin typeface="微软雅黑" panose="020B0503020204020204" pitchFamily="34" charset="-122"/>
                <a:ea typeface="微软雅黑" panose="020B0503020204020204" pitchFamily="34" charset="-122"/>
              </a:rPr>
              <a:t>下如何使用设备？常用设备名有哪些？</a:t>
            </a:r>
          </a:p>
          <a:p>
            <a:pPr algn="ctr" eaLnBrk="1" hangingPunct="1">
              <a:lnSpc>
                <a:spcPct val="130000"/>
              </a:lnSpc>
              <a:spcBef>
                <a:spcPts val="600"/>
              </a:spcBef>
              <a:buClrTx/>
              <a:buSzTx/>
              <a:buFontTx/>
              <a:buNone/>
            </a:pPr>
            <a:r>
              <a:rPr lang="zh-CN" altLang="en-US" sz="3600" b="1" dirty="0">
                <a:solidFill>
                  <a:srgbClr val="C00000"/>
                </a:solidFill>
                <a:latin typeface="微软雅黑" panose="020B0503020204020204" pitchFamily="34" charset="-122"/>
                <a:ea typeface="微软雅黑" panose="020B0503020204020204" pitchFamily="34" charset="-122"/>
              </a:rPr>
              <a:t>简述</a:t>
            </a:r>
            <a:r>
              <a:rPr lang="en-US" altLang="zh-CN" sz="3600" b="1" dirty="0">
                <a:solidFill>
                  <a:srgbClr val="C00000"/>
                </a:solidFill>
                <a:latin typeface="微软雅黑" panose="020B0503020204020204" pitchFamily="34" charset="-122"/>
                <a:ea typeface="微软雅黑" panose="020B0503020204020204" pitchFamily="34" charset="-122"/>
              </a:rPr>
              <a:t>Linux</a:t>
            </a:r>
            <a:r>
              <a:rPr lang="zh-CN" altLang="en-US" sz="3600" b="1" dirty="0">
                <a:solidFill>
                  <a:srgbClr val="C00000"/>
                </a:solidFill>
                <a:latin typeface="微软雅黑" panose="020B0503020204020204" pitchFamily="34" charset="-122"/>
                <a:ea typeface="微软雅黑" panose="020B0503020204020204" pitchFamily="34" charset="-122"/>
              </a:rPr>
              <a:t>的标准目录结构及其存放内容？</a:t>
            </a:r>
          </a:p>
          <a:p>
            <a:pPr algn="ctr" eaLnBrk="1" hangingPunct="1">
              <a:lnSpc>
                <a:spcPct val="130000"/>
              </a:lnSpc>
              <a:spcBef>
                <a:spcPts val="600"/>
              </a:spcBef>
              <a:buClrTx/>
              <a:buSzTx/>
              <a:buFontTx/>
              <a:buNone/>
            </a:pPr>
            <a:r>
              <a:rPr lang="en-US" altLang="zh-CN" sz="3600" b="1" dirty="0">
                <a:solidFill>
                  <a:srgbClr val="C00000"/>
                </a:solidFill>
                <a:latin typeface="微软雅黑" panose="020B0503020204020204" pitchFamily="34" charset="-122"/>
                <a:ea typeface="微软雅黑" panose="020B0503020204020204" pitchFamily="34" charset="-122"/>
              </a:rPr>
              <a:t>Linux</a:t>
            </a:r>
            <a:r>
              <a:rPr lang="zh-CN" altLang="en-US" sz="3600" b="1" dirty="0">
                <a:solidFill>
                  <a:srgbClr val="C00000"/>
                </a:solidFill>
                <a:latin typeface="微软雅黑" panose="020B0503020204020204" pitchFamily="34" charset="-122"/>
                <a:ea typeface="微软雅黑" panose="020B0503020204020204" pitchFamily="34" charset="-122"/>
              </a:rPr>
              <a:t>的基本命令格式如何？</a:t>
            </a:r>
            <a:r>
              <a:rPr lang="en-US" altLang="zh-CN" sz="3600" b="1" dirty="0">
                <a:solidFill>
                  <a:srgbClr val="C00000"/>
                </a:solidFill>
                <a:latin typeface="微软雅黑" panose="020B0503020204020204" pitchFamily="34" charset="-122"/>
                <a:ea typeface="微软雅黑" panose="020B0503020204020204" pitchFamily="34" charset="-122"/>
              </a:rPr>
              <a:t>Linux</a:t>
            </a:r>
            <a:r>
              <a:rPr lang="zh-CN" altLang="en-US" sz="3600" b="1" dirty="0">
                <a:solidFill>
                  <a:srgbClr val="C00000"/>
                </a:solidFill>
                <a:latin typeface="微软雅黑" panose="020B0503020204020204" pitchFamily="34" charset="-122"/>
                <a:ea typeface="微软雅黑" panose="020B0503020204020204" pitchFamily="34" charset="-122"/>
              </a:rPr>
              <a:t>下经常使用的通配符有哪些？</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833406" y="1581667"/>
            <a:ext cx="7882441" cy="470920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2400" dirty="0" smtClean="0">
                <a:solidFill>
                  <a:prstClr val="black"/>
                </a:solidFill>
                <a:latin typeface="+mn-ea"/>
              </a:rPr>
              <a:t>1. Linux</a:t>
            </a:r>
            <a:r>
              <a:rPr lang="zh-CN" altLang="en-US" sz="2400" dirty="0" smtClean="0">
                <a:solidFill>
                  <a:prstClr val="black"/>
                </a:solidFill>
                <a:latin typeface="+mn-ea"/>
              </a:rPr>
              <a:t>的安装</a:t>
            </a:r>
            <a:endParaRPr lang="en-US" altLang="zh-CN" sz="2400" dirty="0" smtClean="0">
              <a:solidFill>
                <a:prstClr val="black"/>
              </a:solidFill>
              <a:latin typeface="+mn-ea"/>
            </a:endParaRPr>
          </a:p>
          <a:p>
            <a:pPr marL="342900" indent="-342900" algn="l">
              <a:spcBef>
                <a:spcPts val="600"/>
              </a:spcBef>
              <a:spcAft>
                <a:spcPts val="600"/>
              </a:spcAft>
              <a:buFont typeface="Arial" panose="020B0604020202020204" pitchFamily="34" charset="0"/>
              <a:buChar char="•"/>
            </a:pPr>
            <a:r>
              <a:rPr lang="zh-CN" altLang="en-US" sz="2400" dirty="0" smtClean="0">
                <a:solidFill>
                  <a:prstClr val="black"/>
                </a:solidFill>
                <a:latin typeface="+mn-ea"/>
              </a:rPr>
              <a:t>远程登录</a:t>
            </a:r>
            <a:r>
              <a:rPr lang="en-US" altLang="zh-CN" sz="2400" dirty="0" err="1" smtClean="0">
                <a:solidFill>
                  <a:prstClr val="black"/>
                </a:solidFill>
                <a:latin typeface="+mn-ea"/>
              </a:rPr>
              <a:t>OpenSSH</a:t>
            </a:r>
            <a:r>
              <a:rPr lang="zh-CN" altLang="en-US" sz="2400" dirty="0" smtClean="0">
                <a:solidFill>
                  <a:prstClr val="black"/>
                </a:solidFill>
                <a:latin typeface="+mn-ea"/>
              </a:rPr>
              <a:t>服务：</a:t>
            </a:r>
            <a:r>
              <a:rPr lang="en-US" altLang="zh-CN" sz="2400" dirty="0" err="1" smtClean="0">
                <a:solidFill>
                  <a:prstClr val="black"/>
                </a:solidFill>
                <a:latin typeface="+mn-ea"/>
              </a:rPr>
              <a:t>ssh</a:t>
            </a:r>
            <a:r>
              <a:rPr lang="en-US" altLang="zh-CN" sz="2400" dirty="0" smtClean="0">
                <a:solidFill>
                  <a:prstClr val="black"/>
                </a:solidFill>
                <a:latin typeface="+mn-ea"/>
              </a:rPr>
              <a:t> </a:t>
            </a:r>
            <a:r>
              <a:rPr lang="en-US" altLang="zh-CN" sz="2400" dirty="0" smtClean="0">
                <a:solidFill>
                  <a:prstClr val="black"/>
                </a:solidFill>
                <a:latin typeface="+mn-ea"/>
                <a:hlinkClick r:id="rId3"/>
              </a:rPr>
              <a:t>root@192.168.0.19</a:t>
            </a:r>
            <a:endParaRPr lang="en-US" altLang="zh-CN" sz="2400" dirty="0" smtClean="0">
              <a:solidFill>
                <a:prstClr val="black"/>
              </a:solidFill>
              <a:latin typeface="+mn-ea"/>
            </a:endParaRPr>
          </a:p>
          <a:p>
            <a:pPr marL="342900" indent="-342900" algn="l">
              <a:spcBef>
                <a:spcPts val="600"/>
              </a:spcBef>
              <a:spcAft>
                <a:spcPts val="600"/>
              </a:spcAft>
              <a:buFont typeface="Arial" panose="020B0604020202020204" pitchFamily="34" charset="0"/>
              <a:buChar char="•"/>
            </a:pPr>
            <a:r>
              <a:rPr lang="en-US" altLang="zh-CN" sz="2400" dirty="0" smtClean="0">
                <a:solidFill>
                  <a:prstClr val="black"/>
                </a:solidFill>
                <a:latin typeface="+mn-ea"/>
              </a:rPr>
              <a:t>Putty</a:t>
            </a:r>
            <a:r>
              <a:rPr lang="zh-CN" altLang="en-US" sz="2400" dirty="0" smtClean="0">
                <a:solidFill>
                  <a:prstClr val="black"/>
                </a:solidFill>
                <a:latin typeface="+mn-ea"/>
              </a:rPr>
              <a:t>使用、</a:t>
            </a:r>
            <a:r>
              <a:rPr lang="en-US" altLang="zh-CN" sz="2400" dirty="0" err="1" smtClean="0">
                <a:solidFill>
                  <a:prstClr val="black"/>
                </a:solidFill>
                <a:latin typeface="+mn-ea"/>
              </a:rPr>
              <a:t>WinSCP</a:t>
            </a:r>
            <a:r>
              <a:rPr lang="zh-CN" altLang="en-US" sz="2400" dirty="0" smtClean="0">
                <a:solidFill>
                  <a:prstClr val="black"/>
                </a:solidFill>
                <a:latin typeface="+mn-ea"/>
              </a:rPr>
              <a:t>使用</a:t>
            </a:r>
            <a:endParaRPr lang="en-US" altLang="zh-CN" sz="2400"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r>
              <a:rPr lang="en-US" altLang="zh-CN" sz="2400" dirty="0" smtClean="0">
                <a:solidFill>
                  <a:prstClr val="black"/>
                </a:solidFill>
                <a:latin typeface="+mn-ea"/>
              </a:rPr>
              <a:t>2. </a:t>
            </a:r>
            <a:r>
              <a:rPr lang="zh-CN" altLang="en-US" sz="2400" dirty="0" smtClean="0">
                <a:solidFill>
                  <a:prstClr val="black"/>
                </a:solidFill>
                <a:latin typeface="+mn-ea"/>
              </a:rPr>
              <a:t>获得命令的帮助：</a:t>
            </a:r>
            <a:endParaRPr lang="en-US" altLang="zh-CN" sz="2400" dirty="0" smtClean="0">
              <a:solidFill>
                <a:prstClr val="black"/>
              </a:solidFill>
              <a:latin typeface="+mn-ea"/>
            </a:endParaRPr>
          </a:p>
          <a:p>
            <a:pPr marL="342900" indent="-342900" algn="l">
              <a:spcBef>
                <a:spcPts val="600"/>
              </a:spcBef>
              <a:spcAft>
                <a:spcPts val="600"/>
              </a:spcAft>
              <a:buFont typeface="Arial" panose="020B0604020202020204" pitchFamily="34" charset="0"/>
              <a:buChar char="•"/>
            </a:pPr>
            <a:r>
              <a:rPr lang="en-US" altLang="zh-CN" sz="2400" dirty="0">
                <a:solidFill>
                  <a:prstClr val="black"/>
                </a:solidFill>
                <a:latin typeface="+mn-ea"/>
              </a:rPr>
              <a:t>$ help </a:t>
            </a:r>
            <a:r>
              <a:rPr lang="en-US" altLang="zh-CN" sz="2400" dirty="0" smtClean="0">
                <a:solidFill>
                  <a:prstClr val="black"/>
                </a:solidFill>
                <a:latin typeface="+mn-ea"/>
              </a:rPr>
              <a:t>history </a:t>
            </a:r>
            <a:r>
              <a:rPr lang="zh-CN" altLang="en-US" sz="2400" dirty="0" smtClean="0">
                <a:solidFill>
                  <a:prstClr val="black"/>
                </a:solidFill>
                <a:latin typeface="+mn-ea"/>
              </a:rPr>
              <a:t>或 </a:t>
            </a:r>
            <a:r>
              <a:rPr lang="en-US" altLang="zh-CN" sz="2400" dirty="0" smtClean="0">
                <a:solidFill>
                  <a:prstClr val="black"/>
                </a:solidFill>
                <a:latin typeface="+mn-ea"/>
              </a:rPr>
              <a:t>history –help  #Shell</a:t>
            </a:r>
            <a:r>
              <a:rPr lang="zh-CN" altLang="en-US" sz="2400" dirty="0" smtClean="0">
                <a:solidFill>
                  <a:prstClr val="black"/>
                </a:solidFill>
                <a:latin typeface="+mn-ea"/>
              </a:rPr>
              <a:t>内部命令的帮助信息</a:t>
            </a:r>
            <a:endParaRPr lang="en-US" altLang="zh-CN" sz="2400" dirty="0">
              <a:solidFill>
                <a:prstClr val="black"/>
              </a:solidFill>
              <a:latin typeface="+mn-ea"/>
            </a:endParaRPr>
          </a:p>
          <a:p>
            <a:pPr marL="342900" indent="-342900" algn="l">
              <a:spcBef>
                <a:spcPts val="600"/>
              </a:spcBef>
              <a:spcAft>
                <a:spcPts val="600"/>
              </a:spcAft>
              <a:buFont typeface="Arial" panose="020B0604020202020204" pitchFamily="34" charset="0"/>
              <a:buChar char="•"/>
            </a:pPr>
            <a:r>
              <a:rPr lang="en-US" altLang="zh-CN" sz="2400" dirty="0">
                <a:solidFill>
                  <a:prstClr val="black"/>
                </a:solidFill>
                <a:latin typeface="+mn-ea"/>
              </a:rPr>
              <a:t>$ man </a:t>
            </a:r>
            <a:r>
              <a:rPr lang="en-US" altLang="zh-CN" sz="2400" dirty="0" smtClean="0">
                <a:solidFill>
                  <a:prstClr val="black"/>
                </a:solidFill>
                <a:latin typeface="+mn-ea"/>
              </a:rPr>
              <a:t>ls #</a:t>
            </a:r>
            <a:r>
              <a:rPr lang="zh-CN" altLang="en-US" sz="2400" dirty="0" smtClean="0">
                <a:solidFill>
                  <a:prstClr val="black"/>
                </a:solidFill>
                <a:latin typeface="+mn-ea"/>
              </a:rPr>
              <a:t>帮助文档的信息</a:t>
            </a:r>
            <a:endParaRPr lang="en-US" altLang="zh-CN" sz="2400" dirty="0">
              <a:solidFill>
                <a:prstClr val="black"/>
              </a:solidFill>
              <a:latin typeface="+mn-ea"/>
            </a:endParaRPr>
          </a:p>
          <a:p>
            <a:pPr marL="342900" indent="-342900" algn="l">
              <a:spcBef>
                <a:spcPts val="600"/>
              </a:spcBef>
              <a:spcAft>
                <a:spcPts val="600"/>
              </a:spcAft>
              <a:buFont typeface="Arial" panose="020B0604020202020204" pitchFamily="34" charset="0"/>
              <a:buChar char="•"/>
            </a:pPr>
            <a:r>
              <a:rPr lang="en-US" altLang="zh-CN" sz="2400" dirty="0">
                <a:solidFill>
                  <a:prstClr val="black"/>
                </a:solidFill>
                <a:latin typeface="+mn-ea"/>
              </a:rPr>
              <a:t>$ </a:t>
            </a:r>
            <a:r>
              <a:rPr lang="en-US" altLang="zh-CN" sz="2400" dirty="0" err="1">
                <a:solidFill>
                  <a:prstClr val="black"/>
                </a:solidFill>
                <a:latin typeface="+mn-ea"/>
              </a:rPr>
              <a:t>whatis</a:t>
            </a:r>
            <a:r>
              <a:rPr lang="en-US" altLang="zh-CN" sz="2400" dirty="0">
                <a:solidFill>
                  <a:prstClr val="black"/>
                </a:solidFill>
                <a:latin typeface="+mn-ea"/>
              </a:rPr>
              <a:t> </a:t>
            </a:r>
            <a:r>
              <a:rPr lang="en-US" altLang="zh-CN" sz="2400" dirty="0" smtClean="0">
                <a:solidFill>
                  <a:prstClr val="black"/>
                </a:solidFill>
                <a:latin typeface="+mn-ea"/>
              </a:rPr>
              <a:t>ls #</a:t>
            </a:r>
            <a:r>
              <a:rPr lang="zh-CN" altLang="en-US" sz="2400" dirty="0" smtClean="0">
                <a:solidFill>
                  <a:prstClr val="black"/>
                </a:solidFill>
                <a:latin typeface="+mn-ea"/>
              </a:rPr>
              <a:t>只是对命令的描述</a:t>
            </a:r>
            <a:endParaRPr lang="en-US" altLang="zh-CN" sz="2400" dirty="0">
              <a:solidFill>
                <a:prstClr val="black"/>
              </a:solidFill>
              <a:latin typeface="+mn-ea"/>
            </a:endParaRPr>
          </a:p>
          <a:p>
            <a:pPr marL="342900" indent="-342900" algn="l">
              <a:spcBef>
                <a:spcPts val="600"/>
              </a:spcBef>
              <a:spcAft>
                <a:spcPts val="600"/>
              </a:spcAft>
              <a:buFont typeface="Arial" panose="020B0604020202020204" pitchFamily="34" charset="0"/>
              <a:buChar char="•"/>
            </a:pPr>
            <a:r>
              <a:rPr lang="en-US" altLang="zh-CN" sz="2400" dirty="0">
                <a:solidFill>
                  <a:prstClr val="black"/>
                </a:solidFill>
                <a:latin typeface="+mn-ea"/>
              </a:rPr>
              <a:t>$ info </a:t>
            </a:r>
            <a:r>
              <a:rPr lang="en-US" altLang="zh-CN" sz="2400" dirty="0" smtClean="0">
                <a:solidFill>
                  <a:prstClr val="black"/>
                </a:solidFill>
                <a:latin typeface="+mn-ea"/>
              </a:rPr>
              <a:t>ls #</a:t>
            </a:r>
            <a:r>
              <a:rPr lang="zh-CN" altLang="en-US" sz="2400" dirty="0" smtClean="0">
                <a:solidFill>
                  <a:prstClr val="black"/>
                </a:solidFill>
                <a:latin typeface="+mn-ea"/>
              </a:rPr>
              <a:t>帮助文档的详细信息</a:t>
            </a:r>
            <a:endParaRPr lang="en-US" altLang="zh-CN" sz="2400"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spTree>
    <p:extLst>
      <p:ext uri="{BB962C8B-B14F-4D97-AF65-F5344CB8AC3E}">
        <p14:creationId xmlns:p14="http://schemas.microsoft.com/office/powerpoint/2010/main" val="3845202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2400" dirty="0" smtClean="0">
                <a:solidFill>
                  <a:prstClr val="black"/>
                </a:solidFill>
                <a:latin typeface="+mn-ea"/>
              </a:rPr>
              <a:t>3. </a:t>
            </a:r>
            <a:r>
              <a:rPr lang="zh-CN" altLang="en-US" sz="2400" dirty="0" smtClean="0">
                <a:solidFill>
                  <a:prstClr val="black"/>
                </a:solidFill>
                <a:latin typeface="+mn-ea"/>
              </a:rPr>
              <a:t>获取</a:t>
            </a:r>
            <a:r>
              <a:rPr lang="zh-CN" altLang="en-US" sz="2400" dirty="0">
                <a:solidFill>
                  <a:prstClr val="black"/>
                </a:solidFill>
                <a:latin typeface="+mn-ea"/>
              </a:rPr>
              <a:t>系统基本信息</a:t>
            </a:r>
            <a:endParaRPr lang="en-US" altLang="zh-CN" sz="2400" dirty="0">
              <a:solidFill>
                <a:prstClr val="black"/>
              </a:solidFill>
              <a:latin typeface="+mn-ea"/>
            </a:endParaRPr>
          </a:p>
          <a:p>
            <a:pPr marL="342900" indent="-342900" algn="l">
              <a:spcBef>
                <a:spcPts val="600"/>
              </a:spcBef>
              <a:spcAft>
                <a:spcPts val="600"/>
              </a:spcAft>
              <a:buFont typeface="Arial" panose="020B0604020202020204" pitchFamily="34" charset="0"/>
              <a:buChar char="•"/>
            </a:pPr>
            <a:r>
              <a:rPr lang="zh-CN" altLang="en-US" sz="2400" dirty="0" smtClean="0">
                <a:solidFill>
                  <a:prstClr val="black"/>
                </a:solidFill>
                <a:latin typeface="+mn-ea"/>
              </a:rPr>
              <a:t>查看物理内存大小：</a:t>
            </a:r>
            <a:r>
              <a:rPr lang="en-US" altLang="zh-CN" sz="2400" dirty="0" smtClean="0">
                <a:solidFill>
                  <a:prstClr val="black"/>
                </a:solidFill>
                <a:latin typeface="+mn-ea"/>
              </a:rPr>
              <a:t>$ </a:t>
            </a:r>
            <a:r>
              <a:rPr lang="en-US" altLang="zh-CN" sz="2400" dirty="0">
                <a:solidFill>
                  <a:prstClr val="black"/>
                </a:solidFill>
                <a:latin typeface="+mn-ea"/>
              </a:rPr>
              <a:t>free </a:t>
            </a:r>
            <a:r>
              <a:rPr lang="en-US" altLang="zh-CN" sz="2400" dirty="0" smtClean="0">
                <a:solidFill>
                  <a:prstClr val="black"/>
                </a:solidFill>
                <a:latin typeface="+mn-ea"/>
              </a:rPr>
              <a:t>–m</a:t>
            </a:r>
          </a:p>
          <a:p>
            <a:pPr marL="342900" indent="-342900" algn="l">
              <a:spcBef>
                <a:spcPts val="600"/>
              </a:spcBef>
              <a:spcAft>
                <a:spcPts val="600"/>
              </a:spcAft>
              <a:buFont typeface="Arial" panose="020B0604020202020204" pitchFamily="34" charset="0"/>
              <a:buChar char="•"/>
            </a:pPr>
            <a:r>
              <a:rPr lang="zh-CN" altLang="en-US" sz="2400" dirty="0" smtClean="0">
                <a:solidFill>
                  <a:prstClr val="black"/>
                </a:solidFill>
                <a:latin typeface="+mn-ea"/>
              </a:rPr>
              <a:t>查看</a:t>
            </a:r>
            <a:r>
              <a:rPr lang="en-US" altLang="zh-CN" sz="2400" dirty="0" smtClean="0">
                <a:solidFill>
                  <a:prstClr val="black"/>
                </a:solidFill>
                <a:latin typeface="+mn-ea"/>
              </a:rPr>
              <a:t>CPU</a:t>
            </a:r>
            <a:r>
              <a:rPr lang="zh-CN" altLang="en-US" sz="2400" dirty="0" smtClean="0">
                <a:solidFill>
                  <a:prstClr val="black"/>
                </a:solidFill>
                <a:latin typeface="+mn-ea"/>
              </a:rPr>
              <a:t>信息：</a:t>
            </a:r>
            <a:r>
              <a:rPr lang="en-US" altLang="zh-CN" sz="2400" dirty="0" smtClean="0">
                <a:solidFill>
                  <a:prstClr val="black"/>
                </a:solidFill>
                <a:latin typeface="+mn-ea"/>
              </a:rPr>
              <a:t>$ </a:t>
            </a:r>
            <a:r>
              <a:rPr lang="en-US" altLang="zh-CN" sz="2400" dirty="0" err="1" smtClean="0">
                <a:solidFill>
                  <a:prstClr val="black"/>
                </a:solidFill>
                <a:latin typeface="+mn-ea"/>
              </a:rPr>
              <a:t>lscpu</a:t>
            </a:r>
            <a:endParaRPr lang="en-US" altLang="zh-CN" sz="2400" dirty="0" smtClean="0">
              <a:solidFill>
                <a:prstClr val="black"/>
              </a:solidFill>
              <a:latin typeface="+mn-ea"/>
            </a:endParaRPr>
          </a:p>
          <a:p>
            <a:pPr marL="342900" indent="-342900" algn="l">
              <a:spcBef>
                <a:spcPts val="600"/>
              </a:spcBef>
              <a:spcAft>
                <a:spcPts val="600"/>
              </a:spcAft>
              <a:buFont typeface="Arial" panose="020B0604020202020204" pitchFamily="34" charset="0"/>
              <a:buChar char="•"/>
            </a:pPr>
            <a:r>
              <a:rPr lang="zh-CN" altLang="en-US" sz="2400" dirty="0" smtClean="0">
                <a:solidFill>
                  <a:prstClr val="black"/>
                </a:solidFill>
                <a:latin typeface="+mn-ea"/>
              </a:rPr>
              <a:t>显示磁盘剩余空间：</a:t>
            </a:r>
            <a:r>
              <a:rPr lang="en-US" altLang="zh-CN" sz="2400" dirty="0" smtClean="0">
                <a:solidFill>
                  <a:prstClr val="black"/>
                </a:solidFill>
                <a:latin typeface="+mn-ea"/>
              </a:rPr>
              <a:t>$ </a:t>
            </a:r>
            <a:r>
              <a:rPr lang="en-US" altLang="zh-CN" sz="2400" dirty="0" err="1">
                <a:solidFill>
                  <a:prstClr val="black"/>
                </a:solidFill>
                <a:latin typeface="+mn-ea"/>
              </a:rPr>
              <a:t>df</a:t>
            </a:r>
            <a:r>
              <a:rPr lang="en-US" altLang="zh-CN" sz="2400" dirty="0">
                <a:solidFill>
                  <a:prstClr val="black"/>
                </a:solidFill>
                <a:latin typeface="+mn-ea"/>
              </a:rPr>
              <a:t> </a:t>
            </a:r>
            <a:r>
              <a:rPr lang="en-US" altLang="zh-CN" sz="2400" dirty="0" smtClean="0">
                <a:solidFill>
                  <a:prstClr val="black"/>
                </a:solidFill>
                <a:latin typeface="+mn-ea"/>
              </a:rPr>
              <a:t>–h</a:t>
            </a:r>
          </a:p>
          <a:p>
            <a:pPr marL="342900" indent="-342900" algn="l">
              <a:spcBef>
                <a:spcPts val="600"/>
              </a:spcBef>
              <a:spcAft>
                <a:spcPts val="600"/>
              </a:spcAft>
              <a:buFont typeface="Arial" panose="020B0604020202020204" pitchFamily="34" charset="0"/>
              <a:buChar char="•"/>
            </a:pPr>
            <a:r>
              <a:rPr lang="zh-CN" altLang="en-US" sz="2400" dirty="0" smtClean="0">
                <a:solidFill>
                  <a:prstClr val="black"/>
                </a:solidFill>
                <a:latin typeface="+mn-ea"/>
              </a:rPr>
              <a:t>显示系统中的块设备：</a:t>
            </a:r>
            <a:r>
              <a:rPr lang="en-US" altLang="zh-CN" sz="2400" dirty="0">
                <a:solidFill>
                  <a:prstClr val="black"/>
                </a:solidFill>
                <a:latin typeface="+mn-ea"/>
              </a:rPr>
              <a:t> $ </a:t>
            </a:r>
            <a:r>
              <a:rPr lang="en-US" altLang="zh-CN" sz="2400" dirty="0" err="1" smtClean="0">
                <a:solidFill>
                  <a:prstClr val="black"/>
                </a:solidFill>
                <a:latin typeface="+mn-ea"/>
              </a:rPr>
              <a:t>lsblk</a:t>
            </a:r>
            <a:endParaRPr lang="en-US" altLang="zh-CN" sz="2400" dirty="0" smtClean="0">
              <a:solidFill>
                <a:prstClr val="black"/>
              </a:solidFill>
              <a:latin typeface="+mn-ea"/>
            </a:endParaRPr>
          </a:p>
          <a:p>
            <a:pPr marL="342900" indent="-342900" algn="l">
              <a:spcBef>
                <a:spcPts val="600"/>
              </a:spcBef>
              <a:spcAft>
                <a:spcPts val="600"/>
              </a:spcAft>
              <a:buFont typeface="Arial" panose="020B0604020202020204" pitchFamily="34" charset="0"/>
              <a:buChar char="•"/>
            </a:pPr>
            <a:r>
              <a:rPr lang="zh-CN" altLang="en-US" sz="2400" dirty="0" smtClean="0">
                <a:solidFill>
                  <a:prstClr val="black"/>
                </a:solidFill>
                <a:latin typeface="+mn-ea"/>
              </a:rPr>
              <a:t>查看系统发行版本：</a:t>
            </a:r>
            <a:r>
              <a:rPr lang="en-US" altLang="zh-CN" sz="2400" dirty="0">
                <a:solidFill>
                  <a:prstClr val="black"/>
                </a:solidFill>
                <a:latin typeface="+mn-ea"/>
              </a:rPr>
              <a:t>$ </a:t>
            </a:r>
            <a:r>
              <a:rPr lang="en-US" altLang="zh-CN" sz="2400" dirty="0" err="1">
                <a:solidFill>
                  <a:prstClr val="black"/>
                </a:solidFill>
                <a:latin typeface="+mn-ea"/>
              </a:rPr>
              <a:t>uname</a:t>
            </a:r>
            <a:r>
              <a:rPr lang="en-US" altLang="zh-CN" sz="2400" dirty="0">
                <a:solidFill>
                  <a:prstClr val="black"/>
                </a:solidFill>
                <a:latin typeface="+mn-ea"/>
              </a:rPr>
              <a:t> </a:t>
            </a:r>
            <a:r>
              <a:rPr lang="en-US" altLang="zh-CN" sz="2400" dirty="0" smtClean="0">
                <a:solidFill>
                  <a:prstClr val="black"/>
                </a:solidFill>
                <a:latin typeface="+mn-ea"/>
              </a:rPr>
              <a:t>–r</a:t>
            </a:r>
          </a:p>
          <a:p>
            <a:pPr marL="342900" indent="-342900" algn="l">
              <a:spcBef>
                <a:spcPts val="600"/>
              </a:spcBef>
              <a:spcAft>
                <a:spcPts val="600"/>
              </a:spcAft>
              <a:buFont typeface="Arial" panose="020B0604020202020204" pitchFamily="34" charset="0"/>
              <a:buChar char="•"/>
            </a:pPr>
            <a:r>
              <a:rPr lang="zh-CN" altLang="en-US" sz="2400" dirty="0" smtClean="0">
                <a:solidFill>
                  <a:prstClr val="black"/>
                </a:solidFill>
                <a:latin typeface="+mn-ea"/>
              </a:rPr>
              <a:t>显示系统名、主机名、操作系统发行版本号、内核版本等：</a:t>
            </a:r>
            <a:r>
              <a:rPr lang="en-US" altLang="zh-CN" sz="2400" dirty="0">
                <a:solidFill>
                  <a:prstClr val="black"/>
                </a:solidFill>
                <a:latin typeface="+mn-ea"/>
              </a:rPr>
              <a:t>$ </a:t>
            </a:r>
            <a:r>
              <a:rPr lang="en-US" altLang="zh-CN" sz="2400" dirty="0" err="1">
                <a:solidFill>
                  <a:prstClr val="black"/>
                </a:solidFill>
                <a:latin typeface="+mn-ea"/>
              </a:rPr>
              <a:t>uname</a:t>
            </a:r>
            <a:r>
              <a:rPr lang="en-US" altLang="zh-CN" sz="2400" dirty="0">
                <a:solidFill>
                  <a:prstClr val="black"/>
                </a:solidFill>
                <a:latin typeface="+mn-ea"/>
              </a:rPr>
              <a:t> </a:t>
            </a:r>
            <a:r>
              <a:rPr lang="en-US" altLang="zh-CN" sz="2400" dirty="0" smtClean="0">
                <a:solidFill>
                  <a:prstClr val="black"/>
                </a:solidFill>
                <a:latin typeface="+mn-ea"/>
              </a:rPr>
              <a:t>–a</a:t>
            </a:r>
          </a:p>
          <a:p>
            <a:pPr marL="342900" indent="-342900" algn="l">
              <a:spcBef>
                <a:spcPts val="600"/>
              </a:spcBef>
              <a:spcAft>
                <a:spcPts val="600"/>
              </a:spcAft>
              <a:buFont typeface="Arial" panose="020B0604020202020204" pitchFamily="34" charset="0"/>
              <a:buChar char="•"/>
            </a:pPr>
            <a:r>
              <a:rPr lang="zh-CN" altLang="en-US" sz="2400" dirty="0" smtClean="0">
                <a:solidFill>
                  <a:prstClr val="black"/>
                </a:solidFill>
                <a:latin typeface="+mn-ea"/>
              </a:rPr>
              <a:t>查看时间日期：</a:t>
            </a:r>
            <a:r>
              <a:rPr lang="en-US" altLang="zh-CN" sz="2400" dirty="0">
                <a:solidFill>
                  <a:prstClr val="black"/>
                </a:solidFill>
                <a:latin typeface="+mn-ea"/>
              </a:rPr>
              <a:t>$ </a:t>
            </a:r>
            <a:r>
              <a:rPr lang="en-US" altLang="zh-CN" sz="2400" dirty="0" err="1" smtClean="0">
                <a:solidFill>
                  <a:prstClr val="black"/>
                </a:solidFill>
                <a:latin typeface="+mn-ea"/>
              </a:rPr>
              <a:t>timedatectl</a:t>
            </a:r>
            <a:endParaRPr lang="en-US" altLang="zh-CN" sz="2400" dirty="0" smtClean="0">
              <a:solidFill>
                <a:prstClr val="black"/>
              </a:solidFill>
              <a:latin typeface="+mn-ea"/>
            </a:endParaRPr>
          </a:p>
          <a:p>
            <a:pPr marL="342900" indent="-342900" algn="l">
              <a:spcBef>
                <a:spcPts val="600"/>
              </a:spcBef>
              <a:spcAft>
                <a:spcPts val="600"/>
              </a:spcAft>
              <a:buFont typeface="Arial" panose="020B0604020202020204" pitchFamily="34" charset="0"/>
              <a:buChar char="•"/>
            </a:pPr>
            <a:r>
              <a:rPr lang="zh-CN" altLang="en-US" sz="2400" dirty="0">
                <a:solidFill>
                  <a:prstClr val="black"/>
                </a:solidFill>
                <a:latin typeface="+mn-ea"/>
              </a:rPr>
              <a:t>显示</a:t>
            </a:r>
            <a:r>
              <a:rPr lang="zh-CN" altLang="en-US" sz="2400" dirty="0" smtClean="0">
                <a:solidFill>
                  <a:prstClr val="black"/>
                </a:solidFill>
                <a:latin typeface="+mn-ea"/>
              </a:rPr>
              <a:t>主机名：</a:t>
            </a:r>
            <a:r>
              <a:rPr lang="pt-BR" altLang="zh-CN" sz="2400" dirty="0">
                <a:solidFill>
                  <a:prstClr val="black"/>
                </a:solidFill>
                <a:latin typeface="+mn-ea"/>
              </a:rPr>
              <a:t>$ hostnamectl   </a:t>
            </a:r>
            <a:endParaRPr lang="pt-BR" altLang="zh-CN" sz="2400" dirty="0" smtClean="0">
              <a:solidFill>
                <a:prstClr val="black"/>
              </a:solidFill>
              <a:latin typeface="+mn-ea"/>
            </a:endParaRPr>
          </a:p>
          <a:p>
            <a:pPr algn="l">
              <a:spcBef>
                <a:spcPts val="600"/>
              </a:spcBef>
              <a:spcAft>
                <a:spcPts val="600"/>
              </a:spcAft>
            </a:pPr>
            <a:r>
              <a:rPr lang="pt-BR" altLang="zh-CN" sz="2400" dirty="0">
                <a:solidFill>
                  <a:prstClr val="black"/>
                </a:solidFill>
                <a:latin typeface="+mn-ea"/>
              </a:rPr>
              <a:t> </a:t>
            </a:r>
            <a:r>
              <a:rPr lang="pt-BR" altLang="zh-CN" sz="2400" dirty="0" smtClean="0">
                <a:solidFill>
                  <a:prstClr val="black"/>
                </a:solidFill>
                <a:latin typeface="+mn-ea"/>
              </a:rPr>
              <a:t>             $ </a:t>
            </a:r>
            <a:r>
              <a:rPr lang="pt-BR" altLang="zh-CN" sz="2400" dirty="0">
                <a:solidFill>
                  <a:prstClr val="black"/>
                </a:solidFill>
                <a:latin typeface="+mn-ea"/>
              </a:rPr>
              <a:t>hostnamectl set-hostname NAME</a:t>
            </a:r>
            <a:endParaRPr lang="en-US" altLang="zh-CN"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spTree>
    <p:extLst>
      <p:ext uri="{BB962C8B-B14F-4D97-AF65-F5344CB8AC3E}">
        <p14:creationId xmlns:p14="http://schemas.microsoft.com/office/powerpoint/2010/main" val="1276654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2400" dirty="0" smtClean="0">
                <a:solidFill>
                  <a:prstClr val="black"/>
                </a:solidFill>
                <a:latin typeface="+mn-ea"/>
              </a:rPr>
              <a:t>3. </a:t>
            </a:r>
            <a:r>
              <a:rPr lang="zh-CN" altLang="en-US" sz="2400" dirty="0" smtClean="0">
                <a:solidFill>
                  <a:prstClr val="black"/>
                </a:solidFill>
                <a:latin typeface="+mn-ea"/>
              </a:rPr>
              <a:t>软件安装和卸载</a:t>
            </a:r>
            <a:endParaRPr lang="en-US" altLang="zh-CN" sz="2400" dirty="0" smtClean="0">
              <a:solidFill>
                <a:prstClr val="black"/>
              </a:solidFill>
              <a:latin typeface="+mn-ea"/>
            </a:endParaRPr>
          </a:p>
          <a:p>
            <a:pPr marL="342900" indent="-342900" algn="l">
              <a:spcBef>
                <a:spcPts val="600"/>
              </a:spcBef>
              <a:spcAft>
                <a:spcPts val="600"/>
              </a:spcAft>
              <a:buFont typeface="Arial" panose="020B0604020202020204" pitchFamily="34" charset="0"/>
              <a:buChar char="•"/>
            </a:pPr>
            <a:r>
              <a:rPr lang="en-US" altLang="zh-CN" sz="2400" dirty="0">
                <a:solidFill>
                  <a:prstClr val="black"/>
                </a:solidFill>
                <a:latin typeface="+mn-ea"/>
              </a:rPr>
              <a:t>yum </a:t>
            </a:r>
            <a:r>
              <a:rPr lang="en-US" altLang="zh-CN" sz="2400" dirty="0" smtClean="0">
                <a:solidFill>
                  <a:prstClr val="black"/>
                </a:solidFill>
                <a:latin typeface="+mn-ea"/>
              </a:rPr>
              <a:t>-y PACKAGENAME</a:t>
            </a:r>
          </a:p>
          <a:p>
            <a:pPr marL="342900" indent="-342900" algn="l">
              <a:spcBef>
                <a:spcPts val="600"/>
              </a:spcBef>
              <a:spcAft>
                <a:spcPts val="600"/>
              </a:spcAft>
              <a:buFont typeface="Arial" panose="020B0604020202020204" pitchFamily="34" charset="0"/>
              <a:buChar char="•"/>
            </a:pPr>
            <a:r>
              <a:rPr lang="en-US" altLang="zh-CN" sz="2400" dirty="0">
                <a:solidFill>
                  <a:prstClr val="black"/>
                </a:solidFill>
                <a:latin typeface="+mn-ea"/>
              </a:rPr>
              <a:t>yum -y </a:t>
            </a:r>
            <a:r>
              <a:rPr lang="en-US" altLang="zh-CN" sz="2400" dirty="0" smtClean="0">
                <a:solidFill>
                  <a:prstClr val="black"/>
                </a:solidFill>
                <a:latin typeface="+mn-ea"/>
              </a:rPr>
              <a:t>update</a:t>
            </a:r>
          </a:p>
          <a:p>
            <a:pPr marL="342900" indent="-342900" algn="l">
              <a:spcBef>
                <a:spcPts val="600"/>
              </a:spcBef>
              <a:spcAft>
                <a:spcPts val="600"/>
              </a:spcAft>
              <a:buFont typeface="Arial" panose="020B0604020202020204" pitchFamily="34" charset="0"/>
              <a:buChar char="•"/>
            </a:pPr>
            <a:r>
              <a:rPr lang="en-US" altLang="zh-CN" sz="2400" dirty="0">
                <a:solidFill>
                  <a:prstClr val="black"/>
                </a:solidFill>
                <a:latin typeface="+mn-ea"/>
              </a:rPr>
              <a:t>yum </a:t>
            </a:r>
            <a:r>
              <a:rPr lang="en-US" altLang="zh-CN" sz="2400" dirty="0" smtClean="0">
                <a:solidFill>
                  <a:prstClr val="black"/>
                </a:solidFill>
                <a:latin typeface="+mn-ea"/>
              </a:rPr>
              <a:t>remove PACKAGENAME</a:t>
            </a:r>
          </a:p>
          <a:p>
            <a:pPr algn="l">
              <a:spcBef>
                <a:spcPts val="600"/>
              </a:spcBef>
              <a:spcAft>
                <a:spcPts val="600"/>
              </a:spcAft>
            </a:pPr>
            <a:r>
              <a:rPr lang="en-US" altLang="zh-CN" sz="2400" dirty="0" smtClean="0">
                <a:solidFill>
                  <a:prstClr val="black"/>
                </a:solidFill>
                <a:latin typeface="+mn-ea"/>
              </a:rPr>
              <a:t>yum </a:t>
            </a:r>
            <a:r>
              <a:rPr lang="en-US" altLang="zh-CN" sz="2400" dirty="0" err="1" smtClean="0">
                <a:solidFill>
                  <a:prstClr val="black"/>
                </a:solidFill>
                <a:latin typeface="+mn-ea"/>
              </a:rPr>
              <a:t>repolist</a:t>
            </a:r>
            <a:endParaRPr lang="en-US" altLang="zh-CN" sz="2400"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r>
              <a:rPr lang="en-US" altLang="zh-CN" sz="2400" dirty="0">
                <a:solidFill>
                  <a:prstClr val="black"/>
                </a:solidFill>
                <a:latin typeface="+mn-ea"/>
              </a:rPr>
              <a:t>4. </a:t>
            </a:r>
            <a:r>
              <a:rPr lang="zh-CN" altLang="en-US" sz="2400" dirty="0" smtClean="0">
                <a:solidFill>
                  <a:prstClr val="black"/>
                </a:solidFill>
                <a:latin typeface="+mn-ea"/>
              </a:rPr>
              <a:t>关机和重启</a:t>
            </a:r>
            <a:endParaRPr lang="en-US" altLang="zh-CN" sz="2400" dirty="0" smtClean="0">
              <a:solidFill>
                <a:prstClr val="black"/>
              </a:solidFill>
              <a:latin typeface="+mn-ea"/>
            </a:endParaRPr>
          </a:p>
          <a:p>
            <a:pPr marL="342900" indent="-342900" algn="l">
              <a:spcBef>
                <a:spcPts val="600"/>
              </a:spcBef>
              <a:spcAft>
                <a:spcPts val="600"/>
              </a:spcAft>
              <a:buFont typeface="Arial" panose="020B0604020202020204" pitchFamily="34" charset="0"/>
              <a:buChar char="•"/>
            </a:pPr>
            <a:r>
              <a:rPr lang="en-US" altLang="zh-CN" sz="2400" dirty="0">
                <a:solidFill>
                  <a:prstClr val="black"/>
                </a:solidFill>
                <a:latin typeface="+mn-ea"/>
              </a:rPr>
              <a:t>$ </a:t>
            </a:r>
            <a:r>
              <a:rPr lang="en-US" altLang="zh-CN" sz="2400" dirty="0" err="1">
                <a:solidFill>
                  <a:prstClr val="black"/>
                </a:solidFill>
                <a:latin typeface="+mn-ea"/>
              </a:rPr>
              <a:t>systemctl</a:t>
            </a:r>
            <a:r>
              <a:rPr lang="en-US" altLang="zh-CN" sz="2400" dirty="0">
                <a:solidFill>
                  <a:prstClr val="black"/>
                </a:solidFill>
                <a:latin typeface="+mn-ea"/>
              </a:rPr>
              <a:t> </a:t>
            </a:r>
            <a:r>
              <a:rPr lang="en-US" altLang="zh-CN" sz="2400" dirty="0" err="1" smtClean="0">
                <a:solidFill>
                  <a:prstClr val="black"/>
                </a:solidFill>
                <a:latin typeface="+mn-ea"/>
              </a:rPr>
              <a:t>poweroff</a:t>
            </a:r>
            <a:r>
              <a:rPr lang="en-US" altLang="zh-CN" sz="2400" dirty="0">
                <a:solidFill>
                  <a:prstClr val="black"/>
                </a:solidFill>
                <a:latin typeface="+mn-ea"/>
              </a:rPr>
              <a:t> </a:t>
            </a:r>
            <a:r>
              <a:rPr lang="en-US" altLang="zh-CN" sz="2400" dirty="0" smtClean="0">
                <a:solidFill>
                  <a:prstClr val="black"/>
                </a:solidFill>
                <a:latin typeface="+mn-ea"/>
              </a:rPr>
              <a:t>    $ </a:t>
            </a:r>
            <a:r>
              <a:rPr lang="en-US" altLang="zh-CN" sz="2400" dirty="0">
                <a:solidFill>
                  <a:prstClr val="black"/>
                </a:solidFill>
                <a:latin typeface="+mn-ea"/>
              </a:rPr>
              <a:t>shutdown -h now</a:t>
            </a:r>
          </a:p>
          <a:p>
            <a:pPr marL="342900" indent="-342900" algn="l">
              <a:spcBef>
                <a:spcPts val="600"/>
              </a:spcBef>
              <a:spcAft>
                <a:spcPts val="600"/>
              </a:spcAft>
              <a:buFont typeface="Arial" panose="020B0604020202020204" pitchFamily="34" charset="0"/>
              <a:buChar char="•"/>
            </a:pPr>
            <a:r>
              <a:rPr lang="en-US" altLang="zh-CN" sz="2400" dirty="0">
                <a:solidFill>
                  <a:prstClr val="black"/>
                </a:solidFill>
                <a:latin typeface="+mn-ea"/>
              </a:rPr>
              <a:t>$ </a:t>
            </a:r>
            <a:r>
              <a:rPr lang="en-US" altLang="zh-CN" sz="2400" dirty="0" err="1">
                <a:solidFill>
                  <a:prstClr val="black"/>
                </a:solidFill>
                <a:latin typeface="+mn-ea"/>
              </a:rPr>
              <a:t>systemctl</a:t>
            </a:r>
            <a:r>
              <a:rPr lang="en-US" altLang="zh-CN" sz="2400" dirty="0">
                <a:solidFill>
                  <a:prstClr val="black"/>
                </a:solidFill>
                <a:latin typeface="+mn-ea"/>
              </a:rPr>
              <a:t> </a:t>
            </a:r>
            <a:r>
              <a:rPr lang="en-US" altLang="zh-CN" sz="2400" dirty="0" smtClean="0">
                <a:solidFill>
                  <a:prstClr val="black"/>
                </a:solidFill>
                <a:latin typeface="+mn-ea"/>
              </a:rPr>
              <a:t>halt         </a:t>
            </a:r>
            <a:r>
              <a:rPr lang="en-US" altLang="zh-CN" sz="2400" dirty="0">
                <a:solidFill>
                  <a:prstClr val="black"/>
                </a:solidFill>
                <a:latin typeface="+mn-ea"/>
              </a:rPr>
              <a:t>$ shutdown </a:t>
            </a:r>
            <a:r>
              <a:rPr lang="en-US" altLang="zh-CN" sz="2400" dirty="0" smtClean="0">
                <a:solidFill>
                  <a:prstClr val="black"/>
                </a:solidFill>
                <a:latin typeface="+mn-ea"/>
              </a:rPr>
              <a:t>-H now</a:t>
            </a:r>
            <a:endParaRPr lang="en-US" altLang="zh-CN" sz="2400" dirty="0">
              <a:solidFill>
                <a:prstClr val="black"/>
              </a:solidFill>
              <a:latin typeface="+mn-ea"/>
            </a:endParaRPr>
          </a:p>
          <a:p>
            <a:pPr marL="342900" indent="-342900" algn="l">
              <a:spcBef>
                <a:spcPts val="600"/>
              </a:spcBef>
              <a:spcAft>
                <a:spcPts val="600"/>
              </a:spcAft>
              <a:buFont typeface="Arial" panose="020B0604020202020204" pitchFamily="34" charset="0"/>
              <a:buChar char="•"/>
            </a:pPr>
            <a:r>
              <a:rPr lang="en-US" altLang="zh-CN" sz="2400" dirty="0" smtClean="0">
                <a:solidFill>
                  <a:prstClr val="black"/>
                </a:solidFill>
                <a:latin typeface="+mn-ea"/>
              </a:rPr>
              <a:t>$ </a:t>
            </a:r>
            <a:r>
              <a:rPr lang="en-US" altLang="zh-CN" sz="2400" dirty="0" err="1">
                <a:solidFill>
                  <a:prstClr val="black"/>
                </a:solidFill>
                <a:latin typeface="+mn-ea"/>
              </a:rPr>
              <a:t>systemctl</a:t>
            </a:r>
            <a:r>
              <a:rPr lang="en-US" altLang="zh-CN" sz="2400" dirty="0">
                <a:solidFill>
                  <a:prstClr val="black"/>
                </a:solidFill>
                <a:latin typeface="+mn-ea"/>
              </a:rPr>
              <a:t> </a:t>
            </a:r>
            <a:r>
              <a:rPr lang="en-US" altLang="zh-CN" sz="2400" dirty="0" smtClean="0">
                <a:solidFill>
                  <a:prstClr val="black"/>
                </a:solidFill>
                <a:latin typeface="+mn-ea"/>
              </a:rPr>
              <a:t>reboot       $ </a:t>
            </a:r>
            <a:r>
              <a:rPr lang="en-US" altLang="zh-CN" sz="2400" dirty="0">
                <a:solidFill>
                  <a:prstClr val="black"/>
                </a:solidFill>
                <a:latin typeface="+mn-ea"/>
              </a:rPr>
              <a:t>shutdown </a:t>
            </a:r>
            <a:r>
              <a:rPr lang="en-US" altLang="zh-CN" sz="2400" dirty="0" smtClean="0">
                <a:solidFill>
                  <a:prstClr val="black"/>
                </a:solidFill>
                <a:latin typeface="+mn-ea"/>
              </a:rPr>
              <a:t>-r now</a:t>
            </a: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spTree>
    <p:extLst>
      <p:ext uri="{BB962C8B-B14F-4D97-AF65-F5344CB8AC3E}">
        <p14:creationId xmlns:p14="http://schemas.microsoft.com/office/powerpoint/2010/main" val="1382583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2400" dirty="0" smtClean="0">
                <a:solidFill>
                  <a:prstClr val="black"/>
                </a:solidFill>
                <a:latin typeface="+mn-ea"/>
              </a:rPr>
              <a:t>3. Shell</a:t>
            </a:r>
            <a:r>
              <a:rPr lang="zh-CN" altLang="en-US" sz="2400" dirty="0" smtClean="0">
                <a:solidFill>
                  <a:prstClr val="black"/>
                </a:solidFill>
                <a:latin typeface="+mn-ea"/>
              </a:rPr>
              <a:t>的功能</a:t>
            </a:r>
            <a:endParaRPr lang="en-US" altLang="zh-CN" sz="2400" dirty="0" smtClean="0">
              <a:solidFill>
                <a:prstClr val="black"/>
              </a:solidFill>
              <a:latin typeface="+mn-ea"/>
            </a:endParaRPr>
          </a:p>
          <a:p>
            <a:pPr marL="342900" indent="-342900" algn="l">
              <a:spcBef>
                <a:spcPts val="600"/>
              </a:spcBef>
              <a:spcAft>
                <a:spcPts val="600"/>
              </a:spcAft>
              <a:buFont typeface="Arial" panose="020B0604020202020204" pitchFamily="34" charset="0"/>
              <a:buChar char="•"/>
            </a:pPr>
            <a:r>
              <a:rPr lang="zh-CN" altLang="en-US" sz="2400" dirty="0" smtClean="0">
                <a:solidFill>
                  <a:prstClr val="black"/>
                </a:solidFill>
                <a:latin typeface="+mn-ea"/>
              </a:rPr>
              <a:t>命令解释器、通配符、命令解释器、别名机制、历史命令、重定向、管道、命令替换、</a:t>
            </a:r>
            <a:r>
              <a:rPr lang="en-US" altLang="zh-CN" sz="2400" dirty="0" smtClean="0">
                <a:solidFill>
                  <a:prstClr val="black"/>
                </a:solidFill>
                <a:latin typeface="+mn-ea"/>
              </a:rPr>
              <a:t>Shell</a:t>
            </a:r>
            <a:r>
              <a:rPr lang="zh-CN" altLang="en-US" sz="2400" dirty="0" smtClean="0">
                <a:solidFill>
                  <a:prstClr val="black"/>
                </a:solidFill>
                <a:latin typeface="+mn-ea"/>
              </a:rPr>
              <a:t>编程；</a:t>
            </a:r>
            <a:endParaRPr lang="en-US" altLang="zh-CN" sz="2400" dirty="0" smtClean="0">
              <a:solidFill>
                <a:prstClr val="black"/>
              </a:solidFill>
              <a:latin typeface="+mn-ea"/>
            </a:endParaRPr>
          </a:p>
          <a:p>
            <a:pPr marL="342900" indent="-342900" algn="l">
              <a:spcBef>
                <a:spcPts val="600"/>
              </a:spcBef>
              <a:spcAft>
                <a:spcPts val="600"/>
              </a:spcAft>
              <a:buFont typeface="Arial" panose="020B0604020202020204" pitchFamily="34" charset="0"/>
              <a:buChar char="•"/>
            </a:pPr>
            <a:r>
              <a:rPr lang="en-US" altLang="zh-CN" sz="2400" dirty="0" smtClean="0">
                <a:solidFill>
                  <a:prstClr val="black"/>
                </a:solidFill>
                <a:latin typeface="+mn-ea"/>
              </a:rPr>
              <a:t>Shell</a:t>
            </a:r>
            <a:r>
              <a:rPr lang="zh-CN" altLang="en-US" sz="2400" dirty="0" smtClean="0">
                <a:solidFill>
                  <a:prstClr val="black"/>
                </a:solidFill>
                <a:latin typeface="+mn-ea"/>
              </a:rPr>
              <a:t>的元字符：</a:t>
            </a:r>
            <a:r>
              <a:rPr lang="en-US" altLang="zh-CN" sz="2400" dirty="0" smtClean="0">
                <a:solidFill>
                  <a:prstClr val="black"/>
                </a:solidFill>
                <a:latin typeface="+mn-ea"/>
              </a:rPr>
              <a:t>*</a:t>
            </a:r>
            <a:r>
              <a:rPr lang="zh-CN" altLang="en-US" sz="2400" dirty="0" smtClean="0">
                <a:solidFill>
                  <a:prstClr val="black"/>
                </a:solidFill>
                <a:latin typeface="+mn-ea"/>
              </a:rPr>
              <a:t>？</a:t>
            </a:r>
            <a:r>
              <a:rPr lang="en-US" altLang="zh-CN" sz="2400" dirty="0" smtClean="0">
                <a:solidFill>
                  <a:prstClr val="black"/>
                </a:solidFill>
                <a:latin typeface="+mn-ea"/>
              </a:rPr>
              <a:t>/\$’”&lt;&gt;|&amp;;(){}!~</a:t>
            </a:r>
            <a:endParaRPr lang="en-US" altLang="zh-CN" sz="2400" dirty="0">
              <a:solidFill>
                <a:prstClr val="black"/>
              </a:solidFill>
              <a:latin typeface="+mn-ea"/>
            </a:endParaRPr>
          </a:p>
          <a:p>
            <a:pPr marL="342900" indent="-342900" algn="l">
              <a:spcBef>
                <a:spcPts val="600"/>
              </a:spcBef>
              <a:spcAft>
                <a:spcPts val="600"/>
              </a:spcAft>
              <a:buFont typeface="Arial" panose="020B0604020202020204" pitchFamily="34" charset="0"/>
              <a:buChar char="•"/>
            </a:pPr>
            <a:r>
              <a:rPr lang="zh-CN" altLang="en-US" sz="2400" dirty="0" smtClean="0">
                <a:solidFill>
                  <a:prstClr val="black"/>
                </a:solidFill>
                <a:latin typeface="+mn-ea"/>
              </a:rPr>
              <a:t>通配符：</a:t>
            </a:r>
            <a:r>
              <a:rPr lang="en-US" altLang="zh-CN" sz="2400" dirty="0" smtClean="0">
                <a:solidFill>
                  <a:prstClr val="black"/>
                </a:solidFill>
                <a:latin typeface="+mn-ea"/>
              </a:rPr>
              <a:t>*</a:t>
            </a:r>
            <a:r>
              <a:rPr lang="zh-CN" altLang="en-US" sz="2400" dirty="0" smtClean="0">
                <a:solidFill>
                  <a:prstClr val="black"/>
                </a:solidFill>
                <a:latin typeface="+mn-ea"/>
              </a:rPr>
              <a:t>？</a:t>
            </a:r>
            <a:r>
              <a:rPr lang="en-US" altLang="zh-CN" sz="2400" dirty="0" smtClean="0">
                <a:solidFill>
                  <a:prstClr val="black"/>
                </a:solidFill>
                <a:latin typeface="+mn-ea"/>
              </a:rPr>
              <a:t>[…] [!...]</a:t>
            </a:r>
          </a:p>
          <a:p>
            <a:pPr marL="342900" indent="-342900" algn="l">
              <a:spcBef>
                <a:spcPts val="600"/>
              </a:spcBef>
              <a:spcAft>
                <a:spcPts val="600"/>
              </a:spcAft>
              <a:buFont typeface="Wingdings" panose="05000000000000000000" pitchFamily="2" charset="2"/>
              <a:buChar char="Ø"/>
            </a:pPr>
            <a:endParaRPr lang="en-US" altLang="zh-CN" sz="2400" dirty="0">
              <a:solidFill>
                <a:prstClr val="black"/>
              </a:solidFill>
              <a:latin typeface="+mn-ea"/>
            </a:endParaRPr>
          </a:p>
          <a:p>
            <a:pPr marL="342900" indent="-342900" algn="l">
              <a:spcBef>
                <a:spcPts val="600"/>
              </a:spcBef>
              <a:spcAft>
                <a:spcPts val="600"/>
              </a:spcAft>
              <a:buFont typeface="Arial" panose="020B0604020202020204" pitchFamily="34" charset="0"/>
              <a:buChar char="•"/>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spTree>
    <p:extLst>
      <p:ext uri="{BB962C8B-B14F-4D97-AF65-F5344CB8AC3E}">
        <p14:creationId xmlns:p14="http://schemas.microsoft.com/office/powerpoint/2010/main" val="2865452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2400" dirty="0" smtClean="0">
                <a:solidFill>
                  <a:prstClr val="black"/>
                </a:solidFill>
                <a:latin typeface="+mn-ea"/>
              </a:rPr>
              <a:t>4.</a:t>
            </a:r>
            <a:r>
              <a:rPr lang="zh-CN" altLang="en-US" sz="2400" dirty="0" smtClean="0">
                <a:solidFill>
                  <a:prstClr val="black"/>
                </a:solidFill>
                <a:latin typeface="+mn-ea"/>
              </a:rPr>
              <a:t>文件类型</a:t>
            </a:r>
            <a:endParaRPr lang="en-US" altLang="zh-CN" sz="2400" dirty="0">
              <a:solidFill>
                <a:prstClr val="black"/>
              </a:solidFill>
              <a:latin typeface="+mn-ea"/>
            </a:endParaRPr>
          </a:p>
          <a:p>
            <a:pPr algn="l">
              <a:spcBef>
                <a:spcPts val="600"/>
              </a:spcBef>
              <a:spcAft>
                <a:spcPts val="600"/>
              </a:spcAft>
            </a:pPr>
            <a:r>
              <a:rPr lang="zh-CN" altLang="en-US" sz="2400" dirty="0">
                <a:solidFill>
                  <a:prstClr val="black"/>
                </a:solidFill>
                <a:latin typeface="+mn-ea"/>
              </a:rPr>
              <a:t>普通文件 </a:t>
            </a:r>
            <a:r>
              <a:rPr lang="en-US" altLang="zh-CN" sz="2400" dirty="0">
                <a:solidFill>
                  <a:prstClr val="black"/>
                </a:solidFill>
                <a:latin typeface="+mn-ea"/>
              </a:rPr>
              <a:t>( - )</a:t>
            </a:r>
          </a:p>
          <a:p>
            <a:pPr algn="l">
              <a:spcBef>
                <a:spcPts val="600"/>
              </a:spcBef>
              <a:spcAft>
                <a:spcPts val="600"/>
              </a:spcAft>
            </a:pPr>
            <a:r>
              <a:rPr lang="zh-CN" altLang="en-US" sz="2400" dirty="0">
                <a:solidFill>
                  <a:prstClr val="black"/>
                </a:solidFill>
                <a:latin typeface="+mn-ea"/>
              </a:rPr>
              <a:t>目录文件 </a:t>
            </a:r>
            <a:r>
              <a:rPr lang="en-US" altLang="zh-CN" sz="2400" dirty="0">
                <a:solidFill>
                  <a:prstClr val="black"/>
                </a:solidFill>
                <a:latin typeface="+mn-ea"/>
              </a:rPr>
              <a:t>( d — directory) </a:t>
            </a:r>
          </a:p>
          <a:p>
            <a:pPr algn="l">
              <a:spcBef>
                <a:spcPts val="600"/>
              </a:spcBef>
              <a:spcAft>
                <a:spcPts val="600"/>
              </a:spcAft>
            </a:pPr>
            <a:r>
              <a:rPr lang="zh-CN" altLang="en-US" sz="2400" dirty="0">
                <a:solidFill>
                  <a:prstClr val="black"/>
                </a:solidFill>
                <a:latin typeface="+mn-ea"/>
              </a:rPr>
              <a:t>符号链接文件 </a:t>
            </a:r>
            <a:r>
              <a:rPr lang="en-US" altLang="zh-CN" sz="2400" dirty="0">
                <a:solidFill>
                  <a:prstClr val="black"/>
                </a:solidFill>
                <a:latin typeface="+mn-ea"/>
              </a:rPr>
              <a:t>( l — link) </a:t>
            </a:r>
            <a:r>
              <a:rPr lang="zh-CN" altLang="en-US" sz="2400" dirty="0" smtClean="0">
                <a:solidFill>
                  <a:prstClr val="black"/>
                </a:solidFill>
                <a:latin typeface="+mn-ea"/>
              </a:rPr>
              <a:t>：区分硬链接</a:t>
            </a:r>
            <a:endParaRPr lang="en-US" altLang="zh-CN" sz="2400" dirty="0">
              <a:solidFill>
                <a:prstClr val="black"/>
              </a:solidFill>
              <a:latin typeface="+mn-ea"/>
            </a:endParaRPr>
          </a:p>
          <a:p>
            <a:pPr algn="l">
              <a:spcBef>
                <a:spcPts val="600"/>
              </a:spcBef>
              <a:spcAft>
                <a:spcPts val="600"/>
              </a:spcAft>
            </a:pPr>
            <a:r>
              <a:rPr lang="zh-CN" altLang="en-US" sz="2400" dirty="0">
                <a:solidFill>
                  <a:prstClr val="black"/>
                </a:solidFill>
                <a:latin typeface="+mn-ea"/>
              </a:rPr>
              <a:t>字符设备文件 </a:t>
            </a:r>
            <a:r>
              <a:rPr lang="en-US" altLang="zh-CN" sz="2400" dirty="0">
                <a:solidFill>
                  <a:prstClr val="black"/>
                </a:solidFill>
                <a:latin typeface="+mn-ea"/>
              </a:rPr>
              <a:t>( c — character) </a:t>
            </a:r>
          </a:p>
          <a:p>
            <a:pPr algn="l">
              <a:spcBef>
                <a:spcPts val="600"/>
              </a:spcBef>
              <a:spcAft>
                <a:spcPts val="600"/>
              </a:spcAft>
            </a:pPr>
            <a:r>
              <a:rPr lang="zh-CN" altLang="en-US" sz="2400" dirty="0">
                <a:solidFill>
                  <a:prstClr val="black"/>
                </a:solidFill>
                <a:latin typeface="+mn-ea"/>
              </a:rPr>
              <a:t>块设备文件 </a:t>
            </a:r>
            <a:r>
              <a:rPr lang="en-US" altLang="zh-CN" sz="2400" dirty="0">
                <a:solidFill>
                  <a:prstClr val="black"/>
                </a:solidFill>
                <a:latin typeface="+mn-ea"/>
              </a:rPr>
              <a:t>( b — block) </a:t>
            </a:r>
          </a:p>
          <a:p>
            <a:pPr algn="l">
              <a:spcBef>
                <a:spcPts val="600"/>
              </a:spcBef>
              <a:spcAft>
                <a:spcPts val="600"/>
              </a:spcAft>
            </a:pPr>
            <a:r>
              <a:rPr lang="zh-CN" altLang="en-US" sz="2400" dirty="0">
                <a:solidFill>
                  <a:prstClr val="black"/>
                </a:solidFill>
                <a:latin typeface="+mn-ea"/>
              </a:rPr>
              <a:t>套接字文件</a:t>
            </a:r>
            <a:r>
              <a:rPr lang="en-US" altLang="zh-CN" sz="2400" dirty="0">
                <a:solidFill>
                  <a:prstClr val="black"/>
                </a:solidFill>
                <a:latin typeface="+mn-ea"/>
              </a:rPr>
              <a:t>( s — socket ) </a:t>
            </a:r>
          </a:p>
          <a:p>
            <a:pPr algn="l">
              <a:spcBef>
                <a:spcPts val="600"/>
              </a:spcBef>
              <a:spcAft>
                <a:spcPts val="600"/>
              </a:spcAft>
            </a:pPr>
            <a:r>
              <a:rPr lang="zh-CN" altLang="en-US" sz="2400" dirty="0">
                <a:solidFill>
                  <a:prstClr val="black"/>
                </a:solidFill>
                <a:latin typeface="+mn-ea"/>
              </a:rPr>
              <a:t>命名管道文件 </a:t>
            </a:r>
            <a:r>
              <a:rPr lang="en-US" altLang="zh-CN" sz="2400" dirty="0">
                <a:solidFill>
                  <a:prstClr val="black"/>
                </a:solidFill>
                <a:latin typeface="+mn-ea"/>
              </a:rPr>
              <a:t>( p — pipe)</a:t>
            </a:r>
          </a:p>
          <a:p>
            <a:pPr marL="342900" indent="-342900" algn="l">
              <a:spcBef>
                <a:spcPts val="600"/>
              </a:spcBef>
              <a:spcAft>
                <a:spcPts val="600"/>
              </a:spcAft>
              <a:buFont typeface="Wingdings" panose="05000000000000000000" pitchFamily="2" charset="2"/>
              <a:buChar char="Ø"/>
            </a:pPr>
            <a:endParaRPr lang="en-US" altLang="zh-CN" sz="2400" dirty="0">
              <a:solidFill>
                <a:prstClr val="black"/>
              </a:solidFill>
              <a:latin typeface="+mn-ea"/>
            </a:endParaRPr>
          </a:p>
          <a:p>
            <a:pPr marL="342900" indent="-342900" algn="l">
              <a:spcBef>
                <a:spcPts val="600"/>
              </a:spcBef>
              <a:spcAft>
                <a:spcPts val="600"/>
              </a:spcAft>
              <a:buFont typeface="Arial" panose="020B0604020202020204" pitchFamily="34" charset="0"/>
              <a:buChar char="•"/>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spTree>
    <p:extLst>
      <p:ext uri="{BB962C8B-B14F-4D97-AF65-F5344CB8AC3E}">
        <p14:creationId xmlns:p14="http://schemas.microsoft.com/office/powerpoint/2010/main" val="3783220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2400" dirty="0">
                <a:solidFill>
                  <a:prstClr val="black"/>
                </a:solidFill>
                <a:latin typeface="+mn-ea"/>
              </a:rPr>
              <a:t>5</a:t>
            </a:r>
            <a:r>
              <a:rPr lang="en-US" altLang="zh-CN" sz="2400" dirty="0" smtClean="0">
                <a:solidFill>
                  <a:prstClr val="black"/>
                </a:solidFill>
                <a:latin typeface="+mn-ea"/>
              </a:rPr>
              <a:t>.</a:t>
            </a:r>
            <a:r>
              <a:rPr lang="zh-CN" altLang="en-US" sz="2400" dirty="0" smtClean="0">
                <a:solidFill>
                  <a:prstClr val="black"/>
                </a:solidFill>
                <a:latin typeface="+mn-ea"/>
              </a:rPr>
              <a:t> </a:t>
            </a:r>
            <a:r>
              <a:rPr lang="en-US" altLang="zh-CN" sz="2400" dirty="0" smtClean="0">
                <a:solidFill>
                  <a:prstClr val="black"/>
                </a:solidFill>
                <a:latin typeface="+mn-ea"/>
              </a:rPr>
              <a:t>Linux</a:t>
            </a:r>
            <a:r>
              <a:rPr lang="zh-CN" altLang="en-US" sz="2400" dirty="0" smtClean="0">
                <a:solidFill>
                  <a:prstClr val="black"/>
                </a:solidFill>
                <a:latin typeface="+mn-ea"/>
              </a:rPr>
              <a:t>的目录</a:t>
            </a:r>
            <a:r>
              <a:rPr lang="zh-CN" altLang="en-US" sz="2400" dirty="0">
                <a:solidFill>
                  <a:prstClr val="black"/>
                </a:solidFill>
                <a:latin typeface="+mn-ea"/>
              </a:rPr>
              <a:t>结构</a:t>
            </a: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sz="2400" dirty="0">
              <a:solidFill>
                <a:prstClr val="black"/>
              </a:solidFill>
              <a:latin typeface="+mn-ea"/>
            </a:endParaRPr>
          </a:p>
          <a:p>
            <a:pPr marL="342900" indent="-342900" algn="l">
              <a:spcBef>
                <a:spcPts val="600"/>
              </a:spcBef>
              <a:spcAft>
                <a:spcPts val="600"/>
              </a:spcAft>
              <a:buFont typeface="Arial" panose="020B0604020202020204" pitchFamily="34" charset="0"/>
              <a:buChar char="•"/>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spTree>
    <p:extLst>
      <p:ext uri="{BB962C8B-B14F-4D97-AF65-F5344CB8AC3E}">
        <p14:creationId xmlns:p14="http://schemas.microsoft.com/office/powerpoint/2010/main" val="1953660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二</a:t>
            </a:r>
            <a:r>
              <a:rPr lang="en-US" altLang="zh-CN" dirty="0"/>
              <a:t> </a:t>
            </a:r>
            <a:r>
              <a:rPr lang="en-GB" altLang="zh-CN" b="1" dirty="0"/>
              <a:t>Shell</a:t>
            </a:r>
            <a:r>
              <a:rPr lang="zh-CN" altLang="en-GB" b="1" dirty="0"/>
              <a:t>的功能</a:t>
            </a:r>
            <a:endParaRPr lang="zh-CN" altLang="en-US" dirty="0"/>
          </a:p>
        </p:txBody>
      </p:sp>
      <p:sp>
        <p:nvSpPr>
          <p:cNvPr id="3" name="内容占位符 2"/>
          <p:cNvSpPr>
            <a:spLocks noGrp="1"/>
          </p:cNvSpPr>
          <p:nvPr>
            <p:ph idx="1"/>
          </p:nvPr>
        </p:nvSpPr>
        <p:spPr>
          <a:xfrm>
            <a:off x="1043608" y="1628800"/>
            <a:ext cx="7597526" cy="4530725"/>
          </a:xfrm>
        </p:spPr>
        <p:txBody>
          <a:bodyPr/>
          <a:lstStyle/>
          <a:p>
            <a:pPr eaLnBrk="1" hangingPunct="1">
              <a:lnSpc>
                <a:spcPct val="93000"/>
              </a:lnSpc>
              <a:buClr>
                <a:srgbClr val="3333CC"/>
              </a:buClr>
              <a:defRPr/>
            </a:pPr>
            <a:r>
              <a:rPr lang="zh-CN" altLang="en-GB" dirty="0">
                <a:solidFill>
                  <a:srgbClr val="FF0000"/>
                </a:solidFill>
                <a:latin typeface="+mn-lt"/>
                <a:ea typeface="楷体_GB2312" pitchFamily="49" charset="-122"/>
                <a:cs typeface="Times New Roman" panose="02020603050405020304" pitchFamily="18" charset="0"/>
              </a:rPr>
              <a:t>命令解释</a:t>
            </a:r>
            <a:r>
              <a:rPr lang="zh-CN" altLang="en-US" dirty="0">
                <a:solidFill>
                  <a:srgbClr val="FF0000"/>
                </a:solidFill>
                <a:latin typeface="+mn-lt"/>
                <a:ea typeface="楷体_GB2312" pitchFamily="49" charset="-122"/>
                <a:cs typeface="Times New Roman" panose="02020603050405020304" pitchFamily="18" charset="0"/>
              </a:rPr>
              <a:t>器</a:t>
            </a:r>
            <a:endParaRPr lang="zh-CN" altLang="en-GB" dirty="0">
              <a:solidFill>
                <a:srgbClr val="FF0000"/>
              </a:solidFill>
              <a:latin typeface="+mn-lt"/>
              <a:ea typeface="楷体_GB2312" pitchFamily="49" charset="-122"/>
              <a:cs typeface="Times New Roman" panose="02020603050405020304" pitchFamily="18" charset="0"/>
            </a:endParaRPr>
          </a:p>
          <a:p>
            <a:pPr eaLnBrk="1" hangingPunct="1">
              <a:buClr>
                <a:srgbClr val="3333CC"/>
              </a:buClr>
              <a:defRPr/>
            </a:pPr>
            <a:r>
              <a:rPr lang="zh-CN" altLang="en-GB" dirty="0">
                <a:latin typeface="+mn-lt"/>
                <a:ea typeface="楷体_GB2312" pitchFamily="49" charset="-122"/>
                <a:cs typeface="Times New Roman" panose="02020603050405020304" pitchFamily="18" charset="0"/>
              </a:rPr>
              <a:t>命令的多种执行顺序 </a:t>
            </a:r>
          </a:p>
          <a:p>
            <a:pPr eaLnBrk="1" hangingPunct="1">
              <a:buClr>
                <a:srgbClr val="3333CC"/>
              </a:buClr>
              <a:defRPr/>
            </a:pPr>
            <a:r>
              <a:rPr lang="zh-CN" altLang="en-GB" dirty="0">
                <a:solidFill>
                  <a:srgbClr val="FF0000"/>
                </a:solidFill>
                <a:latin typeface="+mn-lt"/>
                <a:ea typeface="楷体_GB2312" pitchFamily="49" charset="-122"/>
                <a:cs typeface="Times New Roman" panose="02020603050405020304" pitchFamily="18" charset="0"/>
              </a:rPr>
              <a:t>通配符</a:t>
            </a:r>
            <a:r>
              <a:rPr lang="zh-CN" altLang="en-GB" dirty="0">
                <a:latin typeface="+mn-lt"/>
                <a:ea typeface="楷体_GB2312" pitchFamily="49" charset="-122"/>
                <a:cs typeface="Times New Roman" panose="02020603050405020304" pitchFamily="18" charset="0"/>
              </a:rPr>
              <a:t>（ </a:t>
            </a:r>
            <a:r>
              <a:rPr lang="en-GB" altLang="zh-CN" dirty="0">
                <a:latin typeface="+mn-lt"/>
                <a:ea typeface="楷体_GB2312" pitchFamily="49" charset="-122"/>
                <a:cs typeface="Times New Roman" panose="02020603050405020304" pitchFamily="18" charset="0"/>
              </a:rPr>
              <a:t>wild-card characters</a:t>
            </a:r>
            <a:r>
              <a:rPr lang="zh-CN" altLang="en-GB" dirty="0">
                <a:latin typeface="+mn-lt"/>
                <a:ea typeface="楷体_GB2312" pitchFamily="49" charset="-122"/>
                <a:cs typeface="Times New Roman" panose="02020603050405020304" pitchFamily="18" charset="0"/>
              </a:rPr>
              <a:t> ）</a:t>
            </a:r>
            <a:endParaRPr lang="en-GB" altLang="zh-CN" dirty="0">
              <a:latin typeface="+mn-lt"/>
              <a:ea typeface="楷体_GB2312" pitchFamily="49" charset="-122"/>
              <a:cs typeface="Times New Roman" panose="02020603050405020304" pitchFamily="18" charset="0"/>
            </a:endParaRPr>
          </a:p>
          <a:p>
            <a:pPr eaLnBrk="1" hangingPunct="1">
              <a:buClr>
                <a:srgbClr val="3333CC"/>
              </a:buClr>
              <a:defRPr/>
            </a:pPr>
            <a:r>
              <a:rPr lang="zh-CN" altLang="en-US" dirty="0">
                <a:solidFill>
                  <a:srgbClr val="FF0000"/>
                </a:solidFill>
                <a:latin typeface="+mn-lt"/>
                <a:ea typeface="楷体_GB2312" pitchFamily="49" charset="-122"/>
                <a:cs typeface="Times New Roman" panose="02020603050405020304" pitchFamily="18" charset="0"/>
              </a:rPr>
              <a:t>命令补全、别名机制、命令历史</a:t>
            </a:r>
          </a:p>
          <a:p>
            <a:pPr eaLnBrk="1" hangingPunct="1">
              <a:buClr>
                <a:srgbClr val="3333CC"/>
              </a:buClr>
              <a:defRPr/>
            </a:pPr>
            <a:r>
              <a:rPr lang="en-GB" altLang="zh-CN" dirty="0">
                <a:latin typeface="+mn-lt"/>
                <a:ea typeface="楷体_GB2312" pitchFamily="49" charset="-122"/>
                <a:cs typeface="Times New Roman" panose="02020603050405020304" pitchFamily="18" charset="0"/>
              </a:rPr>
              <a:t>I/O</a:t>
            </a:r>
            <a:r>
              <a:rPr lang="zh-CN" altLang="en-US" dirty="0">
                <a:latin typeface="+mn-lt"/>
                <a:ea typeface="楷体_GB2312" pitchFamily="49" charset="-122"/>
                <a:cs typeface="Times New Roman" panose="02020603050405020304" pitchFamily="18" charset="0"/>
              </a:rPr>
              <a:t>重定向</a:t>
            </a:r>
            <a:r>
              <a:rPr lang="zh-CN" altLang="en-GB" dirty="0">
                <a:latin typeface="+mn-lt"/>
                <a:ea typeface="楷体_GB2312" pitchFamily="49" charset="-122"/>
                <a:cs typeface="Times New Roman" panose="02020603050405020304" pitchFamily="18" charset="0"/>
              </a:rPr>
              <a:t>（ </a:t>
            </a:r>
            <a:r>
              <a:rPr lang="en-GB" altLang="zh-CN" dirty="0">
                <a:latin typeface="+mn-lt"/>
                <a:ea typeface="楷体_GB2312" pitchFamily="49" charset="-122"/>
                <a:cs typeface="Times New Roman" panose="02020603050405020304" pitchFamily="18" charset="0"/>
              </a:rPr>
              <a:t>Input/output redirection</a:t>
            </a:r>
            <a:r>
              <a:rPr lang="zh-CN" altLang="en-GB" dirty="0">
                <a:latin typeface="+mn-lt"/>
                <a:ea typeface="楷体_GB2312" pitchFamily="49" charset="-122"/>
                <a:cs typeface="Times New Roman" panose="02020603050405020304" pitchFamily="18" charset="0"/>
              </a:rPr>
              <a:t> ）</a:t>
            </a:r>
            <a:endParaRPr lang="zh-CN" altLang="en-US" dirty="0">
              <a:latin typeface="+mn-lt"/>
              <a:ea typeface="楷体_GB2312" pitchFamily="49" charset="-122"/>
              <a:cs typeface="Times New Roman" panose="02020603050405020304" pitchFamily="18" charset="0"/>
            </a:endParaRPr>
          </a:p>
          <a:p>
            <a:pPr eaLnBrk="1" hangingPunct="1">
              <a:buClr>
                <a:srgbClr val="3333CC"/>
              </a:buClr>
              <a:defRPr/>
            </a:pPr>
            <a:r>
              <a:rPr lang="zh-CN" altLang="en-US" dirty="0">
                <a:latin typeface="+mn-lt"/>
                <a:ea typeface="楷体_GB2312" pitchFamily="49" charset="-122"/>
                <a:cs typeface="Times New Roman" panose="02020603050405020304" pitchFamily="18" charset="0"/>
              </a:rPr>
              <a:t>管道</a:t>
            </a:r>
            <a:r>
              <a:rPr lang="zh-CN" altLang="en-GB" dirty="0">
                <a:latin typeface="+mn-lt"/>
                <a:ea typeface="楷体_GB2312" pitchFamily="49" charset="-122"/>
                <a:cs typeface="Times New Roman" panose="02020603050405020304" pitchFamily="18" charset="0"/>
              </a:rPr>
              <a:t>（ </a:t>
            </a:r>
            <a:r>
              <a:rPr lang="en-GB" altLang="zh-CN" dirty="0">
                <a:latin typeface="+mn-lt"/>
                <a:ea typeface="楷体_GB2312" pitchFamily="49" charset="-122"/>
                <a:cs typeface="Times New Roman" panose="02020603050405020304" pitchFamily="18" charset="0"/>
              </a:rPr>
              <a:t>pipes</a:t>
            </a:r>
            <a:r>
              <a:rPr lang="zh-CN" altLang="en-GB" dirty="0">
                <a:latin typeface="+mn-lt"/>
                <a:ea typeface="楷体_GB2312" pitchFamily="49" charset="-122"/>
                <a:cs typeface="Times New Roman" panose="02020603050405020304" pitchFamily="18" charset="0"/>
              </a:rPr>
              <a:t> ）</a:t>
            </a:r>
            <a:r>
              <a:rPr lang="en-GB" altLang="zh-CN" dirty="0">
                <a:latin typeface="+mn-lt"/>
                <a:ea typeface="楷体_GB2312" pitchFamily="49" charset="-122"/>
                <a:cs typeface="Times New Roman" panose="02020603050405020304" pitchFamily="18" charset="0"/>
              </a:rPr>
              <a:t> </a:t>
            </a:r>
            <a:endParaRPr lang="zh-CN" altLang="en-US" dirty="0">
              <a:latin typeface="+mn-lt"/>
              <a:ea typeface="楷体_GB2312" pitchFamily="49" charset="-122"/>
              <a:cs typeface="Times New Roman" panose="02020603050405020304" pitchFamily="18" charset="0"/>
            </a:endParaRPr>
          </a:p>
          <a:p>
            <a:pPr eaLnBrk="1" hangingPunct="1">
              <a:buClr>
                <a:srgbClr val="3333CC"/>
              </a:buClr>
              <a:defRPr/>
            </a:pPr>
            <a:r>
              <a:rPr lang="zh-CN" altLang="en-US" dirty="0">
                <a:latin typeface="+mn-lt"/>
                <a:ea typeface="楷体_GB2312" pitchFamily="49" charset="-122"/>
                <a:cs typeface="Times New Roman" panose="02020603050405020304" pitchFamily="18" charset="0"/>
              </a:rPr>
              <a:t>命令替换</a:t>
            </a:r>
            <a:r>
              <a:rPr lang="zh-CN" altLang="en-GB" dirty="0">
                <a:latin typeface="+mn-lt"/>
                <a:ea typeface="楷体_GB2312" pitchFamily="49" charset="-122"/>
                <a:cs typeface="Times New Roman" panose="02020603050405020304" pitchFamily="18" charset="0"/>
              </a:rPr>
              <a:t>（` ` 或</a:t>
            </a:r>
            <a:r>
              <a:rPr lang="en-GB" altLang="zh-CN" dirty="0">
                <a:latin typeface="+mn-lt"/>
                <a:ea typeface="楷体_GB2312" pitchFamily="49" charset="-122"/>
                <a:cs typeface="Times New Roman" panose="02020603050405020304" pitchFamily="18" charset="0"/>
              </a:rPr>
              <a:t>$( ) </a:t>
            </a:r>
            <a:r>
              <a:rPr lang="zh-CN" altLang="en-GB" dirty="0">
                <a:latin typeface="+mn-lt"/>
                <a:ea typeface="楷体_GB2312" pitchFamily="49" charset="-122"/>
                <a:cs typeface="Times New Roman" panose="02020603050405020304" pitchFamily="18" charset="0"/>
              </a:rPr>
              <a:t>）</a:t>
            </a:r>
            <a:endParaRPr lang="zh-CN" altLang="en-US" dirty="0">
              <a:latin typeface="+mn-lt"/>
              <a:ea typeface="楷体_GB2312" pitchFamily="49" charset="-122"/>
              <a:cs typeface="Times New Roman" panose="02020603050405020304" pitchFamily="18" charset="0"/>
            </a:endParaRPr>
          </a:p>
          <a:p>
            <a:pPr eaLnBrk="1" hangingPunct="1">
              <a:buClr>
                <a:srgbClr val="3333CC"/>
              </a:buClr>
              <a:defRPr/>
            </a:pPr>
            <a:r>
              <a:rPr lang="en-US" altLang="zh-CN" dirty="0">
                <a:solidFill>
                  <a:srgbClr val="FF0000"/>
                </a:solidFill>
                <a:latin typeface="+mn-lt"/>
                <a:ea typeface="楷体_GB2312" pitchFamily="49" charset="-122"/>
                <a:cs typeface="Times New Roman" panose="02020603050405020304" pitchFamily="18" charset="0"/>
              </a:rPr>
              <a:t>Shell </a:t>
            </a:r>
            <a:r>
              <a:rPr lang="zh-CN" altLang="en-US" dirty="0">
                <a:solidFill>
                  <a:srgbClr val="FF0000"/>
                </a:solidFill>
                <a:latin typeface="+mn-lt"/>
                <a:ea typeface="楷体_GB2312" pitchFamily="49" charset="-122"/>
                <a:cs typeface="Times New Roman" panose="02020603050405020304" pitchFamily="18" charset="0"/>
              </a:rPr>
              <a:t>脚本</a:t>
            </a:r>
            <a:r>
              <a:rPr lang="zh-CN" altLang="en-US" dirty="0">
                <a:latin typeface="+mn-lt"/>
                <a:ea typeface="楷体_GB2312" pitchFamily="49" charset="-122"/>
                <a:cs typeface="Times New Roman" panose="02020603050405020304" pitchFamily="18" charset="0"/>
              </a:rPr>
              <a:t>（ </a:t>
            </a:r>
            <a:r>
              <a:rPr lang="en-GB" altLang="zh-CN" dirty="0">
                <a:latin typeface="+mn-lt"/>
                <a:ea typeface="楷体_GB2312" pitchFamily="49" charset="-122"/>
                <a:cs typeface="Times New Roman" panose="02020603050405020304" pitchFamily="18" charset="0"/>
              </a:rPr>
              <a:t>Shell Script</a:t>
            </a:r>
            <a:r>
              <a:rPr lang="en-US" altLang="zh-CN" dirty="0">
                <a:latin typeface="+mn-lt"/>
                <a:ea typeface="楷体_GB2312" pitchFamily="49" charset="-122"/>
                <a:cs typeface="Times New Roman" panose="02020603050405020304" pitchFamily="18" charset="0"/>
              </a:rPr>
              <a:t> </a:t>
            </a:r>
            <a:r>
              <a:rPr lang="zh-CN" altLang="en-US" dirty="0">
                <a:latin typeface="+mn-lt"/>
                <a:ea typeface="楷体_GB2312" pitchFamily="49" charset="-122"/>
                <a:cs typeface="Times New Roman" panose="02020603050405020304" pitchFamily="18" charset="0"/>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416" name="Rectangle 32"/>
          <p:cNvSpPr>
            <a:spLocks noGrp="1" noChangeArrowheads="1"/>
          </p:cNvSpPr>
          <p:nvPr>
            <p:ph type="title"/>
          </p:nvPr>
        </p:nvSpPr>
        <p:spPr>
          <a:xfrm>
            <a:off x="2051050" y="273050"/>
            <a:ext cx="5473700" cy="701675"/>
          </a:xfrm>
          <a:noFill/>
          <a:ln/>
        </p:spPr>
        <p:txBody>
          <a:bodyPr>
            <a:spAutoFit/>
          </a:bodyPr>
          <a:lstStyle/>
          <a:p>
            <a:r>
              <a:rPr lang="en-US" altLang="zh-CN" sz="4000">
                <a:solidFill>
                  <a:srgbClr val="993300"/>
                </a:solidFill>
              </a:rPr>
              <a:t>Linux </a:t>
            </a:r>
            <a:r>
              <a:rPr lang="zh-CN" altLang="en-US" sz="4000">
                <a:solidFill>
                  <a:srgbClr val="993300"/>
                </a:solidFill>
              </a:rPr>
              <a:t>的目录结构</a:t>
            </a:r>
          </a:p>
        </p:txBody>
      </p:sp>
      <p:sp>
        <p:nvSpPr>
          <p:cNvPr id="528417" name="Rectangle 33"/>
          <p:cNvSpPr>
            <a:spLocks noChangeArrowheads="1"/>
          </p:cNvSpPr>
          <p:nvPr/>
        </p:nvSpPr>
        <p:spPr bwMode="auto">
          <a:xfrm>
            <a:off x="0" y="0"/>
            <a:ext cx="9144000" cy="1484313"/>
          </a:xfrm>
          <a:prstGeom prst="rect">
            <a:avLst/>
          </a:prstGeom>
          <a:solidFill>
            <a:schemeClr val="bg1"/>
          </a:solidFill>
          <a:ln w="9525">
            <a:noFill/>
            <a:miter lim="800000"/>
            <a:headEnd/>
            <a:tailEnd/>
          </a:ln>
          <a:effectLst/>
        </p:spPr>
        <p:txBody>
          <a:bodyPr wrap="none" anchor="ctr"/>
          <a:lstStyle/>
          <a:p>
            <a:endParaRPr lang="zh-CN" altLang="en-US"/>
          </a:p>
        </p:txBody>
      </p:sp>
      <p:sp>
        <p:nvSpPr>
          <p:cNvPr id="528386" name="Text Box 2"/>
          <p:cNvSpPr txBox="1">
            <a:spLocks noChangeArrowheads="1"/>
          </p:cNvSpPr>
          <p:nvPr/>
        </p:nvSpPr>
        <p:spPr bwMode="auto">
          <a:xfrm>
            <a:off x="2514600" y="152400"/>
            <a:ext cx="4343400" cy="366713"/>
          </a:xfrm>
          <a:prstGeom prst="rect">
            <a:avLst/>
          </a:prstGeom>
          <a:noFill/>
          <a:ln w="9525">
            <a:noFill/>
            <a:miter lim="800000"/>
            <a:headEnd/>
            <a:tailEnd/>
          </a:ln>
          <a:effectLst/>
        </p:spPr>
        <p:txBody>
          <a:bodyPr>
            <a:spAutoFit/>
          </a:bodyPr>
          <a:lstStyle/>
          <a:p>
            <a:pPr>
              <a:spcBef>
                <a:spcPct val="50000"/>
              </a:spcBef>
            </a:pPr>
            <a:r>
              <a:rPr lang="zh-CN" altLang="en-US" sz="1800" dirty="0">
                <a:latin typeface="Tahoma" pitchFamily="34" charset="0"/>
              </a:rPr>
              <a:t>文件系统结构的起始位置，称为根</a:t>
            </a:r>
          </a:p>
        </p:txBody>
      </p:sp>
      <p:sp>
        <p:nvSpPr>
          <p:cNvPr id="528387" name="Text Box 3"/>
          <p:cNvSpPr txBox="1">
            <a:spLocks noChangeArrowheads="1"/>
          </p:cNvSpPr>
          <p:nvPr/>
        </p:nvSpPr>
        <p:spPr bwMode="auto">
          <a:xfrm>
            <a:off x="2411413" y="476250"/>
            <a:ext cx="4876800" cy="366713"/>
          </a:xfrm>
          <a:prstGeom prst="rect">
            <a:avLst/>
          </a:prstGeom>
          <a:noFill/>
          <a:ln w="9525">
            <a:noFill/>
            <a:miter lim="800000"/>
            <a:headEnd/>
            <a:tailEnd/>
          </a:ln>
          <a:effectLst/>
        </p:spPr>
        <p:txBody>
          <a:bodyPr>
            <a:spAutoFit/>
          </a:bodyPr>
          <a:lstStyle/>
          <a:p>
            <a:pPr>
              <a:spcBef>
                <a:spcPct val="50000"/>
              </a:spcBef>
            </a:pPr>
            <a:r>
              <a:rPr lang="zh-CN" altLang="en-US" sz="1800" dirty="0">
                <a:solidFill>
                  <a:srgbClr val="003300"/>
                </a:solidFill>
                <a:latin typeface="Tahoma" pitchFamily="34" charset="0"/>
              </a:rPr>
              <a:t>存放基本命令程序</a:t>
            </a:r>
            <a:r>
              <a:rPr lang="zh-CN" altLang="en-US" sz="1800" dirty="0">
                <a:solidFill>
                  <a:srgbClr val="003300"/>
                </a:solidFill>
                <a:latin typeface="宋体" pitchFamily="2" charset="-122"/>
              </a:rPr>
              <a:t>(</a:t>
            </a:r>
            <a:r>
              <a:rPr lang="zh-CN" altLang="en-US" sz="1800" dirty="0">
                <a:solidFill>
                  <a:srgbClr val="003300"/>
                </a:solidFill>
                <a:latin typeface="Tahoma" pitchFamily="34" charset="0"/>
              </a:rPr>
              <a:t>任何用户都可以调用</a:t>
            </a:r>
            <a:r>
              <a:rPr lang="zh-CN" altLang="en-US" sz="1800" dirty="0">
                <a:solidFill>
                  <a:srgbClr val="003300"/>
                </a:solidFill>
                <a:latin typeface="宋体" pitchFamily="2" charset="-122"/>
              </a:rPr>
              <a:t>)</a:t>
            </a:r>
          </a:p>
        </p:txBody>
      </p:sp>
      <p:sp>
        <p:nvSpPr>
          <p:cNvPr id="528388" name="Text Box 4"/>
          <p:cNvSpPr txBox="1">
            <a:spLocks noChangeArrowheads="1"/>
          </p:cNvSpPr>
          <p:nvPr/>
        </p:nvSpPr>
        <p:spPr bwMode="auto">
          <a:xfrm>
            <a:off x="2362200" y="990600"/>
            <a:ext cx="5943600" cy="366713"/>
          </a:xfrm>
          <a:prstGeom prst="rect">
            <a:avLst/>
          </a:prstGeom>
          <a:noFill/>
          <a:ln w="9525">
            <a:noFill/>
            <a:miter lim="800000"/>
            <a:headEnd/>
            <a:tailEnd/>
          </a:ln>
          <a:effectLst/>
        </p:spPr>
        <p:txBody>
          <a:bodyPr>
            <a:spAutoFit/>
          </a:bodyPr>
          <a:lstStyle/>
          <a:p>
            <a:pPr>
              <a:spcBef>
                <a:spcPct val="50000"/>
              </a:spcBef>
            </a:pPr>
            <a:r>
              <a:rPr lang="zh-CN" altLang="en-US" sz="1800">
                <a:latin typeface="Tahoma" pitchFamily="34" charset="0"/>
              </a:rPr>
              <a:t>存放系统启动时所读取的文件，包括系统核心文件</a:t>
            </a:r>
            <a:endParaRPr lang="en-US" altLang="zh-CN" sz="1800">
              <a:latin typeface="宋体" pitchFamily="2" charset="-122"/>
            </a:endParaRPr>
          </a:p>
        </p:txBody>
      </p:sp>
      <p:sp>
        <p:nvSpPr>
          <p:cNvPr id="528389" name="Text Box 5"/>
          <p:cNvSpPr txBox="1">
            <a:spLocks noChangeArrowheads="1"/>
          </p:cNvSpPr>
          <p:nvPr/>
        </p:nvSpPr>
        <p:spPr bwMode="auto">
          <a:xfrm>
            <a:off x="2362200" y="1828800"/>
            <a:ext cx="6629400" cy="396875"/>
          </a:xfrm>
          <a:prstGeom prst="rect">
            <a:avLst/>
          </a:prstGeom>
          <a:noFill/>
          <a:ln w="9525">
            <a:noFill/>
            <a:miter lim="800000"/>
            <a:headEnd/>
            <a:tailEnd/>
          </a:ln>
          <a:effectLst/>
        </p:spPr>
        <p:txBody>
          <a:bodyPr>
            <a:spAutoFit/>
          </a:bodyPr>
          <a:lstStyle/>
          <a:p>
            <a:pPr>
              <a:spcBef>
                <a:spcPct val="50000"/>
              </a:spcBef>
            </a:pPr>
            <a:r>
              <a:rPr lang="zh-CN" altLang="en-US" sz="2000">
                <a:latin typeface="Tahoma" pitchFamily="34" charset="0"/>
              </a:rPr>
              <a:t>存放与系统设置和管理相关的文件，如用户帐号、密码等</a:t>
            </a:r>
            <a:endParaRPr lang="en-US" altLang="zh-CN" sz="2000">
              <a:latin typeface="宋体" pitchFamily="2" charset="-122"/>
            </a:endParaRPr>
          </a:p>
        </p:txBody>
      </p:sp>
      <p:sp>
        <p:nvSpPr>
          <p:cNvPr id="528390" name="Text Box 6"/>
          <p:cNvSpPr txBox="1">
            <a:spLocks noChangeArrowheads="1"/>
          </p:cNvSpPr>
          <p:nvPr/>
        </p:nvSpPr>
        <p:spPr bwMode="auto">
          <a:xfrm>
            <a:off x="2555875" y="1412875"/>
            <a:ext cx="5943600" cy="366713"/>
          </a:xfrm>
          <a:prstGeom prst="rect">
            <a:avLst/>
          </a:prstGeom>
          <a:noFill/>
          <a:ln w="9525">
            <a:noFill/>
            <a:miter lim="800000"/>
            <a:headEnd/>
            <a:tailEnd/>
          </a:ln>
          <a:effectLst/>
        </p:spPr>
        <p:txBody>
          <a:bodyPr>
            <a:spAutoFit/>
          </a:bodyPr>
          <a:lstStyle/>
          <a:p>
            <a:pPr>
              <a:spcBef>
                <a:spcPct val="50000"/>
              </a:spcBef>
            </a:pPr>
            <a:r>
              <a:rPr lang="zh-CN" altLang="en-US" sz="1800">
                <a:solidFill>
                  <a:srgbClr val="003300"/>
                </a:solidFill>
                <a:latin typeface="Tahoma" pitchFamily="34" charset="0"/>
              </a:rPr>
              <a:t>存放设备文件接口，如打印机、硬盘等外围设备</a:t>
            </a:r>
            <a:endParaRPr lang="zh-CN" altLang="en-US" sz="1800">
              <a:solidFill>
                <a:srgbClr val="003300"/>
              </a:solidFill>
              <a:latin typeface="宋体" pitchFamily="2" charset="-122"/>
            </a:endParaRPr>
          </a:p>
        </p:txBody>
      </p:sp>
      <p:sp>
        <p:nvSpPr>
          <p:cNvPr id="528391" name="Text Box 7"/>
          <p:cNvSpPr txBox="1">
            <a:spLocks noChangeArrowheads="1"/>
          </p:cNvSpPr>
          <p:nvPr/>
        </p:nvSpPr>
        <p:spPr bwMode="auto">
          <a:xfrm>
            <a:off x="2438400" y="2743200"/>
            <a:ext cx="5943600" cy="366713"/>
          </a:xfrm>
          <a:prstGeom prst="rect">
            <a:avLst/>
          </a:prstGeom>
          <a:noFill/>
          <a:ln w="9525">
            <a:noFill/>
            <a:miter lim="800000"/>
            <a:headEnd/>
            <a:tailEnd/>
          </a:ln>
          <a:effectLst/>
        </p:spPr>
        <p:txBody>
          <a:bodyPr>
            <a:spAutoFit/>
          </a:bodyPr>
          <a:lstStyle/>
          <a:p>
            <a:pPr>
              <a:spcBef>
                <a:spcPct val="50000"/>
              </a:spcBef>
            </a:pPr>
            <a:r>
              <a:rPr lang="zh-CN" altLang="en-US" sz="1800">
                <a:latin typeface="Tahoma" pitchFamily="34" charset="0"/>
              </a:rPr>
              <a:t>存放一些共享的函数库</a:t>
            </a:r>
            <a:endParaRPr lang="zh-CN" altLang="en-US" sz="1800">
              <a:latin typeface="宋体" pitchFamily="2" charset="-122"/>
            </a:endParaRPr>
          </a:p>
        </p:txBody>
      </p:sp>
      <p:sp>
        <p:nvSpPr>
          <p:cNvPr id="528392" name="Text Box 8"/>
          <p:cNvSpPr txBox="1">
            <a:spLocks noChangeArrowheads="1"/>
          </p:cNvSpPr>
          <p:nvPr/>
        </p:nvSpPr>
        <p:spPr bwMode="auto">
          <a:xfrm>
            <a:off x="2438400" y="3124200"/>
            <a:ext cx="5943600" cy="366713"/>
          </a:xfrm>
          <a:prstGeom prst="rect">
            <a:avLst/>
          </a:prstGeom>
          <a:noFill/>
          <a:ln w="9525">
            <a:noFill/>
            <a:miter lim="800000"/>
            <a:headEnd/>
            <a:tailEnd/>
          </a:ln>
          <a:effectLst/>
        </p:spPr>
        <p:txBody>
          <a:bodyPr>
            <a:spAutoFit/>
          </a:bodyPr>
          <a:lstStyle/>
          <a:p>
            <a:pPr>
              <a:spcBef>
                <a:spcPct val="50000"/>
              </a:spcBef>
            </a:pPr>
            <a:r>
              <a:rPr lang="zh-CN" altLang="en-US" sz="1800">
                <a:solidFill>
                  <a:srgbClr val="003300"/>
                </a:solidFill>
                <a:latin typeface="Tahoma" pitchFamily="34" charset="0"/>
              </a:rPr>
              <a:t>一个空目录，供管理员存放公共杂物</a:t>
            </a:r>
            <a:endParaRPr lang="zh-CN" altLang="en-US" sz="1800">
              <a:solidFill>
                <a:srgbClr val="003300"/>
              </a:solidFill>
              <a:latin typeface="宋体" pitchFamily="2" charset="-122"/>
            </a:endParaRPr>
          </a:p>
        </p:txBody>
      </p:sp>
      <p:sp>
        <p:nvSpPr>
          <p:cNvPr id="528393" name="Text Box 9"/>
          <p:cNvSpPr txBox="1">
            <a:spLocks noChangeArrowheads="1"/>
          </p:cNvSpPr>
          <p:nvPr/>
        </p:nvSpPr>
        <p:spPr bwMode="auto">
          <a:xfrm>
            <a:off x="2362200" y="2286000"/>
            <a:ext cx="5943600" cy="366713"/>
          </a:xfrm>
          <a:prstGeom prst="rect">
            <a:avLst/>
          </a:prstGeom>
          <a:noFill/>
          <a:ln w="9525">
            <a:noFill/>
            <a:miter lim="800000"/>
            <a:headEnd/>
            <a:tailEnd/>
          </a:ln>
          <a:effectLst/>
        </p:spPr>
        <p:txBody>
          <a:bodyPr>
            <a:spAutoFit/>
          </a:bodyPr>
          <a:lstStyle/>
          <a:p>
            <a:pPr>
              <a:spcBef>
                <a:spcPct val="50000"/>
              </a:spcBef>
            </a:pPr>
            <a:r>
              <a:rPr lang="zh-CN" altLang="en-US" sz="1800">
                <a:solidFill>
                  <a:srgbClr val="003300"/>
                </a:solidFill>
                <a:latin typeface="Tahoma" pitchFamily="34" charset="0"/>
              </a:rPr>
              <a:t>存放用户专属目录（用户主目录）</a:t>
            </a:r>
            <a:endParaRPr lang="zh-CN" altLang="en-US" sz="1800">
              <a:solidFill>
                <a:srgbClr val="003300"/>
              </a:solidFill>
              <a:latin typeface="宋体" pitchFamily="2" charset="-122"/>
            </a:endParaRPr>
          </a:p>
        </p:txBody>
      </p:sp>
      <p:sp>
        <p:nvSpPr>
          <p:cNvPr id="528394" name="Text Box 10"/>
          <p:cNvSpPr txBox="1">
            <a:spLocks noChangeArrowheads="1"/>
          </p:cNvSpPr>
          <p:nvPr/>
        </p:nvSpPr>
        <p:spPr bwMode="auto">
          <a:xfrm>
            <a:off x="2438400" y="3581400"/>
            <a:ext cx="5943600" cy="366713"/>
          </a:xfrm>
          <a:prstGeom prst="rect">
            <a:avLst/>
          </a:prstGeom>
          <a:noFill/>
          <a:ln w="9525">
            <a:noFill/>
            <a:miter lim="800000"/>
            <a:headEnd/>
            <a:tailEnd/>
          </a:ln>
          <a:effectLst/>
        </p:spPr>
        <p:txBody>
          <a:bodyPr>
            <a:spAutoFit/>
          </a:bodyPr>
          <a:lstStyle/>
          <a:p>
            <a:pPr>
              <a:spcBef>
                <a:spcPct val="50000"/>
              </a:spcBef>
            </a:pPr>
            <a:r>
              <a:rPr lang="zh-CN" altLang="en-US" sz="1800">
                <a:latin typeface="Tahoma" pitchFamily="34" charset="0"/>
              </a:rPr>
              <a:t>存放系统核心和执行程序之间的信息</a:t>
            </a:r>
            <a:endParaRPr lang="zh-CN" altLang="en-US" sz="1800">
              <a:latin typeface="宋体" pitchFamily="2" charset="-122"/>
            </a:endParaRPr>
          </a:p>
        </p:txBody>
      </p:sp>
      <p:sp>
        <p:nvSpPr>
          <p:cNvPr id="528395" name="Text Box 11"/>
          <p:cNvSpPr txBox="1">
            <a:spLocks noChangeArrowheads="1"/>
          </p:cNvSpPr>
          <p:nvPr/>
        </p:nvSpPr>
        <p:spPr bwMode="auto">
          <a:xfrm>
            <a:off x="2362200" y="5943600"/>
            <a:ext cx="6248400" cy="366713"/>
          </a:xfrm>
          <a:prstGeom prst="rect">
            <a:avLst/>
          </a:prstGeom>
          <a:noFill/>
          <a:ln w="9525">
            <a:noFill/>
            <a:miter lim="800000"/>
            <a:headEnd/>
            <a:tailEnd/>
          </a:ln>
          <a:effectLst/>
        </p:spPr>
        <p:txBody>
          <a:bodyPr>
            <a:spAutoFit/>
          </a:bodyPr>
          <a:lstStyle/>
          <a:p>
            <a:pPr>
              <a:spcBef>
                <a:spcPct val="50000"/>
              </a:spcBef>
            </a:pPr>
            <a:r>
              <a:rPr lang="zh-CN" altLang="en-US" sz="1800">
                <a:solidFill>
                  <a:srgbClr val="003300"/>
                </a:solidFill>
                <a:latin typeface="Tahoma" pitchFamily="34" charset="0"/>
              </a:rPr>
              <a:t>存放经常变动的文件，如日志文件、临时文件、电子邮件等</a:t>
            </a:r>
          </a:p>
        </p:txBody>
      </p:sp>
      <p:sp>
        <p:nvSpPr>
          <p:cNvPr id="528396" name="Text Box 12"/>
          <p:cNvSpPr txBox="1">
            <a:spLocks noChangeArrowheads="1"/>
          </p:cNvSpPr>
          <p:nvPr/>
        </p:nvSpPr>
        <p:spPr bwMode="auto">
          <a:xfrm>
            <a:off x="2438400" y="3962400"/>
            <a:ext cx="5943600" cy="366713"/>
          </a:xfrm>
          <a:prstGeom prst="rect">
            <a:avLst/>
          </a:prstGeom>
          <a:noFill/>
          <a:ln w="9525">
            <a:noFill/>
            <a:miter lim="800000"/>
            <a:headEnd/>
            <a:tailEnd/>
          </a:ln>
          <a:effectLst/>
        </p:spPr>
        <p:txBody>
          <a:bodyPr>
            <a:spAutoFit/>
          </a:bodyPr>
          <a:lstStyle/>
          <a:p>
            <a:pPr>
              <a:spcBef>
                <a:spcPct val="50000"/>
              </a:spcBef>
            </a:pPr>
            <a:r>
              <a:rPr lang="zh-CN" altLang="en-US" sz="1800">
                <a:solidFill>
                  <a:srgbClr val="003300"/>
                </a:solidFill>
                <a:latin typeface="Tahoma" pitchFamily="34" charset="0"/>
              </a:rPr>
              <a:t>系统管理员（超级用户）专用目录</a:t>
            </a:r>
            <a:endParaRPr lang="zh-CN" altLang="en-US" sz="1800">
              <a:solidFill>
                <a:srgbClr val="003300"/>
              </a:solidFill>
              <a:latin typeface="宋体" pitchFamily="2" charset="-122"/>
            </a:endParaRPr>
          </a:p>
        </p:txBody>
      </p:sp>
      <p:sp>
        <p:nvSpPr>
          <p:cNvPr id="528397" name="Text Box 13"/>
          <p:cNvSpPr txBox="1">
            <a:spLocks noChangeArrowheads="1"/>
          </p:cNvSpPr>
          <p:nvPr/>
        </p:nvSpPr>
        <p:spPr bwMode="auto">
          <a:xfrm>
            <a:off x="2438400" y="5410200"/>
            <a:ext cx="5943600" cy="366713"/>
          </a:xfrm>
          <a:prstGeom prst="rect">
            <a:avLst/>
          </a:prstGeom>
          <a:noFill/>
          <a:ln w="9525">
            <a:noFill/>
            <a:miter lim="800000"/>
            <a:headEnd/>
            <a:tailEnd/>
          </a:ln>
          <a:effectLst/>
        </p:spPr>
        <p:txBody>
          <a:bodyPr>
            <a:spAutoFit/>
          </a:bodyPr>
          <a:lstStyle/>
          <a:p>
            <a:pPr>
              <a:spcBef>
                <a:spcPct val="50000"/>
              </a:spcBef>
            </a:pPr>
            <a:r>
              <a:rPr lang="zh-CN" altLang="en-US" sz="1800">
                <a:latin typeface="Tahoma" pitchFamily="34" charset="0"/>
              </a:rPr>
              <a:t>此目录包含许多子目录，用来存放系统命令和程序等信息</a:t>
            </a:r>
            <a:endParaRPr lang="zh-CN" altLang="en-US" sz="1800">
              <a:latin typeface="宋体" pitchFamily="2" charset="-122"/>
            </a:endParaRPr>
          </a:p>
        </p:txBody>
      </p:sp>
      <p:pic>
        <p:nvPicPr>
          <p:cNvPr id="528398" name="Picture 14" descr="untitled"/>
          <p:cNvPicPr>
            <a:picLocks noChangeAspect="1" noChangeArrowheads="1"/>
          </p:cNvPicPr>
          <p:nvPr/>
        </p:nvPicPr>
        <p:blipFill>
          <a:blip r:embed="rId3" cstate="print"/>
          <a:srcRect/>
          <a:stretch>
            <a:fillRect/>
          </a:stretch>
        </p:blipFill>
        <p:spPr bwMode="auto">
          <a:xfrm>
            <a:off x="152400" y="228600"/>
            <a:ext cx="2106613" cy="6629400"/>
          </a:xfrm>
          <a:prstGeom prst="rect">
            <a:avLst/>
          </a:prstGeom>
          <a:noFill/>
        </p:spPr>
      </p:pic>
      <p:sp>
        <p:nvSpPr>
          <p:cNvPr id="528399" name="Text Box 15"/>
          <p:cNvSpPr txBox="1">
            <a:spLocks noChangeArrowheads="1"/>
          </p:cNvSpPr>
          <p:nvPr/>
        </p:nvSpPr>
        <p:spPr bwMode="auto">
          <a:xfrm>
            <a:off x="2438400" y="4419600"/>
            <a:ext cx="6705600" cy="366713"/>
          </a:xfrm>
          <a:prstGeom prst="rect">
            <a:avLst/>
          </a:prstGeom>
          <a:noFill/>
          <a:ln w="9525">
            <a:noFill/>
            <a:miter lim="800000"/>
            <a:headEnd/>
            <a:tailEnd/>
          </a:ln>
          <a:effectLst/>
        </p:spPr>
        <p:txBody>
          <a:bodyPr>
            <a:spAutoFit/>
          </a:bodyPr>
          <a:lstStyle/>
          <a:p>
            <a:pPr>
              <a:spcBef>
                <a:spcPct val="50000"/>
              </a:spcBef>
            </a:pPr>
            <a:r>
              <a:rPr lang="zh-CN" altLang="en-US" sz="1800">
                <a:latin typeface="Tahoma" pitchFamily="34" charset="0"/>
              </a:rPr>
              <a:t>与</a:t>
            </a:r>
            <a:r>
              <a:rPr lang="zh-CN" altLang="en-US" sz="1800">
                <a:latin typeface="宋体" pitchFamily="2" charset="-122"/>
              </a:rPr>
              <a:t>/</a:t>
            </a:r>
            <a:r>
              <a:rPr lang="en-US" altLang="zh-CN" sz="1800">
                <a:latin typeface="宋体" pitchFamily="2" charset="-122"/>
              </a:rPr>
              <a:t>bin</a:t>
            </a:r>
            <a:r>
              <a:rPr lang="zh-CN" altLang="en-US" sz="1800">
                <a:latin typeface="Tahoma" pitchFamily="34" charset="0"/>
              </a:rPr>
              <a:t>类似，存放用于系统引导和管理命令，通常供</a:t>
            </a:r>
            <a:r>
              <a:rPr lang="en-US" altLang="zh-CN" sz="1800">
                <a:latin typeface="宋体" pitchFamily="2" charset="-122"/>
              </a:rPr>
              <a:t>root</a:t>
            </a:r>
            <a:r>
              <a:rPr lang="zh-CN" altLang="en-US" sz="1800">
                <a:latin typeface="Tahoma" pitchFamily="34" charset="0"/>
              </a:rPr>
              <a:t>使用。</a:t>
            </a:r>
            <a:endParaRPr lang="zh-CN" altLang="en-US" sz="1800">
              <a:latin typeface="宋体" pitchFamily="2" charset="-122"/>
            </a:endParaRPr>
          </a:p>
        </p:txBody>
      </p:sp>
      <p:sp>
        <p:nvSpPr>
          <p:cNvPr id="528400" name="Text Box 16"/>
          <p:cNvSpPr txBox="1">
            <a:spLocks noChangeArrowheads="1"/>
          </p:cNvSpPr>
          <p:nvPr/>
        </p:nvSpPr>
        <p:spPr bwMode="auto">
          <a:xfrm>
            <a:off x="2438400" y="4953000"/>
            <a:ext cx="5943600" cy="366713"/>
          </a:xfrm>
          <a:prstGeom prst="rect">
            <a:avLst/>
          </a:prstGeom>
          <a:noFill/>
          <a:ln w="9525">
            <a:noFill/>
            <a:miter lim="800000"/>
            <a:headEnd/>
            <a:tailEnd/>
          </a:ln>
          <a:effectLst/>
        </p:spPr>
        <p:txBody>
          <a:bodyPr>
            <a:spAutoFit/>
          </a:bodyPr>
          <a:lstStyle/>
          <a:p>
            <a:pPr>
              <a:spcBef>
                <a:spcPct val="50000"/>
              </a:spcBef>
            </a:pPr>
            <a:r>
              <a:rPr lang="zh-CN" altLang="en-US" sz="1800">
                <a:solidFill>
                  <a:srgbClr val="003300"/>
                </a:solidFill>
                <a:latin typeface="Tahoma" pitchFamily="34" charset="0"/>
              </a:rPr>
              <a:t>临时目录，供任何用户存放临时文件。</a:t>
            </a:r>
            <a:endParaRPr lang="zh-CN" altLang="en-US" sz="1800">
              <a:solidFill>
                <a:srgbClr val="003300"/>
              </a:solidFill>
              <a:latin typeface="宋体" pitchFamily="2" charset="-122"/>
            </a:endParaRPr>
          </a:p>
        </p:txBody>
      </p:sp>
      <p:sp>
        <p:nvSpPr>
          <p:cNvPr id="528401" name="Line 17"/>
          <p:cNvSpPr>
            <a:spLocks noChangeShapeType="1"/>
          </p:cNvSpPr>
          <p:nvPr/>
        </p:nvSpPr>
        <p:spPr bwMode="auto">
          <a:xfrm flipV="1">
            <a:off x="1371600" y="6172200"/>
            <a:ext cx="990600" cy="1524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02" name="Line 18"/>
          <p:cNvSpPr>
            <a:spLocks noChangeShapeType="1"/>
          </p:cNvSpPr>
          <p:nvPr/>
        </p:nvSpPr>
        <p:spPr bwMode="auto">
          <a:xfrm flipV="1">
            <a:off x="457200" y="304800"/>
            <a:ext cx="2057400" cy="762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03" name="Line 19"/>
          <p:cNvSpPr>
            <a:spLocks noChangeShapeType="1"/>
          </p:cNvSpPr>
          <p:nvPr/>
        </p:nvSpPr>
        <p:spPr bwMode="auto">
          <a:xfrm flipV="1">
            <a:off x="1371600" y="685800"/>
            <a:ext cx="990600" cy="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04" name="Line 20"/>
          <p:cNvSpPr>
            <a:spLocks noChangeShapeType="1"/>
          </p:cNvSpPr>
          <p:nvPr/>
        </p:nvSpPr>
        <p:spPr bwMode="auto">
          <a:xfrm>
            <a:off x="1524000" y="990600"/>
            <a:ext cx="838200" cy="1524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05" name="Line 21"/>
          <p:cNvSpPr>
            <a:spLocks noChangeShapeType="1"/>
          </p:cNvSpPr>
          <p:nvPr/>
        </p:nvSpPr>
        <p:spPr bwMode="auto">
          <a:xfrm>
            <a:off x="1371600" y="1371600"/>
            <a:ext cx="1066800" cy="2286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06" name="Line 22"/>
          <p:cNvSpPr>
            <a:spLocks noChangeShapeType="1"/>
          </p:cNvSpPr>
          <p:nvPr/>
        </p:nvSpPr>
        <p:spPr bwMode="auto">
          <a:xfrm>
            <a:off x="1371600" y="1752600"/>
            <a:ext cx="1066800" cy="2286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07" name="Line 23"/>
          <p:cNvSpPr>
            <a:spLocks noChangeShapeType="1"/>
          </p:cNvSpPr>
          <p:nvPr/>
        </p:nvSpPr>
        <p:spPr bwMode="auto">
          <a:xfrm>
            <a:off x="1600200" y="2362200"/>
            <a:ext cx="762000" cy="762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08" name="Line 24"/>
          <p:cNvSpPr>
            <a:spLocks noChangeShapeType="1"/>
          </p:cNvSpPr>
          <p:nvPr/>
        </p:nvSpPr>
        <p:spPr bwMode="auto">
          <a:xfrm>
            <a:off x="1447800" y="2743200"/>
            <a:ext cx="1066800" cy="1524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09" name="Line 25"/>
          <p:cNvSpPr>
            <a:spLocks noChangeShapeType="1"/>
          </p:cNvSpPr>
          <p:nvPr/>
        </p:nvSpPr>
        <p:spPr bwMode="auto">
          <a:xfrm>
            <a:off x="1524000" y="3048000"/>
            <a:ext cx="914400" cy="2286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10" name="Line 26"/>
          <p:cNvSpPr>
            <a:spLocks noChangeShapeType="1"/>
          </p:cNvSpPr>
          <p:nvPr/>
        </p:nvSpPr>
        <p:spPr bwMode="auto">
          <a:xfrm>
            <a:off x="1524000" y="3352800"/>
            <a:ext cx="990600" cy="3048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11" name="Line 27"/>
          <p:cNvSpPr>
            <a:spLocks noChangeShapeType="1"/>
          </p:cNvSpPr>
          <p:nvPr/>
        </p:nvSpPr>
        <p:spPr bwMode="auto">
          <a:xfrm>
            <a:off x="1524000" y="3733800"/>
            <a:ext cx="990600" cy="3810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12" name="Line 28"/>
          <p:cNvSpPr>
            <a:spLocks noChangeShapeType="1"/>
          </p:cNvSpPr>
          <p:nvPr/>
        </p:nvSpPr>
        <p:spPr bwMode="auto">
          <a:xfrm>
            <a:off x="1524000" y="4038600"/>
            <a:ext cx="990600" cy="5334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13" name="Line 29"/>
          <p:cNvSpPr>
            <a:spLocks noChangeShapeType="1"/>
          </p:cNvSpPr>
          <p:nvPr/>
        </p:nvSpPr>
        <p:spPr bwMode="auto">
          <a:xfrm>
            <a:off x="1371600" y="4419600"/>
            <a:ext cx="1143000" cy="6858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14" name="Line 30"/>
          <p:cNvSpPr>
            <a:spLocks noChangeShapeType="1"/>
          </p:cNvSpPr>
          <p:nvPr/>
        </p:nvSpPr>
        <p:spPr bwMode="auto">
          <a:xfrm>
            <a:off x="1219200" y="4876800"/>
            <a:ext cx="1219200" cy="685800"/>
          </a:xfrm>
          <a:prstGeom prst="line">
            <a:avLst/>
          </a:prstGeom>
          <a:noFill/>
          <a:ln w="38100">
            <a:solidFill>
              <a:srgbClr val="FF3300"/>
            </a:solidFill>
            <a:miter lim="800000"/>
            <a:headEnd/>
            <a:tailEnd type="triangle" w="med" len="med"/>
          </a:ln>
          <a:effectLst/>
        </p:spPr>
        <p:txBody>
          <a:bodyPr wrap="none"/>
          <a:lstStyle/>
          <a:p>
            <a:endParaRPr lang="zh-CN" altLang="en-US"/>
          </a:p>
        </p:txBody>
      </p:sp>
    </p:spTree>
    <p:extLst>
      <p:ext uri="{BB962C8B-B14F-4D97-AF65-F5344CB8AC3E}">
        <p14:creationId xmlns:p14="http://schemas.microsoft.com/office/powerpoint/2010/main" val="15743825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8402"/>
                                        </p:tgtEl>
                                        <p:attrNameLst>
                                          <p:attrName>style.visibility</p:attrName>
                                        </p:attrNameLst>
                                      </p:cBhvr>
                                      <p:to>
                                        <p:strVal val="visible"/>
                                      </p:to>
                                    </p:set>
                                    <p:animEffect transition="in" filter="wipe(left)">
                                      <p:cBhvr>
                                        <p:cTn id="7" dur="500"/>
                                        <p:tgtEl>
                                          <p:spTgt spid="52840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28386"/>
                                        </p:tgtEl>
                                        <p:attrNameLst>
                                          <p:attrName>style.visibility</p:attrName>
                                        </p:attrNameLst>
                                      </p:cBhvr>
                                      <p:to>
                                        <p:strVal val="visible"/>
                                      </p:to>
                                    </p:set>
                                    <p:animEffect transition="in" filter="wipe(up)">
                                      <p:cBhvr>
                                        <p:cTn id="11" dur="500"/>
                                        <p:tgtEl>
                                          <p:spTgt spid="52838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28403"/>
                                        </p:tgtEl>
                                        <p:attrNameLst>
                                          <p:attrName>style.visibility</p:attrName>
                                        </p:attrNameLst>
                                      </p:cBhvr>
                                      <p:to>
                                        <p:strVal val="visible"/>
                                      </p:to>
                                    </p:set>
                                    <p:animEffect transition="in" filter="wipe(left)">
                                      <p:cBhvr>
                                        <p:cTn id="16" dur="500"/>
                                        <p:tgtEl>
                                          <p:spTgt spid="528403"/>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528387"/>
                                        </p:tgtEl>
                                        <p:attrNameLst>
                                          <p:attrName>style.visibility</p:attrName>
                                        </p:attrNameLst>
                                      </p:cBhvr>
                                      <p:to>
                                        <p:strVal val="visible"/>
                                      </p:to>
                                    </p:set>
                                    <p:animEffect transition="in" filter="wipe(up)">
                                      <p:cBhvr>
                                        <p:cTn id="20" dur="500"/>
                                        <p:tgtEl>
                                          <p:spTgt spid="52838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28404"/>
                                        </p:tgtEl>
                                        <p:attrNameLst>
                                          <p:attrName>style.visibility</p:attrName>
                                        </p:attrNameLst>
                                      </p:cBhvr>
                                      <p:to>
                                        <p:strVal val="visible"/>
                                      </p:to>
                                    </p:set>
                                    <p:animEffect transition="in" filter="wipe(left)">
                                      <p:cBhvr>
                                        <p:cTn id="25" dur="500"/>
                                        <p:tgtEl>
                                          <p:spTgt spid="528404"/>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528388"/>
                                        </p:tgtEl>
                                        <p:attrNameLst>
                                          <p:attrName>style.visibility</p:attrName>
                                        </p:attrNameLst>
                                      </p:cBhvr>
                                      <p:to>
                                        <p:strVal val="visible"/>
                                      </p:to>
                                    </p:set>
                                    <p:animEffect transition="in" filter="wipe(up)">
                                      <p:cBhvr>
                                        <p:cTn id="29" dur="500"/>
                                        <p:tgtEl>
                                          <p:spTgt spid="528388"/>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528405"/>
                                        </p:tgtEl>
                                        <p:attrNameLst>
                                          <p:attrName>style.visibility</p:attrName>
                                        </p:attrNameLst>
                                      </p:cBhvr>
                                      <p:to>
                                        <p:strVal val="visible"/>
                                      </p:to>
                                    </p:set>
                                    <p:animEffect transition="in" filter="wipe(left)">
                                      <p:cBhvr>
                                        <p:cTn id="33" dur="500"/>
                                        <p:tgtEl>
                                          <p:spTgt spid="528405"/>
                                        </p:tgtEl>
                                      </p:cBhvr>
                                    </p:animEffect>
                                  </p:childTnLst>
                                </p:cTn>
                              </p:par>
                            </p:childTnLst>
                          </p:cTn>
                        </p:par>
                        <p:par>
                          <p:cTn id="34" fill="hold">
                            <p:stCondLst>
                              <p:cond delay="1500"/>
                            </p:stCondLst>
                            <p:childTnLst>
                              <p:par>
                                <p:cTn id="35" presetID="22" presetClass="entr" presetSubtype="1" fill="hold" grpId="0" nodeType="afterEffect">
                                  <p:stCondLst>
                                    <p:cond delay="0"/>
                                  </p:stCondLst>
                                  <p:childTnLst>
                                    <p:set>
                                      <p:cBhvr>
                                        <p:cTn id="36" dur="1" fill="hold">
                                          <p:stCondLst>
                                            <p:cond delay="0"/>
                                          </p:stCondLst>
                                        </p:cTn>
                                        <p:tgtEl>
                                          <p:spTgt spid="528390"/>
                                        </p:tgtEl>
                                        <p:attrNameLst>
                                          <p:attrName>style.visibility</p:attrName>
                                        </p:attrNameLst>
                                      </p:cBhvr>
                                      <p:to>
                                        <p:strVal val="visible"/>
                                      </p:to>
                                    </p:set>
                                    <p:animEffect transition="in" filter="wipe(up)">
                                      <p:cBhvr>
                                        <p:cTn id="37" dur="500"/>
                                        <p:tgtEl>
                                          <p:spTgt spid="528390"/>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528406"/>
                                        </p:tgtEl>
                                        <p:attrNameLst>
                                          <p:attrName>style.visibility</p:attrName>
                                        </p:attrNameLst>
                                      </p:cBhvr>
                                      <p:to>
                                        <p:strVal val="visible"/>
                                      </p:to>
                                    </p:set>
                                    <p:animEffect transition="in" filter="wipe(left)">
                                      <p:cBhvr>
                                        <p:cTn id="41" dur="500"/>
                                        <p:tgtEl>
                                          <p:spTgt spid="528406"/>
                                        </p:tgtEl>
                                      </p:cBhvr>
                                    </p:animEffect>
                                  </p:childTnLst>
                                </p:cTn>
                              </p:par>
                            </p:childTnLst>
                          </p:cTn>
                        </p:par>
                        <p:par>
                          <p:cTn id="42" fill="hold">
                            <p:stCondLst>
                              <p:cond delay="2500"/>
                            </p:stCondLst>
                            <p:childTnLst>
                              <p:par>
                                <p:cTn id="43" presetID="22" presetClass="entr" presetSubtype="1" fill="hold" grpId="0" nodeType="afterEffect">
                                  <p:stCondLst>
                                    <p:cond delay="0"/>
                                  </p:stCondLst>
                                  <p:childTnLst>
                                    <p:set>
                                      <p:cBhvr>
                                        <p:cTn id="44" dur="1" fill="hold">
                                          <p:stCondLst>
                                            <p:cond delay="0"/>
                                          </p:stCondLst>
                                        </p:cTn>
                                        <p:tgtEl>
                                          <p:spTgt spid="528389"/>
                                        </p:tgtEl>
                                        <p:attrNameLst>
                                          <p:attrName>style.visibility</p:attrName>
                                        </p:attrNameLst>
                                      </p:cBhvr>
                                      <p:to>
                                        <p:strVal val="visible"/>
                                      </p:to>
                                    </p:set>
                                    <p:animEffect transition="in" filter="wipe(up)">
                                      <p:cBhvr>
                                        <p:cTn id="45" dur="500"/>
                                        <p:tgtEl>
                                          <p:spTgt spid="528389"/>
                                        </p:tgtEl>
                                      </p:cBhvr>
                                    </p:animEffect>
                                  </p:childTnLst>
                                </p:cTn>
                              </p:par>
                            </p:childTnLst>
                          </p:cTn>
                        </p:par>
                        <p:par>
                          <p:cTn id="46" fill="hold">
                            <p:stCondLst>
                              <p:cond delay="3000"/>
                            </p:stCondLst>
                            <p:childTnLst>
                              <p:par>
                                <p:cTn id="47" presetID="22" presetClass="entr" presetSubtype="8" fill="hold" grpId="0" nodeType="afterEffect">
                                  <p:stCondLst>
                                    <p:cond delay="0"/>
                                  </p:stCondLst>
                                  <p:childTnLst>
                                    <p:set>
                                      <p:cBhvr>
                                        <p:cTn id="48" dur="1" fill="hold">
                                          <p:stCondLst>
                                            <p:cond delay="0"/>
                                          </p:stCondLst>
                                        </p:cTn>
                                        <p:tgtEl>
                                          <p:spTgt spid="528407"/>
                                        </p:tgtEl>
                                        <p:attrNameLst>
                                          <p:attrName>style.visibility</p:attrName>
                                        </p:attrNameLst>
                                      </p:cBhvr>
                                      <p:to>
                                        <p:strVal val="visible"/>
                                      </p:to>
                                    </p:set>
                                    <p:animEffect transition="in" filter="wipe(left)">
                                      <p:cBhvr>
                                        <p:cTn id="49" dur="500"/>
                                        <p:tgtEl>
                                          <p:spTgt spid="528407"/>
                                        </p:tgtEl>
                                      </p:cBhvr>
                                    </p:animEffect>
                                  </p:childTnLst>
                                </p:cTn>
                              </p:par>
                            </p:childTnLst>
                          </p:cTn>
                        </p:par>
                        <p:par>
                          <p:cTn id="50" fill="hold">
                            <p:stCondLst>
                              <p:cond delay="3500"/>
                            </p:stCondLst>
                            <p:childTnLst>
                              <p:par>
                                <p:cTn id="51" presetID="22" presetClass="entr" presetSubtype="1" fill="hold" grpId="0" nodeType="afterEffect">
                                  <p:stCondLst>
                                    <p:cond delay="0"/>
                                  </p:stCondLst>
                                  <p:childTnLst>
                                    <p:set>
                                      <p:cBhvr>
                                        <p:cTn id="52" dur="1" fill="hold">
                                          <p:stCondLst>
                                            <p:cond delay="0"/>
                                          </p:stCondLst>
                                        </p:cTn>
                                        <p:tgtEl>
                                          <p:spTgt spid="528393"/>
                                        </p:tgtEl>
                                        <p:attrNameLst>
                                          <p:attrName>style.visibility</p:attrName>
                                        </p:attrNameLst>
                                      </p:cBhvr>
                                      <p:to>
                                        <p:strVal val="visible"/>
                                      </p:to>
                                    </p:set>
                                    <p:animEffect transition="in" filter="wipe(up)">
                                      <p:cBhvr>
                                        <p:cTn id="53" dur="500"/>
                                        <p:tgtEl>
                                          <p:spTgt spid="528393"/>
                                        </p:tgtEl>
                                      </p:cBhvr>
                                    </p:animEffect>
                                  </p:childTnLst>
                                </p:cTn>
                              </p:par>
                            </p:childTnLst>
                          </p:cTn>
                        </p:par>
                        <p:par>
                          <p:cTn id="54" fill="hold">
                            <p:stCondLst>
                              <p:cond delay="4000"/>
                            </p:stCondLst>
                            <p:childTnLst>
                              <p:par>
                                <p:cTn id="55" presetID="22" presetClass="entr" presetSubtype="8" fill="hold" grpId="0" nodeType="afterEffect">
                                  <p:stCondLst>
                                    <p:cond delay="0"/>
                                  </p:stCondLst>
                                  <p:childTnLst>
                                    <p:set>
                                      <p:cBhvr>
                                        <p:cTn id="56" dur="1" fill="hold">
                                          <p:stCondLst>
                                            <p:cond delay="0"/>
                                          </p:stCondLst>
                                        </p:cTn>
                                        <p:tgtEl>
                                          <p:spTgt spid="528408"/>
                                        </p:tgtEl>
                                        <p:attrNameLst>
                                          <p:attrName>style.visibility</p:attrName>
                                        </p:attrNameLst>
                                      </p:cBhvr>
                                      <p:to>
                                        <p:strVal val="visible"/>
                                      </p:to>
                                    </p:set>
                                    <p:animEffect transition="in" filter="wipe(left)">
                                      <p:cBhvr>
                                        <p:cTn id="57" dur="500"/>
                                        <p:tgtEl>
                                          <p:spTgt spid="528408"/>
                                        </p:tgtEl>
                                      </p:cBhvr>
                                    </p:animEffect>
                                  </p:childTnLst>
                                </p:cTn>
                              </p:par>
                            </p:childTnLst>
                          </p:cTn>
                        </p:par>
                        <p:par>
                          <p:cTn id="58" fill="hold">
                            <p:stCondLst>
                              <p:cond delay="4500"/>
                            </p:stCondLst>
                            <p:childTnLst>
                              <p:par>
                                <p:cTn id="59" presetID="22" presetClass="entr" presetSubtype="1" fill="hold" grpId="0" nodeType="afterEffect">
                                  <p:stCondLst>
                                    <p:cond delay="0"/>
                                  </p:stCondLst>
                                  <p:childTnLst>
                                    <p:set>
                                      <p:cBhvr>
                                        <p:cTn id="60" dur="1" fill="hold">
                                          <p:stCondLst>
                                            <p:cond delay="0"/>
                                          </p:stCondLst>
                                        </p:cTn>
                                        <p:tgtEl>
                                          <p:spTgt spid="528391"/>
                                        </p:tgtEl>
                                        <p:attrNameLst>
                                          <p:attrName>style.visibility</p:attrName>
                                        </p:attrNameLst>
                                      </p:cBhvr>
                                      <p:to>
                                        <p:strVal val="visible"/>
                                      </p:to>
                                    </p:set>
                                    <p:animEffect transition="in" filter="wipe(up)">
                                      <p:cBhvr>
                                        <p:cTn id="61" dur="500"/>
                                        <p:tgtEl>
                                          <p:spTgt spid="528391"/>
                                        </p:tgtEl>
                                      </p:cBhvr>
                                    </p:animEffect>
                                  </p:childTnLst>
                                </p:cTn>
                              </p:par>
                            </p:childTnLst>
                          </p:cTn>
                        </p:par>
                        <p:par>
                          <p:cTn id="62" fill="hold">
                            <p:stCondLst>
                              <p:cond delay="5000"/>
                            </p:stCondLst>
                            <p:childTnLst>
                              <p:par>
                                <p:cTn id="63" presetID="22" presetClass="entr" presetSubtype="8" fill="hold" grpId="0" nodeType="afterEffect">
                                  <p:stCondLst>
                                    <p:cond delay="0"/>
                                  </p:stCondLst>
                                  <p:childTnLst>
                                    <p:set>
                                      <p:cBhvr>
                                        <p:cTn id="64" dur="1" fill="hold">
                                          <p:stCondLst>
                                            <p:cond delay="0"/>
                                          </p:stCondLst>
                                        </p:cTn>
                                        <p:tgtEl>
                                          <p:spTgt spid="528409"/>
                                        </p:tgtEl>
                                        <p:attrNameLst>
                                          <p:attrName>style.visibility</p:attrName>
                                        </p:attrNameLst>
                                      </p:cBhvr>
                                      <p:to>
                                        <p:strVal val="visible"/>
                                      </p:to>
                                    </p:set>
                                    <p:animEffect transition="in" filter="wipe(left)">
                                      <p:cBhvr>
                                        <p:cTn id="65" dur="500"/>
                                        <p:tgtEl>
                                          <p:spTgt spid="528409"/>
                                        </p:tgtEl>
                                      </p:cBhvr>
                                    </p:animEffect>
                                  </p:childTnLst>
                                </p:cTn>
                              </p:par>
                            </p:childTnLst>
                          </p:cTn>
                        </p:par>
                        <p:par>
                          <p:cTn id="66" fill="hold">
                            <p:stCondLst>
                              <p:cond delay="5500"/>
                            </p:stCondLst>
                            <p:childTnLst>
                              <p:par>
                                <p:cTn id="67" presetID="22" presetClass="entr" presetSubtype="1" fill="hold" grpId="0" nodeType="afterEffect">
                                  <p:stCondLst>
                                    <p:cond delay="0"/>
                                  </p:stCondLst>
                                  <p:childTnLst>
                                    <p:set>
                                      <p:cBhvr>
                                        <p:cTn id="68" dur="1" fill="hold">
                                          <p:stCondLst>
                                            <p:cond delay="0"/>
                                          </p:stCondLst>
                                        </p:cTn>
                                        <p:tgtEl>
                                          <p:spTgt spid="528392"/>
                                        </p:tgtEl>
                                        <p:attrNameLst>
                                          <p:attrName>style.visibility</p:attrName>
                                        </p:attrNameLst>
                                      </p:cBhvr>
                                      <p:to>
                                        <p:strVal val="visible"/>
                                      </p:to>
                                    </p:set>
                                    <p:animEffect transition="in" filter="wipe(up)">
                                      <p:cBhvr>
                                        <p:cTn id="69" dur="500"/>
                                        <p:tgtEl>
                                          <p:spTgt spid="528392"/>
                                        </p:tgtEl>
                                      </p:cBhvr>
                                    </p:animEffect>
                                  </p:childTnLst>
                                </p:cTn>
                              </p:par>
                            </p:childTnLst>
                          </p:cTn>
                        </p:par>
                        <p:par>
                          <p:cTn id="70" fill="hold">
                            <p:stCondLst>
                              <p:cond delay="6000"/>
                            </p:stCondLst>
                            <p:childTnLst>
                              <p:par>
                                <p:cTn id="71" presetID="22" presetClass="entr" presetSubtype="8" fill="hold" grpId="0" nodeType="afterEffect">
                                  <p:stCondLst>
                                    <p:cond delay="0"/>
                                  </p:stCondLst>
                                  <p:childTnLst>
                                    <p:set>
                                      <p:cBhvr>
                                        <p:cTn id="72" dur="1" fill="hold">
                                          <p:stCondLst>
                                            <p:cond delay="0"/>
                                          </p:stCondLst>
                                        </p:cTn>
                                        <p:tgtEl>
                                          <p:spTgt spid="528410"/>
                                        </p:tgtEl>
                                        <p:attrNameLst>
                                          <p:attrName>style.visibility</p:attrName>
                                        </p:attrNameLst>
                                      </p:cBhvr>
                                      <p:to>
                                        <p:strVal val="visible"/>
                                      </p:to>
                                    </p:set>
                                    <p:animEffect transition="in" filter="wipe(left)">
                                      <p:cBhvr>
                                        <p:cTn id="73" dur="500"/>
                                        <p:tgtEl>
                                          <p:spTgt spid="528410"/>
                                        </p:tgtEl>
                                      </p:cBhvr>
                                    </p:animEffect>
                                  </p:childTnLst>
                                </p:cTn>
                              </p:par>
                            </p:childTnLst>
                          </p:cTn>
                        </p:par>
                        <p:par>
                          <p:cTn id="74" fill="hold">
                            <p:stCondLst>
                              <p:cond delay="6500"/>
                            </p:stCondLst>
                            <p:childTnLst>
                              <p:par>
                                <p:cTn id="75" presetID="22" presetClass="entr" presetSubtype="1" fill="hold" grpId="0" nodeType="afterEffect">
                                  <p:stCondLst>
                                    <p:cond delay="0"/>
                                  </p:stCondLst>
                                  <p:childTnLst>
                                    <p:set>
                                      <p:cBhvr>
                                        <p:cTn id="76" dur="1" fill="hold">
                                          <p:stCondLst>
                                            <p:cond delay="0"/>
                                          </p:stCondLst>
                                        </p:cTn>
                                        <p:tgtEl>
                                          <p:spTgt spid="528394"/>
                                        </p:tgtEl>
                                        <p:attrNameLst>
                                          <p:attrName>style.visibility</p:attrName>
                                        </p:attrNameLst>
                                      </p:cBhvr>
                                      <p:to>
                                        <p:strVal val="visible"/>
                                      </p:to>
                                    </p:set>
                                    <p:animEffect transition="in" filter="wipe(up)">
                                      <p:cBhvr>
                                        <p:cTn id="77" dur="500"/>
                                        <p:tgtEl>
                                          <p:spTgt spid="528394"/>
                                        </p:tgtEl>
                                      </p:cBhvr>
                                    </p:animEffect>
                                  </p:childTnLst>
                                </p:cTn>
                              </p:par>
                            </p:childTnLst>
                          </p:cTn>
                        </p:par>
                        <p:par>
                          <p:cTn id="78" fill="hold">
                            <p:stCondLst>
                              <p:cond delay="7000"/>
                            </p:stCondLst>
                            <p:childTnLst>
                              <p:par>
                                <p:cTn id="79" presetID="22" presetClass="entr" presetSubtype="8" fill="hold" grpId="0" nodeType="afterEffect">
                                  <p:stCondLst>
                                    <p:cond delay="0"/>
                                  </p:stCondLst>
                                  <p:childTnLst>
                                    <p:set>
                                      <p:cBhvr>
                                        <p:cTn id="80" dur="1" fill="hold">
                                          <p:stCondLst>
                                            <p:cond delay="0"/>
                                          </p:stCondLst>
                                        </p:cTn>
                                        <p:tgtEl>
                                          <p:spTgt spid="528411"/>
                                        </p:tgtEl>
                                        <p:attrNameLst>
                                          <p:attrName>style.visibility</p:attrName>
                                        </p:attrNameLst>
                                      </p:cBhvr>
                                      <p:to>
                                        <p:strVal val="visible"/>
                                      </p:to>
                                    </p:set>
                                    <p:animEffect transition="in" filter="wipe(left)">
                                      <p:cBhvr>
                                        <p:cTn id="81" dur="500"/>
                                        <p:tgtEl>
                                          <p:spTgt spid="528411"/>
                                        </p:tgtEl>
                                      </p:cBhvr>
                                    </p:animEffect>
                                  </p:childTnLst>
                                </p:cTn>
                              </p:par>
                            </p:childTnLst>
                          </p:cTn>
                        </p:par>
                        <p:par>
                          <p:cTn id="82" fill="hold">
                            <p:stCondLst>
                              <p:cond delay="7500"/>
                            </p:stCondLst>
                            <p:childTnLst>
                              <p:par>
                                <p:cTn id="83" presetID="22" presetClass="entr" presetSubtype="1" fill="hold" grpId="0" nodeType="afterEffect">
                                  <p:stCondLst>
                                    <p:cond delay="0"/>
                                  </p:stCondLst>
                                  <p:childTnLst>
                                    <p:set>
                                      <p:cBhvr>
                                        <p:cTn id="84" dur="1" fill="hold">
                                          <p:stCondLst>
                                            <p:cond delay="0"/>
                                          </p:stCondLst>
                                        </p:cTn>
                                        <p:tgtEl>
                                          <p:spTgt spid="528396"/>
                                        </p:tgtEl>
                                        <p:attrNameLst>
                                          <p:attrName>style.visibility</p:attrName>
                                        </p:attrNameLst>
                                      </p:cBhvr>
                                      <p:to>
                                        <p:strVal val="visible"/>
                                      </p:to>
                                    </p:set>
                                    <p:animEffect transition="in" filter="wipe(up)">
                                      <p:cBhvr>
                                        <p:cTn id="85" dur="500"/>
                                        <p:tgtEl>
                                          <p:spTgt spid="528396"/>
                                        </p:tgtEl>
                                      </p:cBhvr>
                                    </p:animEffec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528412"/>
                                        </p:tgtEl>
                                        <p:attrNameLst>
                                          <p:attrName>style.visibility</p:attrName>
                                        </p:attrNameLst>
                                      </p:cBhvr>
                                      <p:to>
                                        <p:strVal val="visible"/>
                                      </p:to>
                                    </p:set>
                                    <p:animEffect transition="in" filter="wipe(left)">
                                      <p:cBhvr>
                                        <p:cTn id="89" dur="500"/>
                                        <p:tgtEl>
                                          <p:spTgt spid="528412"/>
                                        </p:tgtEl>
                                      </p:cBhvr>
                                    </p:animEffect>
                                  </p:childTnLst>
                                </p:cTn>
                              </p:par>
                            </p:childTnLst>
                          </p:cTn>
                        </p:par>
                        <p:par>
                          <p:cTn id="90" fill="hold">
                            <p:stCondLst>
                              <p:cond delay="8500"/>
                            </p:stCondLst>
                            <p:childTnLst>
                              <p:par>
                                <p:cTn id="91" presetID="22" presetClass="entr" presetSubtype="1" fill="hold" grpId="0" nodeType="afterEffect">
                                  <p:stCondLst>
                                    <p:cond delay="0"/>
                                  </p:stCondLst>
                                  <p:childTnLst>
                                    <p:set>
                                      <p:cBhvr>
                                        <p:cTn id="92" dur="1" fill="hold">
                                          <p:stCondLst>
                                            <p:cond delay="0"/>
                                          </p:stCondLst>
                                        </p:cTn>
                                        <p:tgtEl>
                                          <p:spTgt spid="528399"/>
                                        </p:tgtEl>
                                        <p:attrNameLst>
                                          <p:attrName>style.visibility</p:attrName>
                                        </p:attrNameLst>
                                      </p:cBhvr>
                                      <p:to>
                                        <p:strVal val="visible"/>
                                      </p:to>
                                    </p:set>
                                    <p:animEffect transition="in" filter="wipe(up)">
                                      <p:cBhvr>
                                        <p:cTn id="93" dur="500"/>
                                        <p:tgtEl>
                                          <p:spTgt spid="528399"/>
                                        </p:tgtEl>
                                      </p:cBhvr>
                                    </p:animEffect>
                                  </p:childTnLst>
                                </p:cTn>
                              </p:par>
                            </p:childTnLst>
                          </p:cTn>
                        </p:par>
                        <p:par>
                          <p:cTn id="94" fill="hold">
                            <p:stCondLst>
                              <p:cond delay="9000"/>
                            </p:stCondLst>
                            <p:childTnLst>
                              <p:par>
                                <p:cTn id="95" presetID="22" presetClass="entr" presetSubtype="8" fill="hold" grpId="0" nodeType="afterEffect">
                                  <p:stCondLst>
                                    <p:cond delay="0"/>
                                  </p:stCondLst>
                                  <p:childTnLst>
                                    <p:set>
                                      <p:cBhvr>
                                        <p:cTn id="96" dur="1" fill="hold">
                                          <p:stCondLst>
                                            <p:cond delay="0"/>
                                          </p:stCondLst>
                                        </p:cTn>
                                        <p:tgtEl>
                                          <p:spTgt spid="528413"/>
                                        </p:tgtEl>
                                        <p:attrNameLst>
                                          <p:attrName>style.visibility</p:attrName>
                                        </p:attrNameLst>
                                      </p:cBhvr>
                                      <p:to>
                                        <p:strVal val="visible"/>
                                      </p:to>
                                    </p:set>
                                    <p:animEffect transition="in" filter="wipe(left)">
                                      <p:cBhvr>
                                        <p:cTn id="97" dur="500"/>
                                        <p:tgtEl>
                                          <p:spTgt spid="528413"/>
                                        </p:tgtEl>
                                      </p:cBhvr>
                                    </p:animEffect>
                                  </p:childTnLst>
                                </p:cTn>
                              </p:par>
                            </p:childTnLst>
                          </p:cTn>
                        </p:par>
                        <p:par>
                          <p:cTn id="98" fill="hold">
                            <p:stCondLst>
                              <p:cond delay="9500"/>
                            </p:stCondLst>
                            <p:childTnLst>
                              <p:par>
                                <p:cTn id="99" presetID="22" presetClass="entr" presetSubtype="1" fill="hold" grpId="0" nodeType="afterEffect">
                                  <p:stCondLst>
                                    <p:cond delay="0"/>
                                  </p:stCondLst>
                                  <p:childTnLst>
                                    <p:set>
                                      <p:cBhvr>
                                        <p:cTn id="100" dur="1" fill="hold">
                                          <p:stCondLst>
                                            <p:cond delay="0"/>
                                          </p:stCondLst>
                                        </p:cTn>
                                        <p:tgtEl>
                                          <p:spTgt spid="528400"/>
                                        </p:tgtEl>
                                        <p:attrNameLst>
                                          <p:attrName>style.visibility</p:attrName>
                                        </p:attrNameLst>
                                      </p:cBhvr>
                                      <p:to>
                                        <p:strVal val="visible"/>
                                      </p:to>
                                    </p:set>
                                    <p:animEffect transition="in" filter="wipe(up)">
                                      <p:cBhvr>
                                        <p:cTn id="101" dur="500"/>
                                        <p:tgtEl>
                                          <p:spTgt spid="528400"/>
                                        </p:tgtEl>
                                      </p:cBhvr>
                                    </p:animEffect>
                                  </p:childTnLst>
                                </p:cTn>
                              </p:par>
                            </p:childTnLst>
                          </p:cTn>
                        </p:par>
                        <p:par>
                          <p:cTn id="102" fill="hold">
                            <p:stCondLst>
                              <p:cond delay="10000"/>
                            </p:stCondLst>
                            <p:childTnLst>
                              <p:par>
                                <p:cTn id="103" presetID="22" presetClass="entr" presetSubtype="8" fill="hold" grpId="0" nodeType="afterEffect">
                                  <p:stCondLst>
                                    <p:cond delay="0"/>
                                  </p:stCondLst>
                                  <p:childTnLst>
                                    <p:set>
                                      <p:cBhvr>
                                        <p:cTn id="104" dur="1" fill="hold">
                                          <p:stCondLst>
                                            <p:cond delay="0"/>
                                          </p:stCondLst>
                                        </p:cTn>
                                        <p:tgtEl>
                                          <p:spTgt spid="528414"/>
                                        </p:tgtEl>
                                        <p:attrNameLst>
                                          <p:attrName>style.visibility</p:attrName>
                                        </p:attrNameLst>
                                      </p:cBhvr>
                                      <p:to>
                                        <p:strVal val="visible"/>
                                      </p:to>
                                    </p:set>
                                    <p:animEffect transition="in" filter="wipe(left)">
                                      <p:cBhvr>
                                        <p:cTn id="105" dur="500"/>
                                        <p:tgtEl>
                                          <p:spTgt spid="528414"/>
                                        </p:tgtEl>
                                      </p:cBhvr>
                                    </p:animEffect>
                                  </p:childTnLst>
                                </p:cTn>
                              </p:par>
                            </p:childTnLst>
                          </p:cTn>
                        </p:par>
                        <p:par>
                          <p:cTn id="106" fill="hold">
                            <p:stCondLst>
                              <p:cond delay="10500"/>
                            </p:stCondLst>
                            <p:childTnLst>
                              <p:par>
                                <p:cTn id="107" presetID="22" presetClass="entr" presetSubtype="1" fill="hold" grpId="0" nodeType="afterEffect">
                                  <p:stCondLst>
                                    <p:cond delay="0"/>
                                  </p:stCondLst>
                                  <p:childTnLst>
                                    <p:set>
                                      <p:cBhvr>
                                        <p:cTn id="108" dur="1" fill="hold">
                                          <p:stCondLst>
                                            <p:cond delay="0"/>
                                          </p:stCondLst>
                                        </p:cTn>
                                        <p:tgtEl>
                                          <p:spTgt spid="528397"/>
                                        </p:tgtEl>
                                        <p:attrNameLst>
                                          <p:attrName>style.visibility</p:attrName>
                                        </p:attrNameLst>
                                      </p:cBhvr>
                                      <p:to>
                                        <p:strVal val="visible"/>
                                      </p:to>
                                    </p:set>
                                    <p:animEffect transition="in" filter="wipe(up)">
                                      <p:cBhvr>
                                        <p:cTn id="109" dur="500"/>
                                        <p:tgtEl>
                                          <p:spTgt spid="528397"/>
                                        </p:tgtEl>
                                      </p:cBhvr>
                                    </p:animEffect>
                                  </p:childTnLst>
                                </p:cTn>
                              </p:par>
                            </p:childTnLst>
                          </p:cTn>
                        </p:par>
                        <p:par>
                          <p:cTn id="110" fill="hold">
                            <p:stCondLst>
                              <p:cond delay="11000"/>
                            </p:stCondLst>
                            <p:childTnLst>
                              <p:par>
                                <p:cTn id="111" presetID="22" presetClass="entr" presetSubtype="8" fill="hold" grpId="0" nodeType="afterEffect">
                                  <p:stCondLst>
                                    <p:cond delay="0"/>
                                  </p:stCondLst>
                                  <p:childTnLst>
                                    <p:set>
                                      <p:cBhvr>
                                        <p:cTn id="112" dur="1" fill="hold">
                                          <p:stCondLst>
                                            <p:cond delay="0"/>
                                          </p:stCondLst>
                                        </p:cTn>
                                        <p:tgtEl>
                                          <p:spTgt spid="528401"/>
                                        </p:tgtEl>
                                        <p:attrNameLst>
                                          <p:attrName>style.visibility</p:attrName>
                                        </p:attrNameLst>
                                      </p:cBhvr>
                                      <p:to>
                                        <p:strVal val="visible"/>
                                      </p:to>
                                    </p:set>
                                    <p:animEffect transition="in" filter="wipe(left)">
                                      <p:cBhvr>
                                        <p:cTn id="113" dur="500"/>
                                        <p:tgtEl>
                                          <p:spTgt spid="528401"/>
                                        </p:tgtEl>
                                      </p:cBhvr>
                                    </p:animEffect>
                                  </p:childTnLst>
                                </p:cTn>
                              </p:par>
                            </p:childTnLst>
                          </p:cTn>
                        </p:par>
                        <p:par>
                          <p:cTn id="114" fill="hold">
                            <p:stCondLst>
                              <p:cond delay="11500"/>
                            </p:stCondLst>
                            <p:childTnLst>
                              <p:par>
                                <p:cTn id="115" presetID="22" presetClass="entr" presetSubtype="1" fill="hold" grpId="0" nodeType="afterEffect">
                                  <p:stCondLst>
                                    <p:cond delay="0"/>
                                  </p:stCondLst>
                                  <p:childTnLst>
                                    <p:set>
                                      <p:cBhvr>
                                        <p:cTn id="116" dur="1" fill="hold">
                                          <p:stCondLst>
                                            <p:cond delay="0"/>
                                          </p:stCondLst>
                                        </p:cTn>
                                        <p:tgtEl>
                                          <p:spTgt spid="528395"/>
                                        </p:tgtEl>
                                        <p:attrNameLst>
                                          <p:attrName>style.visibility</p:attrName>
                                        </p:attrNameLst>
                                      </p:cBhvr>
                                      <p:to>
                                        <p:strVal val="visible"/>
                                      </p:to>
                                    </p:set>
                                    <p:animEffect transition="in" filter="wipe(up)">
                                      <p:cBhvr>
                                        <p:cTn id="117" dur="500"/>
                                        <p:tgtEl>
                                          <p:spTgt spid="528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386" grpId="0" autoUpdateAnimBg="0"/>
      <p:bldP spid="528387" grpId="0" autoUpdateAnimBg="0"/>
      <p:bldP spid="528388" grpId="0" autoUpdateAnimBg="0"/>
      <p:bldP spid="528389" grpId="0" autoUpdateAnimBg="0"/>
      <p:bldP spid="528390" grpId="0" autoUpdateAnimBg="0"/>
      <p:bldP spid="528391" grpId="0" autoUpdateAnimBg="0"/>
      <p:bldP spid="528392" grpId="0" autoUpdateAnimBg="0"/>
      <p:bldP spid="528393" grpId="0" autoUpdateAnimBg="0"/>
      <p:bldP spid="528394" grpId="0" autoUpdateAnimBg="0"/>
      <p:bldP spid="528395" grpId="0" autoUpdateAnimBg="0"/>
      <p:bldP spid="528396" grpId="0" autoUpdateAnimBg="0"/>
      <p:bldP spid="528397" grpId="0" autoUpdateAnimBg="0"/>
      <p:bldP spid="528399" grpId="0" autoUpdateAnimBg="0"/>
      <p:bldP spid="528400" grpId="0" autoUpdateAnimBg="0"/>
      <p:bldP spid="528401" grpId="0" animBg="1"/>
      <p:bldP spid="528402" grpId="0" animBg="1"/>
      <p:bldP spid="528403" grpId="0" animBg="1"/>
      <p:bldP spid="528404" grpId="0" animBg="1"/>
      <p:bldP spid="528405" grpId="0" animBg="1"/>
      <p:bldP spid="528406" grpId="0" animBg="1"/>
      <p:bldP spid="528407" grpId="0" animBg="1"/>
      <p:bldP spid="528408" grpId="0" animBg="1"/>
      <p:bldP spid="528409" grpId="0" animBg="1"/>
      <p:bldP spid="528410" grpId="0" animBg="1"/>
      <p:bldP spid="528411" grpId="0" animBg="1"/>
      <p:bldP spid="528412" grpId="0" animBg="1"/>
      <p:bldP spid="528413" grpId="0" animBg="1"/>
      <p:bldP spid="5284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a:latin typeface="黑体" panose="02010609060101010101" pitchFamily="49" charset="-122"/>
                <a:ea typeface="黑体" panose="02010609060101010101" pitchFamily="49" charset="-122"/>
              </a:rPr>
              <a:t>本章内容要点</a:t>
            </a:r>
          </a:p>
        </p:txBody>
      </p:sp>
      <p:sp>
        <p:nvSpPr>
          <p:cNvPr id="2" name="圆角矩形 1">
            <a:extLst>
              <a:ext uri="{FF2B5EF4-FFF2-40B4-BE49-F238E27FC236}">
                <a16:creationId xmlns:a16="http://schemas.microsoft.com/office/drawing/2014/main" id="{24F68058-A272-4A0C-AC8E-6E614A1DCF7B}"/>
              </a:ext>
            </a:extLst>
          </p:cNvPr>
          <p:cNvSpPr/>
          <p:nvPr/>
        </p:nvSpPr>
        <p:spPr>
          <a:xfrm>
            <a:off x="795671" y="3312647"/>
            <a:ext cx="7808777" cy="1667871"/>
          </a:xfrm>
          <a:prstGeom prst="round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ahoma"/>
              <a:ea typeface="宋体"/>
              <a:cs typeface="+mn-cs"/>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833406" y="1581667"/>
            <a:ext cx="7882441" cy="470920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Shell</a:t>
            </a:r>
            <a:r>
              <a:rPr lang="zh-CN" altLang="en-US" sz="3200" dirty="0">
                <a:solidFill>
                  <a:schemeClr val="tx1"/>
                </a:solidFill>
              </a:rPr>
              <a:t>和命令基础</a:t>
            </a:r>
            <a:endParaRPr lang="en-US" altLang="zh-CN" sz="3200" dirty="0">
              <a:solidFill>
                <a:schemeClr val="tx1"/>
              </a:solidFill>
            </a:endParaRPr>
          </a:p>
          <a:p>
            <a:pPr lvl="1" algn="l">
              <a:lnSpc>
                <a:spcPct val="110000"/>
              </a:lnSpc>
              <a:spcBef>
                <a:spcPts val="600"/>
              </a:spcBef>
              <a:spcAft>
                <a:spcPts val="600"/>
              </a:spcAft>
            </a:pPr>
            <a:r>
              <a:rPr lang="en-US" altLang="zh-CN" dirty="0">
                <a:solidFill>
                  <a:schemeClr val="tx1"/>
                </a:solidFill>
              </a:rPr>
              <a:t>Shell</a:t>
            </a:r>
            <a:r>
              <a:rPr lang="zh-CN" altLang="en-US" dirty="0">
                <a:solidFill>
                  <a:schemeClr val="tx1"/>
                </a:solidFill>
              </a:rPr>
              <a:t>及其功能，</a:t>
            </a:r>
            <a:r>
              <a:rPr lang="en-US" altLang="zh-CN" dirty="0">
                <a:solidFill>
                  <a:schemeClr val="tx1"/>
                </a:solidFill>
              </a:rPr>
              <a:t>Shell</a:t>
            </a:r>
            <a:r>
              <a:rPr lang="zh-CN" altLang="en-US" dirty="0">
                <a:solidFill>
                  <a:schemeClr val="tx1"/>
                </a:solidFill>
              </a:rPr>
              <a:t>主要版本，</a:t>
            </a:r>
            <a:r>
              <a:rPr lang="en-US" altLang="zh-CN" dirty="0">
                <a:solidFill>
                  <a:schemeClr val="tx1"/>
                </a:solidFill>
              </a:rPr>
              <a:t>Linux</a:t>
            </a:r>
            <a:r>
              <a:rPr lang="zh-CN" altLang="en-US" dirty="0">
                <a:solidFill>
                  <a:schemeClr val="tx1"/>
                </a:solidFill>
              </a:rPr>
              <a:t>的元字符，</a:t>
            </a:r>
            <a:r>
              <a:rPr lang="en-US" altLang="zh-CN" dirty="0">
                <a:solidFill>
                  <a:schemeClr val="tx1"/>
                </a:solidFill>
              </a:rPr>
              <a:t>Linux</a:t>
            </a:r>
            <a:r>
              <a:rPr lang="zh-CN" altLang="en-US" dirty="0">
                <a:solidFill>
                  <a:schemeClr val="tx1"/>
                </a:solidFill>
              </a:rPr>
              <a:t>命令格式，</a:t>
            </a:r>
            <a:r>
              <a:rPr lang="en-US" altLang="zh-CN" dirty="0">
                <a:solidFill>
                  <a:schemeClr val="tx1"/>
                </a:solidFill>
              </a:rPr>
              <a:t>Linux</a:t>
            </a:r>
            <a:r>
              <a:rPr lang="zh-CN" altLang="en-US" dirty="0">
                <a:solidFill>
                  <a:schemeClr val="tx1"/>
                </a:solidFill>
              </a:rPr>
              <a:t>的文件和目录</a:t>
            </a:r>
            <a:endParaRPr lang="en-US" altLang="zh-CN" dirty="0">
              <a:solidFill>
                <a:schemeClr val="tx1"/>
              </a:solidFill>
            </a:endParaRPr>
          </a:p>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Linux</a:t>
            </a:r>
            <a:r>
              <a:rPr lang="zh-CN" altLang="en-US" sz="3200" dirty="0">
                <a:solidFill>
                  <a:schemeClr val="tx1"/>
                </a:solidFill>
              </a:rPr>
              <a:t>常用操作命令</a:t>
            </a:r>
            <a:endParaRPr lang="en-US" altLang="zh-CN" sz="3200" dirty="0">
              <a:solidFill>
                <a:schemeClr val="tx1"/>
              </a:solidFill>
            </a:endParaRPr>
          </a:p>
          <a:p>
            <a:pPr lvl="1" algn="l">
              <a:lnSpc>
                <a:spcPct val="110000"/>
              </a:lnSpc>
              <a:spcBef>
                <a:spcPts val="600"/>
              </a:spcBef>
              <a:spcAft>
                <a:spcPts val="600"/>
              </a:spcAft>
            </a:pPr>
            <a:r>
              <a:rPr lang="zh-CN" altLang="en-US" dirty="0">
                <a:solidFill>
                  <a:prstClr val="black"/>
                </a:solidFill>
              </a:rPr>
              <a:t>文件目录操作命令，正则表达式，文本文件操作命令，打包和压缩，信息显示，文本编辑器</a:t>
            </a:r>
            <a:endParaRPr lang="en-US" altLang="zh-CN" dirty="0">
              <a:solidFill>
                <a:schemeClr val="tx1"/>
              </a:solidFill>
            </a:endParaRPr>
          </a:p>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Shell</a:t>
            </a:r>
            <a:r>
              <a:rPr lang="zh-CN" altLang="en-US" sz="3200" dirty="0">
                <a:solidFill>
                  <a:schemeClr val="tx1"/>
                </a:solidFill>
              </a:rPr>
              <a:t>应用进阶</a:t>
            </a:r>
            <a:endParaRPr lang="en-US" altLang="zh-CN" sz="3200" dirty="0">
              <a:solidFill>
                <a:schemeClr val="tx1"/>
              </a:solidFill>
            </a:endParaRPr>
          </a:p>
          <a:p>
            <a:pPr lvl="1" algn="l">
              <a:lnSpc>
                <a:spcPct val="110000"/>
              </a:lnSpc>
              <a:spcBef>
                <a:spcPts val="600"/>
              </a:spcBef>
              <a:spcAft>
                <a:spcPts val="600"/>
              </a:spcAft>
            </a:pPr>
            <a:r>
              <a:rPr lang="en-US" altLang="zh-CN" dirty="0">
                <a:solidFill>
                  <a:prstClr val="black"/>
                </a:solidFill>
              </a:rPr>
              <a:t>Shell</a:t>
            </a:r>
            <a:r>
              <a:rPr lang="zh-CN" altLang="en-US" dirty="0">
                <a:solidFill>
                  <a:prstClr val="black"/>
                </a:solidFill>
              </a:rPr>
              <a:t>变量和</a:t>
            </a:r>
            <a:r>
              <a:rPr lang="en-US" altLang="zh-CN" dirty="0">
                <a:solidFill>
                  <a:prstClr val="black"/>
                </a:solidFill>
              </a:rPr>
              <a:t>Shell</a:t>
            </a:r>
            <a:r>
              <a:rPr lang="zh-CN" altLang="en-US" dirty="0">
                <a:solidFill>
                  <a:prstClr val="black"/>
                </a:solidFill>
              </a:rPr>
              <a:t>环境，命令补全，命令历史，命令别名，重定向，管道，命令替换和组合</a:t>
            </a:r>
            <a:endParaRPr lang="en-US" altLang="zh-CN" dirty="0">
              <a:solidFill>
                <a:prstClr val="black"/>
              </a:solidFill>
            </a:endParaRPr>
          </a:p>
        </p:txBody>
      </p:sp>
    </p:spTree>
    <p:extLst>
      <p:ext uri="{BB962C8B-B14F-4D97-AF65-F5344CB8AC3E}">
        <p14:creationId xmlns:p14="http://schemas.microsoft.com/office/powerpoint/2010/main" val="27220842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 常用目录操作命令</a:t>
            </a:r>
          </a:p>
        </p:txBody>
      </p:sp>
      <p:graphicFrame>
        <p:nvGraphicFramePr>
          <p:cNvPr id="7" name="Group 3"/>
          <p:cNvGraphicFramePr>
            <a:graphicFrameLocks noGrp="1"/>
          </p:cNvGraphicFramePr>
          <p:nvPr>
            <p:ph idx="1"/>
            <p:extLst>
              <p:ext uri="{D42A27DB-BD31-4B8C-83A1-F6EECF244321}">
                <p14:modId xmlns:p14="http://schemas.microsoft.com/office/powerpoint/2010/main" val="162734036"/>
              </p:ext>
            </p:extLst>
          </p:nvPr>
        </p:nvGraphicFramePr>
        <p:xfrm>
          <a:off x="827584" y="1484785"/>
          <a:ext cx="7772400" cy="5181600"/>
        </p:xfrm>
        <a:graphic>
          <a:graphicData uri="http://schemas.openxmlformats.org/drawingml/2006/table">
            <a:tbl>
              <a:tblPr>
                <a:tableStyleId>{35758FB7-9AC5-4552-8A53-C91805E547FA}</a:tableStyleId>
              </a:tblPr>
              <a:tblGrid>
                <a:gridCol w="2223471">
                  <a:extLst>
                    <a:ext uri="{9D8B030D-6E8A-4147-A177-3AD203B41FA5}">
                      <a16:colId xmlns:a16="http://schemas.microsoft.com/office/drawing/2014/main" val="20000"/>
                    </a:ext>
                  </a:extLst>
                </a:gridCol>
                <a:gridCol w="5548929">
                  <a:extLst>
                    <a:ext uri="{9D8B030D-6E8A-4147-A177-3AD203B41FA5}">
                      <a16:colId xmlns:a16="http://schemas.microsoft.com/office/drawing/2014/main" val="20001"/>
                    </a:ext>
                  </a:extLst>
                </a:gridCol>
              </a:tblGrid>
              <a:tr h="49217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1" u="none" strike="noStrike" cap="none" normalizeH="0" baseline="0" dirty="0">
                          <a:ln>
                            <a:noFill/>
                          </a:ln>
                          <a:solidFill>
                            <a:srgbClr val="C00000"/>
                          </a:solidFill>
                          <a:effectLst/>
                        </a:rPr>
                        <a:t>命令 </a:t>
                      </a:r>
                      <a:endParaRPr kumimoji="0" lang="zh-CN" altLang="en-US" sz="2800" b="1" i="0" u="none" strike="noStrike" cap="none" normalizeH="0" baseline="0" dirty="0">
                        <a:ln>
                          <a:noFill/>
                        </a:ln>
                        <a:solidFill>
                          <a:srgbClr val="C00000"/>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1" u="none" strike="noStrike" cap="none" normalizeH="0" baseline="0" dirty="0">
                          <a:ln>
                            <a:noFill/>
                          </a:ln>
                          <a:solidFill>
                            <a:srgbClr val="C00000"/>
                          </a:solidFill>
                          <a:effectLst/>
                        </a:rPr>
                        <a:t>功能</a:t>
                      </a:r>
                      <a:endParaRPr kumimoji="0" lang="zh-CN" altLang="en-US" sz="2800" b="1" i="0" u="none" strike="noStrike" cap="none" normalizeH="0" baseline="0" dirty="0">
                        <a:ln>
                          <a:noFill/>
                        </a:ln>
                        <a:solidFill>
                          <a:srgbClr val="C00000"/>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217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err="1">
                          <a:ln>
                            <a:noFill/>
                          </a:ln>
                          <a:effectLst/>
                        </a:rPr>
                        <a:t>ls</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显示文件和目录列表</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217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a:ln>
                            <a:noFill/>
                          </a:ln>
                          <a:effectLst/>
                        </a:rPr>
                        <a:t>cd</a:t>
                      </a:r>
                      <a:endParaRPr kumimoji="0" lang="en-US" altLang="zh-CN" sz="2800" b="0" i="0" u="none" strike="noStrike" cap="none" normalizeH="0" baseline="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切换目录</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9217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a:ln>
                            <a:noFill/>
                          </a:ln>
                          <a:effectLst/>
                        </a:rPr>
                        <a:t>pwd</a:t>
                      </a:r>
                      <a:endParaRPr kumimoji="0" lang="en-US" altLang="zh-CN" sz="2800" b="0" i="0" u="none" strike="noStrike" cap="none" normalizeH="0" baseline="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显示当前工作目录</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9217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a:ln>
                            <a:noFill/>
                          </a:ln>
                          <a:effectLst/>
                        </a:rPr>
                        <a:t>mkdir</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创建目录</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9217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err="1">
                          <a:ln>
                            <a:noFill/>
                          </a:ln>
                          <a:effectLst/>
                        </a:rPr>
                        <a:t>rmdir</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删除</a:t>
                      </a:r>
                      <a:r>
                        <a:rPr kumimoji="0" lang="zh-CN" altLang="en-US" sz="2800" u="none" strike="noStrike" cap="none" normalizeH="0" baseline="0" dirty="0">
                          <a:ln>
                            <a:noFill/>
                          </a:ln>
                          <a:solidFill>
                            <a:schemeClr val="tx1"/>
                          </a:solidFill>
                          <a:effectLst/>
                        </a:rPr>
                        <a:t>空目录</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93441">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a:ln>
                            <a:noFill/>
                          </a:ln>
                          <a:effectLst/>
                        </a:rPr>
                        <a:t>tree</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显示目录树</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15251">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宋体" charset="-122"/>
                        </a:rPr>
                        <a:t>mv</a:t>
                      </a: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移动文件或目录</a:t>
                      </a: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1859701"/>
                  </a:ext>
                </a:extLst>
              </a:tr>
              <a:tr h="515251">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宋体" charset="-122"/>
                        </a:rPr>
                        <a:t>rm</a:t>
                      </a: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删除文件或目录</a:t>
                      </a: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0346166"/>
                  </a:ext>
                </a:extLst>
              </a:tr>
              <a:tr h="515251">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宋体" charset="-122"/>
                        </a:rPr>
                        <a:t>cp</a:t>
                      </a: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复制文件或目录</a:t>
                      </a: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6213587"/>
                  </a:ext>
                </a:extLst>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4099" y="332656"/>
            <a:ext cx="6212237" cy="1052513"/>
          </a:xfrm>
        </p:spPr>
        <p:txBody>
          <a:bodyPr/>
          <a:lstStyle/>
          <a:p>
            <a:r>
              <a:rPr lang="en-US" altLang="zh-CN" dirty="0" err="1"/>
              <a:t>ls</a:t>
            </a:r>
            <a:r>
              <a:rPr lang="zh-CN" altLang="en-US" dirty="0"/>
              <a:t>命令</a:t>
            </a:r>
          </a:p>
        </p:txBody>
      </p:sp>
      <p:sp>
        <p:nvSpPr>
          <p:cNvPr id="3" name="内容占位符 2"/>
          <p:cNvSpPr>
            <a:spLocks noGrp="1"/>
          </p:cNvSpPr>
          <p:nvPr>
            <p:ph idx="1"/>
          </p:nvPr>
        </p:nvSpPr>
        <p:spPr>
          <a:xfrm>
            <a:off x="827584" y="1556792"/>
            <a:ext cx="7772400" cy="5040560"/>
          </a:xfrm>
        </p:spPr>
        <p:txBody>
          <a:bodyPr/>
          <a:lstStyle/>
          <a:p>
            <a:r>
              <a:rPr lang="zh-CN" altLang="en-US" dirty="0"/>
              <a:t>功能：</a:t>
            </a:r>
            <a:r>
              <a:rPr lang="zh-CN" altLang="zh-CN" sz="3200" dirty="0">
                <a:ea typeface="黑体" pitchFamily="49" charset="-122"/>
              </a:rPr>
              <a:t>显示文件或目录信息</a:t>
            </a:r>
            <a:endParaRPr lang="en-US" altLang="zh-CN" sz="3200" dirty="0">
              <a:ea typeface="黑体" pitchFamily="49" charset="-122"/>
            </a:endParaRPr>
          </a:p>
          <a:p>
            <a:r>
              <a:rPr lang="zh-CN" altLang="en-US" dirty="0"/>
              <a:t>格式：</a:t>
            </a:r>
            <a:r>
              <a:rPr lang="en-US" altLang="zh-CN" dirty="0">
                <a:solidFill>
                  <a:srgbClr val="006400"/>
                </a:solidFill>
                <a:latin typeface="Courier New" pitchFamily="49" charset="0"/>
              </a:rPr>
              <a:t> </a:t>
            </a:r>
            <a:r>
              <a:rPr lang="en-US" altLang="zh-CN" b="1" dirty="0" err="1">
                <a:solidFill>
                  <a:srgbClr val="006400"/>
                </a:solidFill>
                <a:latin typeface="Courier New" pitchFamily="49" charset="0"/>
              </a:rPr>
              <a:t>ls</a:t>
            </a:r>
            <a:r>
              <a:rPr lang="en-US" altLang="zh-CN" dirty="0">
                <a:solidFill>
                  <a:srgbClr val="006600"/>
                </a:solidFill>
                <a:latin typeface="Arial Unicode MS" pitchFamily="34" charset="-122"/>
              </a:rPr>
              <a:t>  </a:t>
            </a:r>
            <a:r>
              <a:rPr lang="en-US" altLang="zh-CN" dirty="0">
                <a:solidFill>
                  <a:srgbClr val="0000CC"/>
                </a:solidFill>
                <a:latin typeface="Arial Unicode MS" pitchFamily="34" charset="-122"/>
              </a:rPr>
              <a:t>[</a:t>
            </a:r>
            <a:r>
              <a:rPr lang="zh-CN" altLang="en-US" dirty="0">
                <a:solidFill>
                  <a:srgbClr val="0000CC"/>
                </a:solidFill>
                <a:latin typeface="Arial Unicode MS" pitchFamily="34" charset="-122"/>
              </a:rPr>
              <a:t>选项]   [目录或是文件]</a:t>
            </a:r>
            <a:r>
              <a:rPr lang="zh-CN" altLang="en-US" dirty="0">
                <a:solidFill>
                  <a:srgbClr val="006600"/>
                </a:solidFill>
                <a:latin typeface="Arial Unicode MS" pitchFamily="34" charset="-122"/>
              </a:rPr>
              <a:t> </a:t>
            </a:r>
            <a:endParaRPr lang="en-US" altLang="zh-CN" dirty="0">
              <a:solidFill>
                <a:srgbClr val="006600"/>
              </a:solidFill>
              <a:latin typeface="Arial Unicode MS" pitchFamily="34" charset="-122"/>
            </a:endParaRPr>
          </a:p>
          <a:p>
            <a:r>
              <a:rPr lang="zh-CN" altLang="en-US" dirty="0"/>
              <a:t>说明：</a:t>
            </a:r>
            <a:endParaRPr lang="en-US" altLang="zh-CN" dirty="0"/>
          </a:p>
          <a:p>
            <a:pPr lvl="1"/>
            <a:r>
              <a:rPr lang="zh-CN" altLang="en-US" dirty="0"/>
              <a:t>对于</a:t>
            </a:r>
            <a:r>
              <a:rPr lang="zh-CN" altLang="en-US" dirty="0">
                <a:solidFill>
                  <a:srgbClr val="FF0000"/>
                </a:solidFill>
              </a:rPr>
              <a:t>目录</a:t>
            </a:r>
            <a:r>
              <a:rPr lang="zh-CN" altLang="en-US" dirty="0"/>
              <a:t>，该命令将列出其中的</a:t>
            </a:r>
            <a:r>
              <a:rPr lang="zh-CN" altLang="en-US" dirty="0">
                <a:solidFill>
                  <a:srgbClr val="FF0000"/>
                </a:solidFill>
              </a:rPr>
              <a:t>所有子目录与文件</a:t>
            </a:r>
            <a:r>
              <a:rPr lang="zh-CN" altLang="en-US" dirty="0"/>
              <a:t>。</a:t>
            </a:r>
          </a:p>
          <a:p>
            <a:pPr lvl="1"/>
            <a:r>
              <a:rPr lang="zh-CN" altLang="en-US" dirty="0"/>
              <a:t>对于</a:t>
            </a:r>
            <a:r>
              <a:rPr lang="zh-CN" altLang="en-US" dirty="0">
                <a:solidFill>
                  <a:srgbClr val="FF0000"/>
                </a:solidFill>
              </a:rPr>
              <a:t>文件</a:t>
            </a:r>
            <a:r>
              <a:rPr lang="zh-CN" altLang="en-US" dirty="0"/>
              <a:t>，</a:t>
            </a:r>
            <a:r>
              <a:rPr lang="en-US" altLang="zh-CN" dirty="0" err="1"/>
              <a:t>ls</a:t>
            </a:r>
            <a:r>
              <a:rPr lang="en-US" altLang="zh-CN" dirty="0"/>
              <a:t> </a:t>
            </a:r>
            <a:r>
              <a:rPr lang="zh-CN" altLang="en-US" dirty="0"/>
              <a:t>将输出其</a:t>
            </a:r>
            <a:r>
              <a:rPr lang="zh-CN" altLang="en-US" dirty="0">
                <a:solidFill>
                  <a:srgbClr val="FF0000"/>
                </a:solidFill>
              </a:rPr>
              <a:t>文件名以及所要求的其他信息</a:t>
            </a:r>
            <a:r>
              <a:rPr lang="zh-CN" altLang="en-US" dirty="0"/>
              <a:t>。</a:t>
            </a:r>
          </a:p>
          <a:p>
            <a:pPr lvl="1"/>
            <a:r>
              <a:rPr lang="zh-CN" altLang="en-US" dirty="0"/>
              <a:t>默认情况下，输出条目</a:t>
            </a:r>
            <a:r>
              <a:rPr lang="zh-CN" altLang="en-US" dirty="0">
                <a:solidFill>
                  <a:srgbClr val="FF0000"/>
                </a:solidFill>
              </a:rPr>
              <a:t>按字母顺序</a:t>
            </a:r>
            <a:r>
              <a:rPr lang="zh-CN" altLang="en-US" dirty="0"/>
              <a:t>排序。</a:t>
            </a:r>
          </a:p>
          <a:p>
            <a:pPr lvl="1"/>
            <a:r>
              <a:rPr lang="zh-CN" altLang="en-US" dirty="0"/>
              <a:t>当</a:t>
            </a:r>
            <a:r>
              <a:rPr lang="zh-CN" altLang="en-US" dirty="0">
                <a:solidFill>
                  <a:srgbClr val="FF0000"/>
                </a:solidFill>
              </a:rPr>
              <a:t>未给</a:t>
            </a:r>
            <a:r>
              <a:rPr lang="zh-CN" altLang="en-US" dirty="0"/>
              <a:t>出目录名或文件名时，就</a:t>
            </a:r>
            <a:r>
              <a:rPr lang="zh-CN" altLang="en-US" dirty="0">
                <a:solidFill>
                  <a:srgbClr val="FF0000"/>
                </a:solidFill>
              </a:rPr>
              <a:t>显示当前</a:t>
            </a:r>
            <a:r>
              <a:rPr lang="zh-CN" altLang="en-US" dirty="0" smtClean="0">
                <a:solidFill>
                  <a:srgbClr val="FF0000"/>
                </a:solidFill>
              </a:rPr>
              <a:t>目录下的文件和目录</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332656"/>
            <a:ext cx="7793037" cy="1052513"/>
          </a:xfrm>
        </p:spPr>
        <p:txBody>
          <a:bodyPr/>
          <a:lstStyle/>
          <a:p>
            <a:r>
              <a:rPr lang="en-US" altLang="zh-CN" dirty="0" err="1"/>
              <a:t>ls</a:t>
            </a:r>
            <a:r>
              <a:rPr lang="zh-CN" altLang="en-US" dirty="0"/>
              <a:t>命令选项</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999618926"/>
              </p:ext>
            </p:extLst>
          </p:nvPr>
        </p:nvGraphicFramePr>
        <p:xfrm>
          <a:off x="899592" y="1772816"/>
          <a:ext cx="7772401" cy="4937760"/>
        </p:xfrm>
        <a:graphic>
          <a:graphicData uri="http://schemas.openxmlformats.org/drawingml/2006/table">
            <a:tbl>
              <a:tblPr firstRow="1" bandRow="1">
                <a:tableStyleId>{21E4AEA4-8DFA-4A89-87EB-49C32662AFE0}</a:tableStyleId>
              </a:tblPr>
              <a:tblGrid>
                <a:gridCol w="893868">
                  <a:extLst>
                    <a:ext uri="{9D8B030D-6E8A-4147-A177-3AD203B41FA5}">
                      <a16:colId xmlns:a16="http://schemas.microsoft.com/office/drawing/2014/main" val="20000"/>
                    </a:ext>
                  </a:extLst>
                </a:gridCol>
                <a:gridCol w="6878533">
                  <a:extLst>
                    <a:ext uri="{9D8B030D-6E8A-4147-A177-3AD203B41FA5}">
                      <a16:colId xmlns:a16="http://schemas.microsoft.com/office/drawing/2014/main" val="20001"/>
                    </a:ext>
                  </a:extLst>
                </a:gridCol>
              </a:tblGrid>
              <a:tr h="434908">
                <a:tc>
                  <a:txBody>
                    <a:bodyPr/>
                    <a:lstStyle/>
                    <a:p>
                      <a:pPr algn="ctr"/>
                      <a:r>
                        <a:rPr lang="zh-CN" altLang="en-US" sz="2400" dirty="0">
                          <a:solidFill>
                            <a:srgbClr val="C00000"/>
                          </a:solidFill>
                        </a:rPr>
                        <a:t>选项</a:t>
                      </a:r>
                    </a:p>
                  </a:txBody>
                  <a:tcPr marL="86360" marR="86360"/>
                </a:tc>
                <a:tc>
                  <a:txBody>
                    <a:bodyPr/>
                    <a:lstStyle/>
                    <a:p>
                      <a:pPr algn="ctr"/>
                      <a:r>
                        <a:rPr lang="zh-CN" altLang="en-US" sz="2400" dirty="0">
                          <a:solidFill>
                            <a:srgbClr val="C00000"/>
                          </a:solidFill>
                        </a:rPr>
                        <a:t>说明</a:t>
                      </a:r>
                    </a:p>
                  </a:txBody>
                  <a:tcPr marL="86360" marR="86360"/>
                </a:tc>
                <a:extLst>
                  <a:ext uri="{0D108BD9-81ED-4DB2-BD59-A6C34878D82A}">
                    <a16:rowId xmlns:a16="http://schemas.microsoft.com/office/drawing/2014/main" val="10000"/>
                  </a:ext>
                </a:extLst>
              </a:tr>
              <a:tr h="434908">
                <a:tc>
                  <a:txBody>
                    <a:bodyPr/>
                    <a:lstStyle/>
                    <a:p>
                      <a:r>
                        <a:rPr lang="en-US" altLang="zh-CN" sz="2400" dirty="0">
                          <a:solidFill>
                            <a:srgbClr val="FF0000"/>
                          </a:solidFill>
                        </a:rPr>
                        <a:t>-a</a:t>
                      </a:r>
                      <a:endParaRPr lang="zh-CN" altLang="en-US" sz="2400" dirty="0">
                        <a:solidFill>
                          <a:srgbClr val="FF0000"/>
                        </a:solidFill>
                      </a:endParaRPr>
                    </a:p>
                  </a:txBody>
                  <a:tcPr marL="86360" marR="86360"/>
                </a:tc>
                <a:tc>
                  <a:txBody>
                    <a:bodyPr/>
                    <a:lstStyle/>
                    <a:p>
                      <a:r>
                        <a:rPr lang="zh-CN" altLang="en-US" sz="2400" dirty="0"/>
                        <a:t>列出目录下的</a:t>
                      </a:r>
                      <a:r>
                        <a:rPr lang="zh-CN" altLang="en-US" sz="2400" dirty="0">
                          <a:solidFill>
                            <a:srgbClr val="FF0000"/>
                          </a:solidFill>
                        </a:rPr>
                        <a:t>所有文件</a:t>
                      </a:r>
                      <a:r>
                        <a:rPr lang="zh-CN" altLang="en-US" sz="2400" dirty="0"/>
                        <a:t>，</a:t>
                      </a:r>
                      <a:r>
                        <a:rPr lang="zh-CN" altLang="en-US" sz="2400" dirty="0">
                          <a:solidFill>
                            <a:srgbClr val="FF0000"/>
                          </a:solidFill>
                        </a:rPr>
                        <a:t>包括</a:t>
                      </a:r>
                      <a:r>
                        <a:rPr lang="zh-CN" altLang="en-US" sz="2400" dirty="0"/>
                        <a:t>以 </a:t>
                      </a:r>
                      <a:r>
                        <a:rPr lang="en-US" altLang="zh-CN" sz="2400" dirty="0"/>
                        <a:t>. </a:t>
                      </a:r>
                      <a:r>
                        <a:rPr lang="zh-CN" altLang="en-US" sz="2400" dirty="0"/>
                        <a:t>开头的</a:t>
                      </a:r>
                      <a:r>
                        <a:rPr lang="zh-CN" altLang="en-US" sz="2400" dirty="0">
                          <a:solidFill>
                            <a:srgbClr val="FF0000"/>
                          </a:solidFill>
                        </a:rPr>
                        <a:t>隐含文件</a:t>
                      </a:r>
                      <a:endParaRPr lang="en-US" altLang="zh-CN" sz="2400" dirty="0">
                        <a:solidFill>
                          <a:srgbClr val="FF0000"/>
                        </a:solidFill>
                      </a:endParaRPr>
                    </a:p>
                  </a:txBody>
                  <a:tcPr marL="86360" marR="86360"/>
                </a:tc>
                <a:extLst>
                  <a:ext uri="{0D108BD9-81ED-4DB2-BD59-A6C34878D82A}">
                    <a16:rowId xmlns:a16="http://schemas.microsoft.com/office/drawing/2014/main" val="10001"/>
                  </a:ext>
                </a:extLst>
              </a:tr>
              <a:tr h="434908">
                <a:tc>
                  <a:txBody>
                    <a:bodyPr/>
                    <a:lstStyle/>
                    <a:p>
                      <a:r>
                        <a:rPr lang="en-US" altLang="zh-CN" sz="2400" dirty="0">
                          <a:solidFill>
                            <a:srgbClr val="FF0000"/>
                          </a:solidFill>
                        </a:rPr>
                        <a:t>-l</a:t>
                      </a:r>
                      <a:endParaRPr lang="zh-CN" altLang="en-US" sz="2400" dirty="0">
                        <a:solidFill>
                          <a:srgbClr val="FF0000"/>
                        </a:solidFill>
                      </a:endParaRPr>
                    </a:p>
                  </a:txBody>
                  <a:tcPr marL="86360" marR="86360"/>
                </a:tc>
                <a:tc>
                  <a:txBody>
                    <a:bodyPr/>
                    <a:lstStyle/>
                    <a:p>
                      <a:r>
                        <a:rPr lang="zh-CN" altLang="en-US" sz="2400" dirty="0"/>
                        <a:t>列出文件的</a:t>
                      </a:r>
                      <a:r>
                        <a:rPr lang="zh-CN" altLang="en-US" sz="2400" dirty="0">
                          <a:solidFill>
                            <a:srgbClr val="FF0000"/>
                          </a:solidFill>
                        </a:rPr>
                        <a:t>详细信息</a:t>
                      </a:r>
                      <a:r>
                        <a:rPr lang="zh-CN" altLang="en-US" sz="2400" dirty="0"/>
                        <a:t>，通常称为“长格式”</a:t>
                      </a:r>
                    </a:p>
                  </a:txBody>
                  <a:tcPr marL="86360" marR="86360"/>
                </a:tc>
                <a:extLst>
                  <a:ext uri="{0D108BD9-81ED-4DB2-BD59-A6C34878D82A}">
                    <a16:rowId xmlns:a16="http://schemas.microsoft.com/office/drawing/2014/main" val="10002"/>
                  </a:ext>
                </a:extLst>
              </a:tr>
              <a:tr h="434908">
                <a:tc>
                  <a:txBody>
                    <a:bodyPr/>
                    <a:lstStyle/>
                    <a:p>
                      <a:r>
                        <a:rPr lang="en-US" altLang="zh-CN" sz="2400" dirty="0">
                          <a:solidFill>
                            <a:srgbClr val="FF0000"/>
                          </a:solidFill>
                        </a:rPr>
                        <a:t>-d</a:t>
                      </a:r>
                      <a:endParaRPr lang="zh-CN" altLang="en-US" sz="2400" dirty="0">
                        <a:solidFill>
                          <a:srgbClr val="FF0000"/>
                        </a:solidFill>
                      </a:endParaRPr>
                    </a:p>
                  </a:txBody>
                  <a:tcPr marL="86360" marR="86360"/>
                </a:tc>
                <a:tc>
                  <a:txBody>
                    <a:bodyPr/>
                    <a:lstStyle/>
                    <a:p>
                      <a:r>
                        <a:rPr lang="zh-CN" altLang="en-US" sz="2400" dirty="0"/>
                        <a:t>输入参数是目录时，只显示该</a:t>
                      </a:r>
                      <a:r>
                        <a:rPr lang="zh-CN" altLang="en-US" sz="2400" dirty="0">
                          <a:solidFill>
                            <a:srgbClr val="FF0000"/>
                          </a:solidFill>
                        </a:rPr>
                        <a:t>目录本身</a:t>
                      </a:r>
                    </a:p>
                  </a:txBody>
                  <a:tcPr marL="86360" marR="86360"/>
                </a:tc>
                <a:extLst>
                  <a:ext uri="{0D108BD9-81ED-4DB2-BD59-A6C34878D82A}">
                    <a16:rowId xmlns:a16="http://schemas.microsoft.com/office/drawing/2014/main" val="10003"/>
                  </a:ext>
                </a:extLst>
              </a:tr>
              <a:tr h="434908">
                <a:tc>
                  <a:txBody>
                    <a:bodyPr/>
                    <a:lstStyle/>
                    <a:p>
                      <a:r>
                        <a:rPr lang="en-US" altLang="zh-CN" sz="2400" dirty="0"/>
                        <a:t>-A</a:t>
                      </a:r>
                      <a:endParaRPr lang="zh-CN" altLang="en-US" sz="2400" dirty="0"/>
                    </a:p>
                  </a:txBody>
                  <a:tcPr marL="86360" marR="86360"/>
                </a:tc>
                <a:tc>
                  <a:txBody>
                    <a:bodyPr/>
                    <a:lstStyle/>
                    <a:p>
                      <a:r>
                        <a:rPr lang="zh-CN" altLang="en-US" sz="2400" dirty="0"/>
                        <a:t>显示</a:t>
                      </a:r>
                      <a:r>
                        <a:rPr lang="zh-CN" altLang="en-US" sz="2400" dirty="0">
                          <a:solidFill>
                            <a:srgbClr val="FF0000"/>
                          </a:solidFill>
                        </a:rPr>
                        <a:t>除</a:t>
                      </a:r>
                      <a:r>
                        <a:rPr lang="en-US" altLang="zh-CN" sz="2400" dirty="0">
                          <a:solidFill>
                            <a:srgbClr val="FF0000"/>
                          </a:solidFill>
                        </a:rPr>
                        <a:t>”.”</a:t>
                      </a:r>
                      <a:r>
                        <a:rPr lang="zh-CN" altLang="en-US" sz="2400" dirty="0">
                          <a:solidFill>
                            <a:srgbClr val="FF0000"/>
                          </a:solidFill>
                        </a:rPr>
                        <a:t>（当前目录文件）</a:t>
                      </a:r>
                      <a:r>
                        <a:rPr lang="en-US" altLang="zh-CN" sz="2400" dirty="0">
                          <a:solidFill>
                            <a:srgbClr val="FF0000"/>
                          </a:solidFill>
                        </a:rPr>
                        <a:t> </a:t>
                      </a:r>
                      <a:r>
                        <a:rPr lang="zh-CN" altLang="en-US" sz="2400" dirty="0"/>
                        <a:t>和 </a:t>
                      </a:r>
                      <a:r>
                        <a:rPr lang="en-US" altLang="zh-CN" sz="2400" dirty="0">
                          <a:solidFill>
                            <a:srgbClr val="FF0000"/>
                          </a:solidFill>
                        </a:rPr>
                        <a:t>“..” </a:t>
                      </a:r>
                      <a:r>
                        <a:rPr lang="zh-CN" altLang="en-US" sz="2400" dirty="0">
                          <a:solidFill>
                            <a:srgbClr val="FF0000"/>
                          </a:solidFill>
                        </a:rPr>
                        <a:t>（父目录文件）</a:t>
                      </a:r>
                      <a:r>
                        <a:rPr lang="zh-CN" altLang="en-US" sz="2400" dirty="0"/>
                        <a:t>外的所有文件</a:t>
                      </a:r>
                    </a:p>
                  </a:txBody>
                  <a:tcPr marL="86360" marR="86360"/>
                </a:tc>
                <a:extLst>
                  <a:ext uri="{0D108BD9-81ED-4DB2-BD59-A6C34878D82A}">
                    <a16:rowId xmlns:a16="http://schemas.microsoft.com/office/drawing/2014/main" val="10004"/>
                  </a:ext>
                </a:extLst>
              </a:tr>
              <a:tr h="434908">
                <a:tc>
                  <a:txBody>
                    <a:bodyPr/>
                    <a:lstStyle/>
                    <a:p>
                      <a:r>
                        <a:rPr lang="en-US" altLang="zh-CN" sz="2400" dirty="0">
                          <a:solidFill>
                            <a:srgbClr val="FF0000"/>
                          </a:solidFill>
                        </a:rPr>
                        <a:t>-R</a:t>
                      </a:r>
                      <a:endParaRPr lang="zh-CN" altLang="en-US" sz="2400" dirty="0">
                        <a:solidFill>
                          <a:srgbClr val="FF0000"/>
                        </a:solidFill>
                      </a:endParaRPr>
                    </a:p>
                  </a:txBody>
                  <a:tcPr marL="86360" marR="86360"/>
                </a:tc>
                <a:tc>
                  <a:txBody>
                    <a:bodyPr/>
                    <a:lstStyle/>
                    <a:p>
                      <a:r>
                        <a:rPr lang="zh-CN" altLang="en-US" sz="2400" dirty="0"/>
                        <a:t>递归地列出</a:t>
                      </a:r>
                      <a:r>
                        <a:rPr lang="zh-CN" altLang="en-US" sz="2400" dirty="0">
                          <a:solidFill>
                            <a:srgbClr val="FF0000"/>
                          </a:solidFill>
                        </a:rPr>
                        <a:t>所有子目录下的文件</a:t>
                      </a:r>
                    </a:p>
                  </a:txBody>
                  <a:tcPr marL="86360" marR="86360"/>
                </a:tc>
                <a:extLst>
                  <a:ext uri="{0D108BD9-81ED-4DB2-BD59-A6C34878D82A}">
                    <a16:rowId xmlns:a16="http://schemas.microsoft.com/office/drawing/2014/main" val="10005"/>
                  </a:ext>
                </a:extLst>
              </a:tr>
              <a:tr h="434908">
                <a:tc>
                  <a:txBody>
                    <a:bodyPr/>
                    <a:lstStyle/>
                    <a:p>
                      <a:r>
                        <a:rPr lang="en-US" altLang="zh-CN" sz="2400" dirty="0"/>
                        <a:t>-h</a:t>
                      </a:r>
                      <a:endParaRPr lang="zh-CN" altLang="en-US" sz="2400" dirty="0"/>
                    </a:p>
                  </a:txBody>
                  <a:tcPr marL="86360" marR="86360"/>
                </a:tc>
                <a:tc>
                  <a:txBody>
                    <a:bodyPr/>
                    <a:lstStyle/>
                    <a:p>
                      <a:r>
                        <a:rPr lang="zh-CN" altLang="en-US" sz="2400" dirty="0"/>
                        <a:t>以人类易读的单位显示文件大小（</a:t>
                      </a:r>
                      <a:r>
                        <a:rPr lang="zh-CN" altLang="en-US" sz="2400" dirty="0">
                          <a:solidFill>
                            <a:srgbClr val="FF0000"/>
                          </a:solidFill>
                        </a:rPr>
                        <a:t>文件大小单位</a:t>
                      </a:r>
                      <a:r>
                        <a:rPr lang="en-US" altLang="zh-CN" sz="2400" dirty="0">
                          <a:solidFill>
                            <a:srgbClr val="FF0000"/>
                          </a:solidFill>
                        </a:rPr>
                        <a:t>K</a:t>
                      </a:r>
                      <a:r>
                        <a:rPr lang="zh-CN" altLang="en-US" sz="2400" dirty="0"/>
                        <a:t>）</a:t>
                      </a:r>
                    </a:p>
                  </a:txBody>
                  <a:tcPr marL="86360" marR="86360"/>
                </a:tc>
                <a:extLst>
                  <a:ext uri="{0D108BD9-81ED-4DB2-BD59-A6C34878D82A}">
                    <a16:rowId xmlns:a16="http://schemas.microsoft.com/office/drawing/2014/main" val="10006"/>
                  </a:ext>
                </a:extLst>
              </a:tr>
              <a:tr h="434908">
                <a:tc>
                  <a:txBody>
                    <a:bodyPr/>
                    <a:lstStyle/>
                    <a:p>
                      <a:r>
                        <a:rPr lang="en-US" altLang="zh-CN" sz="2400" dirty="0"/>
                        <a:t>-S</a:t>
                      </a:r>
                      <a:endParaRPr lang="zh-CN" altLang="en-US" sz="2400" dirty="0"/>
                    </a:p>
                  </a:txBody>
                  <a:tcPr marL="86360" marR="86360"/>
                </a:tc>
                <a:tc>
                  <a:txBody>
                    <a:bodyPr/>
                    <a:lstStyle/>
                    <a:p>
                      <a:r>
                        <a:rPr lang="zh-CN" altLang="en-US" sz="2400" dirty="0"/>
                        <a:t>以</a:t>
                      </a:r>
                      <a:r>
                        <a:rPr lang="zh-CN" altLang="en-US" sz="2400" dirty="0">
                          <a:solidFill>
                            <a:srgbClr val="FF0000"/>
                          </a:solidFill>
                        </a:rPr>
                        <a:t>文件大小排序</a:t>
                      </a:r>
                      <a:r>
                        <a:rPr lang="zh-CN" altLang="en-US" sz="2400" dirty="0"/>
                        <a:t>输出</a:t>
                      </a:r>
                    </a:p>
                  </a:txBody>
                  <a:tcPr marL="86360" marR="86360"/>
                </a:tc>
                <a:extLst>
                  <a:ext uri="{0D108BD9-81ED-4DB2-BD59-A6C34878D82A}">
                    <a16:rowId xmlns:a16="http://schemas.microsoft.com/office/drawing/2014/main" val="10007"/>
                  </a:ext>
                </a:extLst>
              </a:tr>
              <a:tr h="434908">
                <a:tc>
                  <a:txBody>
                    <a:bodyPr/>
                    <a:lstStyle/>
                    <a:p>
                      <a:r>
                        <a:rPr lang="en-US" altLang="zh-CN" sz="2400" dirty="0"/>
                        <a:t>-t</a:t>
                      </a:r>
                      <a:endParaRPr lang="zh-CN" altLang="en-US" sz="2400" dirty="0"/>
                    </a:p>
                  </a:txBody>
                  <a:tcPr marL="86360" marR="86360"/>
                </a:tc>
                <a:tc>
                  <a:txBody>
                    <a:bodyPr/>
                    <a:lstStyle/>
                    <a:p>
                      <a:r>
                        <a:rPr lang="zh-CN" altLang="en-US" sz="2400" dirty="0"/>
                        <a:t>以</a:t>
                      </a:r>
                      <a:r>
                        <a:rPr lang="zh-CN" altLang="en-US" sz="2400" dirty="0">
                          <a:solidFill>
                            <a:srgbClr val="FF0000"/>
                          </a:solidFill>
                        </a:rPr>
                        <a:t>时间排序</a:t>
                      </a:r>
                      <a:r>
                        <a:rPr lang="zh-CN" altLang="en-US" sz="2400" dirty="0"/>
                        <a:t>输出</a:t>
                      </a:r>
                    </a:p>
                  </a:txBody>
                  <a:tcPr marL="86360" marR="86360"/>
                </a:tc>
                <a:extLst>
                  <a:ext uri="{0D108BD9-81ED-4DB2-BD59-A6C34878D82A}">
                    <a16:rowId xmlns:a16="http://schemas.microsoft.com/office/drawing/2014/main" val="10008"/>
                  </a:ext>
                </a:extLst>
              </a:tr>
              <a:tr h="434908">
                <a:tc>
                  <a:txBody>
                    <a:bodyPr/>
                    <a:lstStyle/>
                    <a:p>
                      <a:r>
                        <a:rPr lang="en-US" altLang="zh-CN" sz="2400" dirty="0"/>
                        <a:t>-</a:t>
                      </a:r>
                      <a:r>
                        <a:rPr lang="en-US" altLang="zh-CN" sz="2400" dirty="0" err="1"/>
                        <a:t>i</a:t>
                      </a:r>
                      <a:endParaRPr lang="zh-CN" altLang="en-US" sz="2400" dirty="0"/>
                    </a:p>
                  </a:txBody>
                  <a:tcPr marL="86360" marR="86360"/>
                </a:tc>
                <a:tc>
                  <a:txBody>
                    <a:bodyPr/>
                    <a:lstStyle/>
                    <a:p>
                      <a:r>
                        <a:rPr lang="zh-CN" altLang="en-US" sz="2400" dirty="0"/>
                        <a:t>在输出的</a:t>
                      </a:r>
                      <a:r>
                        <a:rPr lang="zh-CN" altLang="en-US" sz="2400" dirty="0">
                          <a:solidFill>
                            <a:srgbClr val="FF0000"/>
                          </a:solidFill>
                        </a:rPr>
                        <a:t>第一列显示文件的</a:t>
                      </a:r>
                      <a:r>
                        <a:rPr lang="en-US" altLang="zh-CN" sz="2400" dirty="0" err="1">
                          <a:solidFill>
                            <a:srgbClr val="FF0000"/>
                          </a:solidFill>
                        </a:rPr>
                        <a:t>i</a:t>
                      </a:r>
                      <a:r>
                        <a:rPr lang="zh-CN" altLang="en-US" sz="2400" dirty="0">
                          <a:solidFill>
                            <a:srgbClr val="FF0000"/>
                          </a:solidFill>
                        </a:rPr>
                        <a:t>节点号</a:t>
                      </a:r>
                    </a:p>
                  </a:txBody>
                  <a:tcPr marL="86360" marR="86360"/>
                </a:tc>
                <a:extLst>
                  <a:ext uri="{0D108BD9-81ED-4DB2-BD59-A6C34878D82A}">
                    <a16:rowId xmlns:a16="http://schemas.microsoft.com/office/drawing/2014/main" val="3235531535"/>
                  </a:ext>
                </a:extLst>
              </a:tr>
            </a:tbl>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280679"/>
            <a:ext cx="7793037" cy="1052513"/>
          </a:xfrm>
        </p:spPr>
        <p:txBody>
          <a:bodyPr/>
          <a:lstStyle/>
          <a:p>
            <a:r>
              <a:rPr lang="en-US" altLang="zh-CN" dirty="0" err="1"/>
              <a:t>ls</a:t>
            </a:r>
            <a:r>
              <a:rPr lang="zh-CN" altLang="en-US" dirty="0"/>
              <a:t>命令举例</a:t>
            </a:r>
          </a:p>
        </p:txBody>
      </p:sp>
      <p:graphicFrame>
        <p:nvGraphicFramePr>
          <p:cNvPr id="9" name="内容占位符 8"/>
          <p:cNvGraphicFramePr>
            <a:graphicFrameLocks noGrp="1"/>
          </p:cNvGraphicFramePr>
          <p:nvPr>
            <p:ph idx="1"/>
          </p:nvPr>
        </p:nvGraphicFramePr>
        <p:xfrm>
          <a:off x="539552" y="1700808"/>
          <a:ext cx="8208912" cy="4663440"/>
        </p:xfrm>
        <a:graphic>
          <a:graphicData uri="http://schemas.openxmlformats.org/drawingml/2006/table">
            <a:tbl>
              <a:tblPr firstRow="1" bandRow="1">
                <a:tableStyleId>{B301B821-A1FF-4177-AEE7-76D212191A09}</a:tableStyleId>
              </a:tblPr>
              <a:tblGrid>
                <a:gridCol w="2585771">
                  <a:extLst>
                    <a:ext uri="{9D8B030D-6E8A-4147-A177-3AD203B41FA5}">
                      <a16:colId xmlns:a16="http://schemas.microsoft.com/office/drawing/2014/main" val="20000"/>
                    </a:ext>
                  </a:extLst>
                </a:gridCol>
                <a:gridCol w="5623141">
                  <a:extLst>
                    <a:ext uri="{9D8B030D-6E8A-4147-A177-3AD203B41FA5}">
                      <a16:colId xmlns:a16="http://schemas.microsoft.com/office/drawing/2014/main" val="20001"/>
                    </a:ext>
                  </a:extLst>
                </a:gridCol>
              </a:tblGrid>
              <a:tr h="370840">
                <a:tc>
                  <a:txBody>
                    <a:bodyPr/>
                    <a:lstStyle/>
                    <a:p>
                      <a:r>
                        <a:rPr lang="zh-CN" altLang="en-US" sz="2400" dirty="0">
                          <a:solidFill>
                            <a:srgbClr val="C00000"/>
                          </a:solidFill>
                        </a:rPr>
                        <a:t>命令</a:t>
                      </a:r>
                      <a:r>
                        <a:rPr lang="en-US" altLang="zh-CN" sz="2400" dirty="0">
                          <a:solidFill>
                            <a:srgbClr val="C00000"/>
                          </a:solidFill>
                        </a:rPr>
                        <a:t>	</a:t>
                      </a:r>
                      <a:endParaRPr lang="zh-CN" altLang="en-US" sz="2400" dirty="0">
                        <a:solidFill>
                          <a:srgbClr val="C00000"/>
                        </a:solidFill>
                      </a:endParaRPr>
                    </a:p>
                  </a:txBody>
                  <a:tcPr marL="86360" marR="86360"/>
                </a:tc>
                <a:tc>
                  <a:txBody>
                    <a:bodyPr/>
                    <a:lstStyle/>
                    <a:p>
                      <a:r>
                        <a:rPr lang="zh-CN" altLang="en-US" sz="2400" dirty="0">
                          <a:solidFill>
                            <a:srgbClr val="C00000"/>
                          </a:solidFill>
                        </a:rPr>
                        <a:t>说明</a:t>
                      </a:r>
                    </a:p>
                  </a:txBody>
                  <a:tcPr marL="86360" marR="86360"/>
                </a:tc>
                <a:extLst>
                  <a:ext uri="{0D108BD9-81ED-4DB2-BD59-A6C34878D82A}">
                    <a16:rowId xmlns:a16="http://schemas.microsoft.com/office/drawing/2014/main" val="10000"/>
                  </a:ext>
                </a:extLst>
              </a:tr>
              <a:tr h="370840">
                <a:tc>
                  <a:txBody>
                    <a:bodyPr/>
                    <a:lstStyle/>
                    <a:p>
                      <a:r>
                        <a:rPr lang="en-US" altLang="zh-CN" sz="2400" dirty="0" err="1"/>
                        <a:t>ls</a:t>
                      </a:r>
                      <a:r>
                        <a:rPr lang="en-US" altLang="zh-CN" sz="2400" dirty="0"/>
                        <a:t>	</a:t>
                      </a:r>
                      <a:endParaRPr lang="zh-CN" altLang="en-US" sz="2400" dirty="0"/>
                    </a:p>
                  </a:txBody>
                  <a:tcPr marL="86360" marR="86360"/>
                </a:tc>
                <a:tc>
                  <a:txBody>
                    <a:bodyPr/>
                    <a:lstStyle/>
                    <a:p>
                      <a:r>
                        <a:rPr lang="zh-CN" altLang="en-US" sz="2400" dirty="0"/>
                        <a:t>列表显示当前目录下的文件和目录</a:t>
                      </a:r>
                    </a:p>
                  </a:txBody>
                  <a:tcPr marL="86360" marR="86360"/>
                </a:tc>
                <a:extLst>
                  <a:ext uri="{0D108BD9-81ED-4DB2-BD59-A6C34878D82A}">
                    <a16:rowId xmlns:a16="http://schemas.microsoft.com/office/drawing/2014/main" val="10001"/>
                  </a:ext>
                </a:extLst>
              </a:tr>
              <a:tr h="370840">
                <a:tc>
                  <a:txBody>
                    <a:bodyPr/>
                    <a:lstStyle/>
                    <a:p>
                      <a:r>
                        <a:rPr lang="en-US" altLang="zh-CN" sz="2400" dirty="0" err="1"/>
                        <a:t>ls</a:t>
                      </a:r>
                      <a:r>
                        <a:rPr lang="en-US" altLang="zh-CN" sz="2400" dirty="0"/>
                        <a:t> -a	</a:t>
                      </a:r>
                      <a:endParaRPr lang="zh-CN" altLang="en-US" sz="2400" dirty="0"/>
                    </a:p>
                  </a:txBody>
                  <a:tcPr marL="86360" marR="86360"/>
                </a:tc>
                <a:tc>
                  <a:txBody>
                    <a:bodyPr/>
                    <a:lstStyle/>
                    <a:p>
                      <a:r>
                        <a:rPr lang="zh-CN" altLang="en-US" sz="2400" dirty="0"/>
                        <a:t>列表显示当前目录下的文件和目录（包括隐含文件和目录）</a:t>
                      </a:r>
                    </a:p>
                  </a:txBody>
                  <a:tcPr marL="86360" marR="86360"/>
                </a:tc>
                <a:extLst>
                  <a:ext uri="{0D108BD9-81ED-4DB2-BD59-A6C34878D82A}">
                    <a16:rowId xmlns:a16="http://schemas.microsoft.com/office/drawing/2014/main" val="10002"/>
                  </a:ext>
                </a:extLst>
              </a:tr>
              <a:tr h="370840">
                <a:tc>
                  <a:txBody>
                    <a:bodyPr/>
                    <a:lstStyle/>
                    <a:p>
                      <a:r>
                        <a:rPr lang="en-US" altLang="zh-CN" sz="2400" dirty="0" err="1"/>
                        <a:t>ls</a:t>
                      </a:r>
                      <a:r>
                        <a:rPr lang="en-US" altLang="zh-CN" sz="2400" dirty="0"/>
                        <a:t> -l	</a:t>
                      </a:r>
                      <a:endParaRPr lang="zh-CN" altLang="en-US" sz="2400" dirty="0"/>
                    </a:p>
                  </a:txBody>
                  <a:tcPr marL="86360" marR="86360"/>
                </a:tc>
                <a:tc>
                  <a:txBody>
                    <a:bodyPr/>
                    <a:lstStyle/>
                    <a:p>
                      <a:r>
                        <a:rPr lang="zh-CN" altLang="en-US" sz="2400" dirty="0"/>
                        <a:t>以长格式列表显示结果</a:t>
                      </a:r>
                    </a:p>
                  </a:txBody>
                  <a:tcPr marL="86360" marR="86360"/>
                </a:tc>
                <a:extLst>
                  <a:ext uri="{0D108BD9-81ED-4DB2-BD59-A6C34878D82A}">
                    <a16:rowId xmlns:a16="http://schemas.microsoft.com/office/drawing/2014/main" val="10003"/>
                  </a:ext>
                </a:extLst>
              </a:tr>
              <a:tr h="780648">
                <a:tc>
                  <a:txBody>
                    <a:bodyPr/>
                    <a:lstStyle/>
                    <a:p>
                      <a:r>
                        <a:rPr lang="en-US" altLang="zh-CN" sz="2400" dirty="0" err="1"/>
                        <a:t>ls</a:t>
                      </a:r>
                      <a:r>
                        <a:rPr lang="en-US" altLang="zh-CN" sz="2400" dirty="0"/>
                        <a:t> -R	</a:t>
                      </a:r>
                      <a:endParaRPr lang="zh-CN" altLang="en-US" sz="2400" dirty="0"/>
                    </a:p>
                  </a:txBody>
                  <a:tcPr marL="86360" marR="86360"/>
                </a:tc>
                <a:tc>
                  <a:txBody>
                    <a:bodyPr/>
                    <a:lstStyle/>
                    <a:p>
                      <a:r>
                        <a:rPr lang="zh-CN" altLang="en-US" sz="2400" dirty="0"/>
                        <a:t>递归地显示当前目录及其子目录下的文件和目录</a:t>
                      </a:r>
                    </a:p>
                  </a:txBody>
                  <a:tcPr marL="86360" marR="86360"/>
                </a:tc>
                <a:extLst>
                  <a:ext uri="{0D108BD9-81ED-4DB2-BD59-A6C34878D82A}">
                    <a16:rowId xmlns:a16="http://schemas.microsoft.com/office/drawing/2014/main" val="10004"/>
                  </a:ext>
                </a:extLst>
              </a:tr>
              <a:tr h="370840">
                <a:tc>
                  <a:txBody>
                    <a:bodyPr/>
                    <a:lstStyle/>
                    <a:p>
                      <a:r>
                        <a:rPr lang="en-US" altLang="zh-CN" sz="2400" dirty="0" err="1"/>
                        <a:t>ls</a:t>
                      </a:r>
                      <a:r>
                        <a:rPr lang="en-US" altLang="zh-CN" sz="2400" dirty="0"/>
                        <a:t> -dl /</a:t>
                      </a:r>
                      <a:r>
                        <a:rPr lang="en-US" altLang="zh-CN" sz="2400" dirty="0" err="1"/>
                        <a:t>usr</a:t>
                      </a:r>
                      <a:r>
                        <a:rPr lang="en-US" altLang="zh-CN" sz="2400" dirty="0"/>
                        <a:t>/share/</a:t>
                      </a:r>
                      <a:endParaRPr lang="zh-CN" altLang="en-US" sz="2400" dirty="0"/>
                    </a:p>
                  </a:txBody>
                  <a:tcPr marL="86360" marR="86360"/>
                </a:tc>
                <a:tc>
                  <a:txBody>
                    <a:bodyPr/>
                    <a:lstStyle/>
                    <a:p>
                      <a:r>
                        <a:rPr lang="zh-CN" altLang="en-US" sz="2400" dirty="0"/>
                        <a:t>仅显示</a:t>
                      </a:r>
                      <a:r>
                        <a:rPr lang="en-US" altLang="zh-CN" sz="2400" dirty="0"/>
                        <a:t>/</a:t>
                      </a:r>
                      <a:r>
                        <a:rPr lang="en-US" altLang="zh-CN" sz="2400" dirty="0" err="1"/>
                        <a:t>usr</a:t>
                      </a:r>
                      <a:r>
                        <a:rPr lang="en-US" altLang="zh-CN" sz="2400" dirty="0"/>
                        <a:t>/share/</a:t>
                      </a:r>
                      <a:r>
                        <a:rPr lang="zh-CN" altLang="en-US" sz="2400" dirty="0"/>
                        <a:t>目录本身，而非</a:t>
                      </a:r>
                      <a:r>
                        <a:rPr lang="en-US" altLang="zh-CN" sz="2400" dirty="0"/>
                        <a:t>/</a:t>
                      </a:r>
                      <a:r>
                        <a:rPr lang="en-US" altLang="zh-CN" sz="2400" dirty="0" err="1"/>
                        <a:t>usr</a:t>
                      </a:r>
                      <a:r>
                        <a:rPr lang="en-US" altLang="zh-CN" sz="2400" dirty="0"/>
                        <a:t>/share/ </a:t>
                      </a:r>
                      <a:r>
                        <a:rPr lang="zh-CN" altLang="en-US" sz="2400" dirty="0"/>
                        <a:t>目录中的内容</a:t>
                      </a:r>
                    </a:p>
                  </a:txBody>
                  <a:tcPr marL="86360" marR="86360"/>
                </a:tc>
                <a:extLst>
                  <a:ext uri="{0D108BD9-81ED-4DB2-BD59-A6C34878D82A}">
                    <a16:rowId xmlns:a16="http://schemas.microsoft.com/office/drawing/2014/main" val="10005"/>
                  </a:ext>
                </a:extLst>
              </a:tr>
              <a:tr h="370840">
                <a:tc>
                  <a:txBody>
                    <a:bodyPr/>
                    <a:lstStyle/>
                    <a:p>
                      <a:r>
                        <a:rPr lang="en-US" altLang="zh-CN" sz="2400" dirty="0" err="1"/>
                        <a:t>ls</a:t>
                      </a:r>
                      <a:r>
                        <a:rPr lang="en-US" altLang="zh-CN" sz="2400" dirty="0"/>
                        <a:t> -</a:t>
                      </a:r>
                      <a:r>
                        <a:rPr lang="en-US" altLang="zh-CN" sz="2400" dirty="0" err="1"/>
                        <a:t>lt</a:t>
                      </a:r>
                      <a:endParaRPr lang="zh-CN" altLang="en-US" sz="2400" dirty="0"/>
                    </a:p>
                  </a:txBody>
                  <a:tcPr marL="86360" marR="86360"/>
                </a:tc>
                <a:tc>
                  <a:txBody>
                    <a:bodyPr/>
                    <a:lstStyle/>
                    <a:p>
                      <a:r>
                        <a:rPr lang="zh-CN" altLang="en-US" sz="2400" dirty="0"/>
                        <a:t>按最后修改时间顺序，以长格式列出当前目录下的文件</a:t>
                      </a:r>
                    </a:p>
                  </a:txBody>
                  <a:tcPr marL="86360" marR="86360"/>
                </a:tc>
                <a:extLst>
                  <a:ext uri="{0D108BD9-81ED-4DB2-BD59-A6C34878D82A}">
                    <a16:rowId xmlns:a16="http://schemas.microsoft.com/office/drawing/2014/main" val="300885577"/>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4099" y="332656"/>
            <a:ext cx="6212237" cy="1052513"/>
          </a:xfrm>
        </p:spPr>
        <p:txBody>
          <a:bodyPr/>
          <a:lstStyle/>
          <a:p>
            <a:r>
              <a:rPr lang="en-US" altLang="zh-CN" dirty="0"/>
              <a:t>mkdir</a:t>
            </a:r>
            <a:r>
              <a:rPr lang="zh-CN" altLang="en-US" dirty="0"/>
              <a:t>命令</a:t>
            </a:r>
          </a:p>
        </p:txBody>
      </p:sp>
      <p:sp>
        <p:nvSpPr>
          <p:cNvPr id="3" name="内容占位符 2"/>
          <p:cNvSpPr>
            <a:spLocks noGrp="1"/>
          </p:cNvSpPr>
          <p:nvPr>
            <p:ph idx="1"/>
          </p:nvPr>
        </p:nvSpPr>
        <p:spPr>
          <a:xfrm>
            <a:off x="827584" y="1556792"/>
            <a:ext cx="7772400" cy="2808312"/>
          </a:xfrm>
        </p:spPr>
        <p:txBody>
          <a:bodyPr/>
          <a:lstStyle/>
          <a:p>
            <a:r>
              <a:rPr lang="zh-CN" altLang="en-US" dirty="0"/>
              <a:t>功能：</a:t>
            </a:r>
            <a:r>
              <a:rPr lang="zh-CN" altLang="en-US" sz="3200" dirty="0">
                <a:ea typeface="黑体" pitchFamily="49" charset="-122"/>
              </a:rPr>
              <a:t>创建目录</a:t>
            </a:r>
            <a:endParaRPr lang="en-US" altLang="zh-CN" sz="3200" dirty="0">
              <a:ea typeface="黑体" pitchFamily="49" charset="-122"/>
            </a:endParaRPr>
          </a:p>
          <a:p>
            <a:r>
              <a:rPr lang="zh-CN" altLang="en-US" dirty="0"/>
              <a:t>格式：</a:t>
            </a:r>
            <a:r>
              <a:rPr lang="en-US" altLang="zh-CN" b="1" dirty="0">
                <a:solidFill>
                  <a:srgbClr val="006400"/>
                </a:solidFill>
                <a:latin typeface="Courier New" pitchFamily="49" charset="0"/>
              </a:rPr>
              <a:t>mkdir</a:t>
            </a:r>
            <a:r>
              <a:rPr lang="en-US" altLang="zh-CN" dirty="0">
                <a:solidFill>
                  <a:srgbClr val="006600"/>
                </a:solidFill>
                <a:latin typeface="Arial Unicode MS" pitchFamily="34" charset="-122"/>
              </a:rPr>
              <a:t>  </a:t>
            </a:r>
            <a:r>
              <a:rPr lang="en-US" altLang="zh-CN" dirty="0">
                <a:solidFill>
                  <a:srgbClr val="0000CC"/>
                </a:solidFill>
                <a:latin typeface="Arial Unicode MS" pitchFamily="34" charset="-122"/>
              </a:rPr>
              <a:t>[</a:t>
            </a:r>
            <a:r>
              <a:rPr lang="zh-CN" altLang="en-US" dirty="0">
                <a:solidFill>
                  <a:srgbClr val="0000CC"/>
                </a:solidFill>
                <a:latin typeface="Arial Unicode MS" pitchFamily="34" charset="-122"/>
              </a:rPr>
              <a:t>选项]   </a:t>
            </a:r>
            <a:r>
              <a:rPr lang="en-US" altLang="zh-CN" dirty="0">
                <a:solidFill>
                  <a:srgbClr val="0000CC"/>
                </a:solidFill>
                <a:latin typeface="Arial Unicode MS" pitchFamily="34" charset="-122"/>
              </a:rPr>
              <a:t>&lt;</a:t>
            </a:r>
            <a:r>
              <a:rPr lang="zh-CN" altLang="en-US" dirty="0">
                <a:solidFill>
                  <a:srgbClr val="0000CC"/>
                </a:solidFill>
                <a:latin typeface="Arial Unicode MS" pitchFamily="34" charset="-122"/>
              </a:rPr>
              <a:t>目录</a:t>
            </a:r>
            <a:r>
              <a:rPr lang="en-US" altLang="zh-CN" dirty="0">
                <a:solidFill>
                  <a:srgbClr val="0000CC"/>
                </a:solidFill>
                <a:latin typeface="Arial Unicode MS" pitchFamily="34" charset="-122"/>
              </a:rPr>
              <a:t>&gt;</a:t>
            </a:r>
            <a:endParaRPr lang="en-US" altLang="zh-CN" dirty="0">
              <a:solidFill>
                <a:srgbClr val="006600"/>
              </a:solidFill>
              <a:latin typeface="Arial Unicode MS" pitchFamily="34" charset="-122"/>
            </a:endParaRPr>
          </a:p>
          <a:p>
            <a:r>
              <a:rPr lang="zh-CN" altLang="en-US" dirty="0"/>
              <a:t>说明：</a:t>
            </a:r>
            <a:endParaRPr lang="en-US" altLang="zh-CN" dirty="0"/>
          </a:p>
          <a:p>
            <a:pPr lvl="1"/>
            <a:r>
              <a:rPr lang="en-US" altLang="zh-CN" dirty="0">
                <a:solidFill>
                  <a:srgbClr val="FF0000"/>
                </a:solidFill>
              </a:rPr>
              <a:t>-p</a:t>
            </a:r>
            <a:r>
              <a:rPr lang="zh-CN" altLang="en-US" dirty="0"/>
              <a:t>，</a:t>
            </a:r>
            <a:r>
              <a:rPr lang="zh-CN" altLang="en-US" dirty="0">
                <a:solidFill>
                  <a:srgbClr val="FF0000"/>
                </a:solidFill>
              </a:rPr>
              <a:t>确保目录名称存在</a:t>
            </a:r>
            <a:r>
              <a:rPr lang="zh-CN" altLang="en-US" dirty="0"/>
              <a:t>，不存在根据需要创建父目录</a:t>
            </a:r>
            <a:endParaRPr lang="en-US" altLang="zh-CN" dirty="0"/>
          </a:p>
        </p:txBody>
      </p:sp>
      <p:graphicFrame>
        <p:nvGraphicFramePr>
          <p:cNvPr id="4" name="表格 3">
            <a:extLst>
              <a:ext uri="{FF2B5EF4-FFF2-40B4-BE49-F238E27FC236}">
                <a16:creationId xmlns:a16="http://schemas.microsoft.com/office/drawing/2014/main" id="{0C65C0CA-96F2-4E68-9684-0D188234E827}"/>
              </a:ext>
            </a:extLst>
          </p:cNvPr>
          <p:cNvGraphicFramePr>
            <a:graphicFrameLocks noGrp="1"/>
          </p:cNvGraphicFramePr>
          <p:nvPr>
            <p:extLst>
              <p:ext uri="{D42A27DB-BD31-4B8C-83A1-F6EECF244321}">
                <p14:modId xmlns:p14="http://schemas.microsoft.com/office/powerpoint/2010/main" val="3990491553"/>
              </p:ext>
            </p:extLst>
          </p:nvPr>
        </p:nvGraphicFramePr>
        <p:xfrm>
          <a:off x="203142" y="4365104"/>
          <a:ext cx="8737715" cy="2042160"/>
        </p:xfrm>
        <a:graphic>
          <a:graphicData uri="http://schemas.openxmlformats.org/drawingml/2006/table">
            <a:tbl>
              <a:tblPr firstRow="1" bandRow="1">
                <a:tableStyleId>{B301B821-A1FF-4177-AEE7-76D212191A09}</a:tableStyleId>
              </a:tblPr>
              <a:tblGrid>
                <a:gridCol w="3553139">
                  <a:extLst>
                    <a:ext uri="{9D8B030D-6E8A-4147-A177-3AD203B41FA5}">
                      <a16:colId xmlns:a16="http://schemas.microsoft.com/office/drawing/2014/main" val="4152949088"/>
                    </a:ext>
                  </a:extLst>
                </a:gridCol>
                <a:gridCol w="5184576">
                  <a:extLst>
                    <a:ext uri="{9D8B030D-6E8A-4147-A177-3AD203B41FA5}">
                      <a16:colId xmlns:a16="http://schemas.microsoft.com/office/drawing/2014/main" val="3292320709"/>
                    </a:ext>
                  </a:extLst>
                </a:gridCol>
              </a:tblGrid>
              <a:tr h="370840">
                <a:tc>
                  <a:txBody>
                    <a:bodyPr/>
                    <a:lstStyle/>
                    <a:p>
                      <a:r>
                        <a:rPr lang="zh-CN" altLang="en-US" sz="2200" dirty="0">
                          <a:solidFill>
                            <a:srgbClr val="C00000"/>
                          </a:solidFill>
                        </a:rPr>
                        <a:t>命令</a:t>
                      </a:r>
                      <a:r>
                        <a:rPr lang="en-US" altLang="zh-CN" sz="2200" dirty="0">
                          <a:solidFill>
                            <a:srgbClr val="C00000"/>
                          </a:solidFill>
                        </a:rPr>
                        <a:t>	</a:t>
                      </a:r>
                      <a:endParaRPr lang="zh-CN" altLang="en-US" sz="2200" dirty="0">
                        <a:solidFill>
                          <a:srgbClr val="C00000"/>
                        </a:solidFill>
                      </a:endParaRPr>
                    </a:p>
                  </a:txBody>
                  <a:tcPr marL="86360" marR="86360"/>
                </a:tc>
                <a:tc>
                  <a:txBody>
                    <a:bodyPr/>
                    <a:lstStyle/>
                    <a:p>
                      <a:r>
                        <a:rPr lang="zh-CN" altLang="en-US" sz="2200" dirty="0">
                          <a:solidFill>
                            <a:srgbClr val="C00000"/>
                          </a:solidFill>
                        </a:rPr>
                        <a:t>说明</a:t>
                      </a:r>
                    </a:p>
                  </a:txBody>
                  <a:tcPr marL="86360" marR="86360"/>
                </a:tc>
                <a:extLst>
                  <a:ext uri="{0D108BD9-81ED-4DB2-BD59-A6C34878D82A}">
                    <a16:rowId xmlns:a16="http://schemas.microsoft.com/office/drawing/2014/main" val="3685878120"/>
                  </a:ext>
                </a:extLst>
              </a:tr>
              <a:tr h="0">
                <a:tc>
                  <a:txBody>
                    <a:bodyPr/>
                    <a:lstStyle/>
                    <a:p>
                      <a:r>
                        <a:rPr lang="en-US" altLang="zh-CN" sz="2200" dirty="0"/>
                        <a:t>mkdir /home/</a:t>
                      </a:r>
                      <a:r>
                        <a:rPr lang="en-US" altLang="zh-CN" sz="2200" dirty="0" err="1"/>
                        <a:t>lrj</a:t>
                      </a:r>
                      <a:r>
                        <a:rPr lang="en-US" altLang="zh-CN" sz="2200" dirty="0"/>
                        <a:t>/</a:t>
                      </a:r>
                      <a:r>
                        <a:rPr lang="en-US" altLang="zh-CN" sz="2200" dirty="0" err="1"/>
                        <a:t>mybin</a:t>
                      </a:r>
                      <a:endParaRPr lang="zh-CN" altLang="en-US" sz="2200" dirty="0"/>
                    </a:p>
                  </a:txBody>
                  <a:tcPr marL="86360" marR="86360"/>
                </a:tc>
                <a:tc>
                  <a:txBody>
                    <a:bodyPr/>
                    <a:lstStyle/>
                    <a:p>
                      <a:r>
                        <a:rPr lang="zh-CN" altLang="en-US" sz="2200" dirty="0"/>
                        <a:t>以</a:t>
                      </a:r>
                      <a:r>
                        <a:rPr lang="zh-CN" altLang="en-US" sz="2200" dirty="0">
                          <a:solidFill>
                            <a:srgbClr val="FF0000"/>
                          </a:solidFill>
                        </a:rPr>
                        <a:t>绝对路径</a:t>
                      </a:r>
                      <a:r>
                        <a:rPr lang="zh-CN" altLang="en-US" sz="2200" dirty="0"/>
                        <a:t>创建一个空目录</a:t>
                      </a:r>
                    </a:p>
                  </a:txBody>
                  <a:tcPr marL="86360" marR="86360"/>
                </a:tc>
                <a:extLst>
                  <a:ext uri="{0D108BD9-81ED-4DB2-BD59-A6C34878D82A}">
                    <a16:rowId xmlns:a16="http://schemas.microsoft.com/office/drawing/2014/main" val="1476329201"/>
                  </a:ext>
                </a:extLst>
              </a:tr>
              <a:tr h="370840">
                <a:tc>
                  <a:txBody>
                    <a:bodyPr/>
                    <a:lstStyle/>
                    <a:p>
                      <a:r>
                        <a:rPr lang="en-US" altLang="zh-CN" sz="2200" dirty="0"/>
                        <a:t>mkdir -p </a:t>
                      </a:r>
                      <a:r>
                        <a:rPr lang="en-US" altLang="zh-CN" sz="2200" dirty="0" err="1"/>
                        <a:t>mydoc</a:t>
                      </a:r>
                      <a:r>
                        <a:rPr lang="en-US" altLang="zh-CN" sz="2200" dirty="0"/>
                        <a:t>/FAQ</a:t>
                      </a:r>
                      <a:endParaRPr lang="zh-CN" altLang="en-US" sz="2200" dirty="0"/>
                    </a:p>
                  </a:txBody>
                  <a:tcPr marL="86360" marR="86360"/>
                </a:tc>
                <a:tc>
                  <a:txBody>
                    <a:bodyPr/>
                    <a:lstStyle/>
                    <a:p>
                      <a:r>
                        <a:rPr lang="zh-CN" altLang="en-US" sz="2200" dirty="0"/>
                        <a:t>以</a:t>
                      </a:r>
                      <a:r>
                        <a:rPr lang="zh-CN" altLang="en-US" sz="2200" dirty="0">
                          <a:solidFill>
                            <a:srgbClr val="FF0000"/>
                          </a:solidFill>
                        </a:rPr>
                        <a:t>相对</a:t>
                      </a:r>
                      <a:r>
                        <a:rPr lang="zh-CN" altLang="en-US" sz="1600" dirty="0">
                          <a:solidFill>
                            <a:srgbClr val="FF0000"/>
                          </a:solidFill>
                        </a:rPr>
                        <a:t>（当前目录）</a:t>
                      </a:r>
                      <a:r>
                        <a:rPr lang="zh-CN" altLang="en-US" sz="2200" dirty="0">
                          <a:solidFill>
                            <a:srgbClr val="FF0000"/>
                          </a:solidFill>
                        </a:rPr>
                        <a:t>路径</a:t>
                      </a:r>
                      <a:r>
                        <a:rPr lang="zh-CN" altLang="en-US" sz="2200" dirty="0"/>
                        <a:t>创建一个空目录树</a:t>
                      </a:r>
                    </a:p>
                  </a:txBody>
                  <a:tcPr marL="86360" marR="86360"/>
                </a:tc>
                <a:extLst>
                  <a:ext uri="{0D108BD9-81ED-4DB2-BD59-A6C34878D82A}">
                    <a16:rowId xmlns:a16="http://schemas.microsoft.com/office/drawing/2014/main" val="2437616541"/>
                  </a:ext>
                </a:extLst>
              </a:tr>
              <a:tr h="370840">
                <a:tc>
                  <a:txBody>
                    <a:bodyPr/>
                    <a:lstStyle/>
                    <a:p>
                      <a:r>
                        <a:rPr lang="en-US" altLang="zh-CN" sz="2200" dirty="0"/>
                        <a:t>mkdir -p /</a:t>
                      </a:r>
                      <a:r>
                        <a:rPr lang="en-US" altLang="zh-CN" sz="2200" dirty="0" err="1"/>
                        <a:t>srv</a:t>
                      </a:r>
                      <a:r>
                        <a:rPr lang="en-US" altLang="zh-CN" sz="2200" dirty="0"/>
                        <a:t>/www</a:t>
                      </a:r>
                      <a:r>
                        <a:rPr lang="en-US" altLang="zh-CN" sz="2200" dirty="0">
                          <a:solidFill>
                            <a:srgbClr val="FF0000"/>
                          </a:solidFill>
                        </a:rPr>
                        <a:t>/{</a:t>
                      </a:r>
                      <a:r>
                        <a:rPr lang="en-US" altLang="zh-CN" sz="2200" dirty="0" err="1">
                          <a:solidFill>
                            <a:srgbClr val="FF0000"/>
                          </a:solidFill>
                        </a:rPr>
                        <a:t>abc,bcd</a:t>
                      </a:r>
                      <a:r>
                        <a:rPr lang="en-US" altLang="zh-CN" sz="2200" dirty="0">
                          <a:solidFill>
                            <a:srgbClr val="FF0000"/>
                          </a:solidFill>
                        </a:rPr>
                        <a:t>}/</a:t>
                      </a:r>
                      <a:r>
                        <a:rPr lang="en-US" altLang="zh-CN" sz="2200" dirty="0" err="1"/>
                        <a:t>htdoc</a:t>
                      </a:r>
                      <a:endParaRPr lang="zh-CN" altLang="en-US" sz="2200" dirty="0"/>
                    </a:p>
                  </a:txBody>
                  <a:tcPr marL="86360" marR="86360"/>
                </a:tc>
                <a:tc>
                  <a:txBody>
                    <a:bodyPr/>
                    <a:lstStyle/>
                    <a:p>
                      <a:r>
                        <a:rPr lang="zh-CN" altLang="en-US" sz="2200" dirty="0"/>
                        <a:t>创建</a:t>
                      </a:r>
                      <a:r>
                        <a:rPr lang="en-US" altLang="zh-CN" sz="2200" dirty="0"/>
                        <a:t>/</a:t>
                      </a:r>
                      <a:r>
                        <a:rPr lang="en-US" altLang="zh-CN" sz="2200" dirty="0" err="1"/>
                        <a:t>srv</a:t>
                      </a:r>
                      <a:r>
                        <a:rPr lang="en-US" altLang="zh-CN" sz="2200" dirty="0"/>
                        <a:t>/www/</a:t>
                      </a:r>
                      <a:r>
                        <a:rPr lang="en-US" altLang="zh-CN" sz="2200" dirty="0" err="1"/>
                        <a:t>abc</a:t>
                      </a:r>
                      <a:r>
                        <a:rPr lang="en-US" altLang="zh-CN" sz="2200" dirty="0"/>
                        <a:t>/</a:t>
                      </a:r>
                      <a:r>
                        <a:rPr lang="en-US" altLang="zh-CN" sz="2200" dirty="0" err="1"/>
                        <a:t>htdoc</a:t>
                      </a:r>
                      <a:r>
                        <a:rPr lang="zh-CN" altLang="en-US" sz="2200" dirty="0"/>
                        <a:t>和</a:t>
                      </a:r>
                      <a:r>
                        <a:rPr lang="en-US" altLang="zh-CN" sz="2200" dirty="0"/>
                        <a:t>/</a:t>
                      </a:r>
                      <a:r>
                        <a:rPr lang="en-US" altLang="zh-CN" sz="2200" dirty="0" err="1"/>
                        <a:t>srv</a:t>
                      </a:r>
                      <a:r>
                        <a:rPr lang="en-US" altLang="zh-CN" sz="2200" dirty="0"/>
                        <a:t>/www/</a:t>
                      </a:r>
                      <a:r>
                        <a:rPr lang="en-US" altLang="zh-CN" sz="2200" dirty="0" err="1"/>
                        <a:t>bcd</a:t>
                      </a:r>
                      <a:r>
                        <a:rPr lang="en-US" altLang="zh-CN" sz="2200" dirty="0"/>
                        <a:t>/</a:t>
                      </a:r>
                      <a:r>
                        <a:rPr lang="en-US" altLang="zh-CN" sz="2200" dirty="0" err="1"/>
                        <a:t>htdoc</a:t>
                      </a:r>
                      <a:r>
                        <a:rPr lang="zh-CN" altLang="en-US" sz="2200" dirty="0"/>
                        <a:t>目录 </a:t>
                      </a:r>
                      <a:r>
                        <a:rPr lang="en-US" altLang="zh-CN" sz="2200" dirty="0" err="1">
                          <a:solidFill>
                            <a:srgbClr val="FF0000"/>
                          </a:solidFill>
                        </a:rPr>
                        <a:t>ps</a:t>
                      </a:r>
                      <a:r>
                        <a:rPr lang="zh-CN" altLang="en-US" sz="2200" dirty="0">
                          <a:solidFill>
                            <a:srgbClr val="FF0000"/>
                          </a:solidFill>
                        </a:rPr>
                        <a:t>：</a:t>
                      </a:r>
                      <a:r>
                        <a:rPr lang="en-US" altLang="zh-CN" sz="2200" dirty="0">
                          <a:solidFill>
                            <a:srgbClr val="FF0000"/>
                          </a:solidFill>
                        </a:rPr>
                        <a:t>{}</a:t>
                      </a:r>
                      <a:endParaRPr lang="zh-CN" altLang="en-US" sz="2200" dirty="0">
                        <a:solidFill>
                          <a:srgbClr val="FF0000"/>
                        </a:solidFill>
                      </a:endParaRPr>
                    </a:p>
                  </a:txBody>
                  <a:tcPr marL="86360" marR="86360"/>
                </a:tc>
                <a:extLst>
                  <a:ext uri="{0D108BD9-81ED-4DB2-BD59-A6C34878D82A}">
                    <a16:rowId xmlns:a16="http://schemas.microsoft.com/office/drawing/2014/main" val="2617505202"/>
                  </a:ext>
                </a:extLst>
              </a:tr>
            </a:tbl>
          </a:graphicData>
        </a:graphic>
      </p:graphicFrame>
      <p:pic>
        <p:nvPicPr>
          <p:cNvPr id="6" name="图片 5">
            <a:extLst>
              <a:ext uri="{FF2B5EF4-FFF2-40B4-BE49-F238E27FC236}">
                <a16:creationId xmlns:a16="http://schemas.microsoft.com/office/drawing/2014/main" id="{E27B2461-591D-407A-8146-ADEC1AB0F833}"/>
              </a:ext>
            </a:extLst>
          </p:cNvPr>
          <p:cNvPicPr>
            <a:picLocks noChangeAspect="1"/>
          </p:cNvPicPr>
          <p:nvPr/>
        </p:nvPicPr>
        <p:blipFill rotWithShape="1">
          <a:blip r:embed="rId3"/>
          <a:srcRect t="10921" r="4657" b="12258"/>
          <a:stretch/>
        </p:blipFill>
        <p:spPr>
          <a:xfrm>
            <a:off x="4855857" y="692696"/>
            <a:ext cx="4159307" cy="468299"/>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2793291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4099" y="332656"/>
            <a:ext cx="6212237" cy="1052513"/>
          </a:xfrm>
        </p:spPr>
        <p:txBody>
          <a:bodyPr/>
          <a:lstStyle/>
          <a:p>
            <a:r>
              <a:rPr lang="en-US" altLang="zh-CN" dirty="0" err="1"/>
              <a:t>rmdir</a:t>
            </a:r>
            <a:r>
              <a:rPr lang="zh-CN" altLang="en-US" dirty="0"/>
              <a:t>命令</a:t>
            </a:r>
          </a:p>
        </p:txBody>
      </p:sp>
      <p:sp>
        <p:nvSpPr>
          <p:cNvPr id="3" name="内容占位符 2"/>
          <p:cNvSpPr>
            <a:spLocks noGrp="1"/>
          </p:cNvSpPr>
          <p:nvPr>
            <p:ph idx="1"/>
          </p:nvPr>
        </p:nvSpPr>
        <p:spPr>
          <a:xfrm>
            <a:off x="827584" y="1556792"/>
            <a:ext cx="7772400" cy="2808312"/>
          </a:xfrm>
        </p:spPr>
        <p:txBody>
          <a:bodyPr/>
          <a:lstStyle/>
          <a:p>
            <a:r>
              <a:rPr lang="zh-CN" altLang="en-US" dirty="0"/>
              <a:t>功能：</a:t>
            </a:r>
            <a:r>
              <a:rPr lang="zh-CN" altLang="en-US" sz="3200" dirty="0">
                <a:ea typeface="黑体" pitchFamily="49" charset="-122"/>
              </a:rPr>
              <a:t>删除</a:t>
            </a:r>
            <a:r>
              <a:rPr lang="zh-CN" altLang="en-US" sz="3200" dirty="0">
                <a:solidFill>
                  <a:srgbClr val="FF0000"/>
                </a:solidFill>
                <a:ea typeface="黑体" pitchFamily="49" charset="-122"/>
              </a:rPr>
              <a:t>空目录</a:t>
            </a:r>
            <a:endParaRPr lang="en-US" altLang="zh-CN" sz="3200" dirty="0">
              <a:solidFill>
                <a:srgbClr val="FF0000"/>
              </a:solidFill>
              <a:ea typeface="黑体" pitchFamily="49" charset="-122"/>
            </a:endParaRPr>
          </a:p>
          <a:p>
            <a:r>
              <a:rPr lang="zh-CN" altLang="en-US" dirty="0"/>
              <a:t>格式：</a:t>
            </a:r>
            <a:r>
              <a:rPr lang="en-US" altLang="zh-CN" b="1" dirty="0" err="1">
                <a:solidFill>
                  <a:srgbClr val="006400"/>
                </a:solidFill>
                <a:latin typeface="Courier New" pitchFamily="49" charset="0"/>
              </a:rPr>
              <a:t>rmdir</a:t>
            </a:r>
            <a:r>
              <a:rPr lang="en-US" altLang="zh-CN" dirty="0">
                <a:solidFill>
                  <a:srgbClr val="006600"/>
                </a:solidFill>
                <a:latin typeface="Arial Unicode MS" pitchFamily="34" charset="-122"/>
              </a:rPr>
              <a:t>  </a:t>
            </a:r>
            <a:r>
              <a:rPr lang="en-US" altLang="zh-CN" dirty="0">
                <a:solidFill>
                  <a:srgbClr val="0000CC"/>
                </a:solidFill>
                <a:latin typeface="Arial Unicode MS" pitchFamily="34" charset="-122"/>
              </a:rPr>
              <a:t>[</a:t>
            </a:r>
            <a:r>
              <a:rPr lang="zh-CN" altLang="en-US" dirty="0">
                <a:solidFill>
                  <a:srgbClr val="0000CC"/>
                </a:solidFill>
                <a:latin typeface="Arial Unicode MS" pitchFamily="34" charset="-122"/>
              </a:rPr>
              <a:t>选项]   </a:t>
            </a:r>
            <a:r>
              <a:rPr lang="en-US" altLang="zh-CN" dirty="0">
                <a:solidFill>
                  <a:srgbClr val="0000CC"/>
                </a:solidFill>
                <a:latin typeface="Arial Unicode MS" pitchFamily="34" charset="-122"/>
              </a:rPr>
              <a:t>[</a:t>
            </a:r>
            <a:r>
              <a:rPr lang="zh-CN" altLang="en-US" dirty="0">
                <a:solidFill>
                  <a:srgbClr val="0000CC"/>
                </a:solidFill>
                <a:latin typeface="Arial Unicode MS" pitchFamily="34" charset="-122"/>
              </a:rPr>
              <a:t>目录</a:t>
            </a:r>
            <a:r>
              <a:rPr lang="en-US" altLang="zh-CN" dirty="0">
                <a:solidFill>
                  <a:srgbClr val="0000CC"/>
                </a:solidFill>
                <a:latin typeface="Arial Unicode MS" pitchFamily="34" charset="-122"/>
              </a:rPr>
              <a:t>]</a:t>
            </a:r>
            <a:endParaRPr lang="en-US" altLang="zh-CN" dirty="0">
              <a:solidFill>
                <a:srgbClr val="006600"/>
              </a:solidFill>
              <a:latin typeface="Arial Unicode MS" pitchFamily="34" charset="-122"/>
            </a:endParaRPr>
          </a:p>
          <a:p>
            <a:r>
              <a:rPr lang="zh-CN" altLang="en-US" dirty="0"/>
              <a:t>说明：</a:t>
            </a:r>
            <a:endParaRPr lang="en-US" altLang="zh-CN" dirty="0"/>
          </a:p>
          <a:p>
            <a:pPr lvl="1"/>
            <a:r>
              <a:rPr lang="en-US" altLang="zh-CN" dirty="0">
                <a:solidFill>
                  <a:srgbClr val="FF0000"/>
                </a:solidFill>
              </a:rPr>
              <a:t>-p</a:t>
            </a:r>
            <a:r>
              <a:rPr lang="zh-CN" altLang="en-US" dirty="0"/>
              <a:t>，在删除目录时，</a:t>
            </a:r>
            <a:r>
              <a:rPr lang="zh-CN" altLang="en-US" dirty="0">
                <a:solidFill>
                  <a:srgbClr val="FF0000"/>
                </a:solidFill>
              </a:rPr>
              <a:t>一起删除父目录</a:t>
            </a:r>
            <a:r>
              <a:rPr lang="zh-CN" altLang="en-US" dirty="0"/>
              <a:t>，但</a:t>
            </a:r>
            <a:r>
              <a:rPr lang="zh-CN" altLang="en-US" dirty="0">
                <a:solidFill>
                  <a:srgbClr val="FF0000"/>
                </a:solidFill>
              </a:rPr>
              <a:t>父目录</a:t>
            </a:r>
            <a:r>
              <a:rPr lang="zh-CN" altLang="en-US" dirty="0"/>
              <a:t>中必须</a:t>
            </a:r>
            <a:r>
              <a:rPr lang="zh-CN" altLang="en-US" dirty="0">
                <a:solidFill>
                  <a:srgbClr val="FF0000"/>
                </a:solidFill>
              </a:rPr>
              <a:t>没有其他目录及文件</a:t>
            </a:r>
            <a:endParaRPr lang="en-US" altLang="zh-CN" dirty="0">
              <a:solidFill>
                <a:srgbClr val="FF0000"/>
              </a:solidFill>
            </a:endParaRPr>
          </a:p>
        </p:txBody>
      </p:sp>
      <p:graphicFrame>
        <p:nvGraphicFramePr>
          <p:cNvPr id="4" name="表格 3">
            <a:extLst>
              <a:ext uri="{FF2B5EF4-FFF2-40B4-BE49-F238E27FC236}">
                <a16:creationId xmlns:a16="http://schemas.microsoft.com/office/drawing/2014/main" id="{0C65C0CA-96F2-4E68-9684-0D188234E827}"/>
              </a:ext>
            </a:extLst>
          </p:cNvPr>
          <p:cNvGraphicFramePr>
            <a:graphicFrameLocks noGrp="1"/>
          </p:cNvGraphicFramePr>
          <p:nvPr>
            <p:extLst>
              <p:ext uri="{D42A27DB-BD31-4B8C-83A1-F6EECF244321}">
                <p14:modId xmlns:p14="http://schemas.microsoft.com/office/powerpoint/2010/main" val="3373404943"/>
              </p:ext>
            </p:extLst>
          </p:nvPr>
        </p:nvGraphicFramePr>
        <p:xfrm>
          <a:off x="203142" y="4293096"/>
          <a:ext cx="8737715" cy="2377440"/>
        </p:xfrm>
        <a:graphic>
          <a:graphicData uri="http://schemas.openxmlformats.org/drawingml/2006/table">
            <a:tbl>
              <a:tblPr firstRow="1" bandRow="1">
                <a:tableStyleId>{B301B821-A1FF-4177-AEE7-76D212191A09}</a:tableStyleId>
              </a:tblPr>
              <a:tblGrid>
                <a:gridCol w="3000706">
                  <a:extLst>
                    <a:ext uri="{9D8B030D-6E8A-4147-A177-3AD203B41FA5}">
                      <a16:colId xmlns:a16="http://schemas.microsoft.com/office/drawing/2014/main" val="4152949088"/>
                    </a:ext>
                  </a:extLst>
                </a:gridCol>
                <a:gridCol w="5737009">
                  <a:extLst>
                    <a:ext uri="{9D8B030D-6E8A-4147-A177-3AD203B41FA5}">
                      <a16:colId xmlns:a16="http://schemas.microsoft.com/office/drawing/2014/main" val="3292320709"/>
                    </a:ext>
                  </a:extLst>
                </a:gridCol>
              </a:tblGrid>
              <a:tr h="370840">
                <a:tc>
                  <a:txBody>
                    <a:bodyPr/>
                    <a:lstStyle/>
                    <a:p>
                      <a:r>
                        <a:rPr lang="zh-CN" altLang="en-US" sz="2200" dirty="0">
                          <a:solidFill>
                            <a:srgbClr val="C00000"/>
                          </a:solidFill>
                        </a:rPr>
                        <a:t>命令</a:t>
                      </a:r>
                      <a:r>
                        <a:rPr lang="en-US" altLang="zh-CN" sz="2200" dirty="0">
                          <a:solidFill>
                            <a:srgbClr val="C00000"/>
                          </a:solidFill>
                        </a:rPr>
                        <a:t>	</a:t>
                      </a:r>
                      <a:endParaRPr lang="zh-CN" altLang="en-US" sz="2200" dirty="0">
                        <a:solidFill>
                          <a:srgbClr val="C00000"/>
                        </a:solidFill>
                      </a:endParaRPr>
                    </a:p>
                  </a:txBody>
                  <a:tcPr marL="86360" marR="86360"/>
                </a:tc>
                <a:tc>
                  <a:txBody>
                    <a:bodyPr/>
                    <a:lstStyle/>
                    <a:p>
                      <a:r>
                        <a:rPr lang="zh-CN" altLang="en-US" sz="2200" dirty="0">
                          <a:solidFill>
                            <a:srgbClr val="C00000"/>
                          </a:solidFill>
                        </a:rPr>
                        <a:t>说明</a:t>
                      </a:r>
                    </a:p>
                  </a:txBody>
                  <a:tcPr marL="86360" marR="86360"/>
                </a:tc>
                <a:extLst>
                  <a:ext uri="{0D108BD9-81ED-4DB2-BD59-A6C34878D82A}">
                    <a16:rowId xmlns:a16="http://schemas.microsoft.com/office/drawing/2014/main" val="3685878120"/>
                  </a:ext>
                </a:extLst>
              </a:tr>
              <a:tr h="0">
                <a:tc>
                  <a:txBody>
                    <a:bodyPr/>
                    <a:lstStyle/>
                    <a:p>
                      <a:r>
                        <a:rPr lang="en-US" altLang="zh-CN" sz="2200" dirty="0"/>
                        <a:t>mkdir /home/</a:t>
                      </a:r>
                      <a:r>
                        <a:rPr lang="en-US" altLang="zh-CN" sz="2200" dirty="0" err="1"/>
                        <a:t>lrj</a:t>
                      </a:r>
                      <a:r>
                        <a:rPr lang="en-US" altLang="zh-CN" sz="2200" dirty="0"/>
                        <a:t>/</a:t>
                      </a:r>
                      <a:r>
                        <a:rPr lang="en-US" altLang="zh-CN" sz="2200" dirty="0" err="1"/>
                        <a:t>mybin</a:t>
                      </a:r>
                      <a:endParaRPr lang="zh-CN" altLang="en-US" sz="2200" dirty="0"/>
                    </a:p>
                  </a:txBody>
                  <a:tcPr marL="86360" marR="86360"/>
                </a:tc>
                <a:tc>
                  <a:txBody>
                    <a:bodyPr/>
                    <a:lstStyle/>
                    <a:p>
                      <a:r>
                        <a:rPr lang="zh-CN" altLang="en-US" sz="2200" dirty="0"/>
                        <a:t>以</a:t>
                      </a:r>
                      <a:r>
                        <a:rPr lang="zh-CN" altLang="en-US" sz="2200" dirty="0">
                          <a:solidFill>
                            <a:srgbClr val="FF0000"/>
                          </a:solidFill>
                        </a:rPr>
                        <a:t>绝对路径</a:t>
                      </a:r>
                      <a:r>
                        <a:rPr lang="zh-CN" altLang="en-US" sz="2200" dirty="0">
                          <a:solidFill>
                            <a:schemeClr val="tx1"/>
                          </a:solidFill>
                        </a:rPr>
                        <a:t>删除指定路径下的空目录</a:t>
                      </a:r>
                      <a:r>
                        <a:rPr lang="en-US" altLang="zh-CN" sz="2200" dirty="0" err="1">
                          <a:solidFill>
                            <a:schemeClr val="tx1"/>
                          </a:solidFill>
                        </a:rPr>
                        <a:t>mybin</a:t>
                      </a:r>
                      <a:endParaRPr lang="zh-CN" altLang="en-US" sz="2200" dirty="0">
                        <a:solidFill>
                          <a:schemeClr val="tx1"/>
                        </a:solidFill>
                      </a:endParaRPr>
                    </a:p>
                  </a:txBody>
                  <a:tcPr marL="86360" marR="86360"/>
                </a:tc>
                <a:extLst>
                  <a:ext uri="{0D108BD9-81ED-4DB2-BD59-A6C34878D82A}">
                    <a16:rowId xmlns:a16="http://schemas.microsoft.com/office/drawing/2014/main" val="1476329201"/>
                  </a:ext>
                </a:extLst>
              </a:tr>
              <a:tr h="370840">
                <a:tc>
                  <a:txBody>
                    <a:bodyPr/>
                    <a:lstStyle/>
                    <a:p>
                      <a:r>
                        <a:rPr lang="en-US" altLang="zh-CN" sz="2200" dirty="0" err="1"/>
                        <a:t>rmdir</a:t>
                      </a:r>
                      <a:r>
                        <a:rPr lang="en-US" altLang="zh-CN" sz="2200" dirty="0"/>
                        <a:t>  FAQ</a:t>
                      </a:r>
                      <a:endParaRPr lang="zh-CN" altLang="en-US" sz="2200" dirty="0"/>
                    </a:p>
                  </a:txBody>
                  <a:tcPr marL="86360" marR="86360"/>
                </a:tc>
                <a:tc>
                  <a:txBody>
                    <a:bodyPr/>
                    <a:lstStyle/>
                    <a:p>
                      <a:r>
                        <a:rPr lang="zh-CN" altLang="en-US" sz="2200" dirty="0">
                          <a:solidFill>
                            <a:srgbClr val="FF0000"/>
                          </a:solidFill>
                        </a:rPr>
                        <a:t>删除相对</a:t>
                      </a:r>
                      <a:r>
                        <a:rPr lang="zh-CN" altLang="en-US" sz="1600" dirty="0">
                          <a:solidFill>
                            <a:srgbClr val="FF0000"/>
                          </a:solidFill>
                        </a:rPr>
                        <a:t>（当前目录）</a:t>
                      </a:r>
                      <a:r>
                        <a:rPr lang="zh-CN" altLang="en-US" sz="2200" dirty="0">
                          <a:solidFill>
                            <a:srgbClr val="FF0000"/>
                          </a:solidFill>
                        </a:rPr>
                        <a:t>路径</a:t>
                      </a:r>
                      <a:r>
                        <a:rPr lang="zh-CN" altLang="en-US" sz="2200" dirty="0"/>
                        <a:t>下的空目录</a:t>
                      </a:r>
                      <a:r>
                        <a:rPr lang="en-US" altLang="zh-CN" sz="2200" dirty="0"/>
                        <a:t>FAQ</a:t>
                      </a:r>
                      <a:endParaRPr lang="zh-CN" altLang="en-US" sz="2200" dirty="0"/>
                    </a:p>
                  </a:txBody>
                  <a:tcPr marL="86360" marR="86360"/>
                </a:tc>
                <a:extLst>
                  <a:ext uri="{0D108BD9-81ED-4DB2-BD59-A6C34878D82A}">
                    <a16:rowId xmlns:a16="http://schemas.microsoft.com/office/drawing/2014/main" val="2437616541"/>
                  </a:ext>
                </a:extLst>
              </a:tr>
              <a:tr h="370840">
                <a:tc>
                  <a:txBody>
                    <a:bodyPr/>
                    <a:lstStyle/>
                    <a:p>
                      <a:r>
                        <a:rPr lang="en-US" altLang="zh-CN" sz="2200" dirty="0" err="1"/>
                        <a:t>rmdir</a:t>
                      </a:r>
                      <a:r>
                        <a:rPr lang="en-US" altLang="zh-CN" sz="2200" dirty="0"/>
                        <a:t> -p </a:t>
                      </a:r>
                      <a:r>
                        <a:rPr lang="en-US" altLang="zh-CN" sz="2200" dirty="0" err="1"/>
                        <a:t>abc</a:t>
                      </a:r>
                      <a:r>
                        <a:rPr lang="en-US" altLang="zh-CN" sz="2200" dirty="0"/>
                        <a:t>/FAQ</a:t>
                      </a:r>
                      <a:endParaRPr lang="zh-CN" altLang="en-US" sz="2200" dirty="0"/>
                    </a:p>
                  </a:txBody>
                  <a:tcPr marL="86360" marR="86360"/>
                </a:tc>
                <a:tc>
                  <a:txBody>
                    <a:bodyPr/>
                    <a:lstStyle/>
                    <a:p>
                      <a:r>
                        <a:rPr lang="zh-CN" altLang="en-US" sz="2200" dirty="0">
                          <a:solidFill>
                            <a:schemeClr val="tx1"/>
                          </a:solidFill>
                        </a:rPr>
                        <a:t>删除当前目录中的</a:t>
                      </a:r>
                      <a:r>
                        <a:rPr lang="en-US" altLang="zh-CN" sz="2200" dirty="0" err="1">
                          <a:solidFill>
                            <a:schemeClr val="tx1"/>
                          </a:solidFill>
                        </a:rPr>
                        <a:t>abc</a:t>
                      </a:r>
                      <a:r>
                        <a:rPr lang="en-US" altLang="zh-CN" sz="2200" dirty="0">
                          <a:solidFill>
                            <a:schemeClr val="tx1"/>
                          </a:solidFill>
                        </a:rPr>
                        <a:t>/FAQ</a:t>
                      </a:r>
                      <a:r>
                        <a:rPr lang="zh-CN" altLang="en-US" sz="2200" dirty="0">
                          <a:solidFill>
                            <a:schemeClr val="tx1"/>
                          </a:solidFill>
                        </a:rPr>
                        <a:t>子目录，删除</a:t>
                      </a:r>
                      <a:r>
                        <a:rPr lang="en-US" altLang="zh-CN" sz="2200" dirty="0">
                          <a:solidFill>
                            <a:schemeClr val="tx1"/>
                          </a:solidFill>
                        </a:rPr>
                        <a:t>FAQ</a:t>
                      </a:r>
                      <a:r>
                        <a:rPr lang="zh-CN" altLang="en-US" sz="2200" dirty="0">
                          <a:solidFill>
                            <a:schemeClr val="tx1"/>
                          </a:solidFill>
                        </a:rPr>
                        <a:t>目录时，若</a:t>
                      </a:r>
                      <a:r>
                        <a:rPr lang="en-US" altLang="zh-CN" sz="2200" dirty="0" err="1">
                          <a:solidFill>
                            <a:schemeClr val="tx1"/>
                          </a:solidFill>
                        </a:rPr>
                        <a:t>abc</a:t>
                      </a:r>
                      <a:r>
                        <a:rPr lang="zh-CN" altLang="en-US" sz="2200" dirty="0">
                          <a:solidFill>
                            <a:schemeClr val="tx1"/>
                          </a:solidFill>
                        </a:rPr>
                        <a:t>目录中无其他目录和文件，则</a:t>
                      </a:r>
                      <a:r>
                        <a:rPr lang="zh-CN" altLang="en-US" sz="2200" dirty="0">
                          <a:solidFill>
                            <a:srgbClr val="FF0000"/>
                          </a:solidFill>
                        </a:rPr>
                        <a:t>一起删除</a:t>
                      </a:r>
                      <a:r>
                        <a:rPr lang="en-US" altLang="zh-CN" sz="2200" dirty="0" err="1">
                          <a:solidFill>
                            <a:srgbClr val="FF0000"/>
                          </a:solidFill>
                        </a:rPr>
                        <a:t>abc</a:t>
                      </a:r>
                      <a:r>
                        <a:rPr lang="zh-CN" altLang="en-US" sz="2200" dirty="0">
                          <a:solidFill>
                            <a:srgbClr val="FF0000"/>
                          </a:solidFill>
                        </a:rPr>
                        <a:t>目录</a:t>
                      </a:r>
                    </a:p>
                  </a:txBody>
                  <a:tcPr marL="86360" marR="86360"/>
                </a:tc>
                <a:extLst>
                  <a:ext uri="{0D108BD9-81ED-4DB2-BD59-A6C34878D82A}">
                    <a16:rowId xmlns:a16="http://schemas.microsoft.com/office/drawing/2014/main" val="2617505202"/>
                  </a:ext>
                </a:extLst>
              </a:tr>
            </a:tbl>
          </a:graphicData>
        </a:graphic>
      </p:graphicFrame>
      <p:pic>
        <p:nvPicPr>
          <p:cNvPr id="7" name="图片 6">
            <a:extLst>
              <a:ext uri="{FF2B5EF4-FFF2-40B4-BE49-F238E27FC236}">
                <a16:creationId xmlns:a16="http://schemas.microsoft.com/office/drawing/2014/main" id="{B4CFD458-9292-45E4-8482-61B37EFE9F7D}"/>
              </a:ext>
            </a:extLst>
          </p:cNvPr>
          <p:cNvPicPr>
            <a:picLocks noChangeAspect="1"/>
          </p:cNvPicPr>
          <p:nvPr/>
        </p:nvPicPr>
        <p:blipFill>
          <a:blip r:embed="rId3"/>
          <a:stretch>
            <a:fillRect/>
          </a:stretch>
        </p:blipFill>
        <p:spPr>
          <a:xfrm>
            <a:off x="4110667" y="355962"/>
            <a:ext cx="4830190" cy="747687"/>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13423770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4099" y="332656"/>
            <a:ext cx="6212237" cy="1052513"/>
          </a:xfrm>
        </p:spPr>
        <p:txBody>
          <a:bodyPr/>
          <a:lstStyle/>
          <a:p>
            <a:r>
              <a:rPr lang="en-US" altLang="zh-CN" dirty="0"/>
              <a:t>tree</a:t>
            </a:r>
            <a:r>
              <a:rPr lang="zh-CN" altLang="en-US" dirty="0"/>
              <a:t>命令</a:t>
            </a:r>
          </a:p>
        </p:txBody>
      </p:sp>
      <p:sp>
        <p:nvSpPr>
          <p:cNvPr id="3" name="内容占位符 2"/>
          <p:cNvSpPr>
            <a:spLocks noGrp="1"/>
          </p:cNvSpPr>
          <p:nvPr>
            <p:ph idx="1"/>
          </p:nvPr>
        </p:nvSpPr>
        <p:spPr>
          <a:xfrm>
            <a:off x="827584" y="1396190"/>
            <a:ext cx="7772400" cy="2808312"/>
          </a:xfrm>
        </p:spPr>
        <p:txBody>
          <a:bodyPr/>
          <a:lstStyle/>
          <a:p>
            <a:r>
              <a:rPr lang="zh-CN" altLang="en-US" dirty="0"/>
              <a:t>功能：以</a:t>
            </a:r>
            <a:r>
              <a:rPr lang="zh-CN" altLang="en-US" dirty="0">
                <a:solidFill>
                  <a:srgbClr val="FF0000"/>
                </a:solidFill>
              </a:rPr>
              <a:t>树状图</a:t>
            </a:r>
            <a:r>
              <a:rPr lang="zh-CN" altLang="en-US" dirty="0"/>
              <a:t>形式</a:t>
            </a:r>
            <a:r>
              <a:rPr lang="zh-CN" altLang="en-US" sz="3200" dirty="0">
                <a:ea typeface="黑体" pitchFamily="49" charset="-122"/>
              </a:rPr>
              <a:t>列出指定目录下的</a:t>
            </a:r>
            <a:r>
              <a:rPr lang="zh-CN" altLang="en-US" sz="3200" dirty="0">
                <a:solidFill>
                  <a:srgbClr val="FF0000"/>
                </a:solidFill>
                <a:ea typeface="黑体" pitchFamily="49" charset="-122"/>
              </a:rPr>
              <a:t>所有文件</a:t>
            </a:r>
            <a:r>
              <a:rPr lang="zh-CN" altLang="en-US" sz="3200" dirty="0">
                <a:ea typeface="黑体" pitchFamily="49" charset="-122"/>
              </a:rPr>
              <a:t>，包括子目录里的文件</a:t>
            </a:r>
            <a:endParaRPr lang="en-US" altLang="zh-CN" sz="3200" dirty="0">
              <a:ea typeface="黑体" pitchFamily="49" charset="-122"/>
            </a:endParaRPr>
          </a:p>
          <a:p>
            <a:r>
              <a:rPr lang="zh-CN" altLang="en-US" dirty="0"/>
              <a:t>格式：</a:t>
            </a:r>
            <a:r>
              <a:rPr lang="en-US" altLang="zh-CN" b="1" dirty="0">
                <a:solidFill>
                  <a:srgbClr val="006400"/>
                </a:solidFill>
                <a:latin typeface="Courier New" pitchFamily="49" charset="0"/>
              </a:rPr>
              <a:t>tree</a:t>
            </a:r>
            <a:r>
              <a:rPr lang="en-US" altLang="zh-CN" dirty="0">
                <a:solidFill>
                  <a:srgbClr val="006600"/>
                </a:solidFill>
                <a:latin typeface="Arial Unicode MS" pitchFamily="34" charset="-122"/>
              </a:rPr>
              <a:t>  </a:t>
            </a:r>
            <a:r>
              <a:rPr lang="en-US" altLang="zh-CN" dirty="0">
                <a:solidFill>
                  <a:srgbClr val="0000CC"/>
                </a:solidFill>
                <a:latin typeface="Arial Unicode MS" pitchFamily="34" charset="-122"/>
              </a:rPr>
              <a:t>[</a:t>
            </a:r>
            <a:r>
              <a:rPr lang="zh-CN" altLang="en-US" dirty="0">
                <a:solidFill>
                  <a:srgbClr val="0000CC"/>
                </a:solidFill>
                <a:latin typeface="Arial Unicode MS" pitchFamily="34" charset="-122"/>
              </a:rPr>
              <a:t>选项]   [目录]</a:t>
            </a:r>
            <a:r>
              <a:rPr lang="zh-CN" altLang="en-US" dirty="0">
                <a:solidFill>
                  <a:srgbClr val="006600"/>
                </a:solidFill>
                <a:latin typeface="Arial Unicode MS" pitchFamily="34" charset="-122"/>
              </a:rPr>
              <a:t> </a:t>
            </a:r>
            <a:endParaRPr lang="en-US" altLang="zh-CN" dirty="0">
              <a:solidFill>
                <a:srgbClr val="006600"/>
              </a:solidFill>
              <a:latin typeface="Arial Unicode MS" pitchFamily="34" charset="-122"/>
            </a:endParaRPr>
          </a:p>
          <a:p>
            <a:r>
              <a:rPr lang="zh-CN" altLang="en-US" dirty="0"/>
              <a:t>说明：</a:t>
            </a:r>
            <a:endParaRPr lang="en-US" altLang="zh-CN" dirty="0"/>
          </a:p>
          <a:p>
            <a:pPr lvl="1"/>
            <a:r>
              <a:rPr lang="en-US" altLang="zh-CN" dirty="0">
                <a:solidFill>
                  <a:srgbClr val="FF0000"/>
                </a:solidFill>
              </a:rPr>
              <a:t>-L</a:t>
            </a:r>
            <a:r>
              <a:rPr lang="zh-CN" altLang="en-US" dirty="0"/>
              <a:t>，</a:t>
            </a:r>
            <a:r>
              <a:rPr lang="zh-CN" altLang="en-US" dirty="0">
                <a:solidFill>
                  <a:schemeClr val="tx1">
                    <a:lumMod val="95000"/>
                    <a:lumOff val="5000"/>
                  </a:schemeClr>
                </a:solidFill>
              </a:rPr>
              <a:t>限制目录</a:t>
            </a:r>
            <a:r>
              <a:rPr lang="zh-CN" altLang="en-US" dirty="0">
                <a:solidFill>
                  <a:srgbClr val="FF0000"/>
                </a:solidFill>
              </a:rPr>
              <a:t>显示层级</a:t>
            </a:r>
            <a:endParaRPr lang="en-US" altLang="zh-CN" dirty="0">
              <a:solidFill>
                <a:srgbClr val="FF0000"/>
              </a:solidFill>
            </a:endParaRPr>
          </a:p>
          <a:p>
            <a:pPr lvl="1"/>
            <a:r>
              <a:rPr lang="en-US" altLang="zh-CN" dirty="0">
                <a:solidFill>
                  <a:srgbClr val="FF0000"/>
                </a:solidFill>
              </a:rPr>
              <a:t>-C</a:t>
            </a:r>
            <a:r>
              <a:rPr lang="zh-CN" altLang="en-US" dirty="0">
                <a:solidFill>
                  <a:schemeClr val="tx1">
                    <a:lumMod val="95000"/>
                    <a:lumOff val="5000"/>
                  </a:schemeClr>
                </a:solidFill>
              </a:rPr>
              <a:t>，文件和目录以</a:t>
            </a:r>
            <a:r>
              <a:rPr lang="zh-CN" altLang="en-US" dirty="0">
                <a:solidFill>
                  <a:srgbClr val="FF0000"/>
                </a:solidFill>
              </a:rPr>
              <a:t>不同颜色</a:t>
            </a:r>
            <a:r>
              <a:rPr lang="zh-CN" altLang="en-US" dirty="0">
                <a:solidFill>
                  <a:schemeClr val="tx1">
                    <a:lumMod val="95000"/>
                    <a:lumOff val="5000"/>
                  </a:schemeClr>
                </a:solidFill>
              </a:rPr>
              <a:t>显示</a:t>
            </a:r>
            <a:endParaRPr lang="en-US" altLang="zh-CN" dirty="0">
              <a:solidFill>
                <a:schemeClr val="tx1">
                  <a:lumMod val="95000"/>
                  <a:lumOff val="5000"/>
                </a:schemeClr>
              </a:solidFill>
            </a:endParaRPr>
          </a:p>
        </p:txBody>
      </p:sp>
      <p:graphicFrame>
        <p:nvGraphicFramePr>
          <p:cNvPr id="4" name="表格 3">
            <a:extLst>
              <a:ext uri="{FF2B5EF4-FFF2-40B4-BE49-F238E27FC236}">
                <a16:creationId xmlns:a16="http://schemas.microsoft.com/office/drawing/2014/main" id="{0C65C0CA-96F2-4E68-9684-0D188234E827}"/>
              </a:ext>
            </a:extLst>
          </p:cNvPr>
          <p:cNvGraphicFramePr>
            <a:graphicFrameLocks noGrp="1"/>
          </p:cNvGraphicFramePr>
          <p:nvPr>
            <p:extLst>
              <p:ext uri="{D42A27DB-BD31-4B8C-83A1-F6EECF244321}">
                <p14:modId xmlns:p14="http://schemas.microsoft.com/office/powerpoint/2010/main" val="985986008"/>
              </p:ext>
            </p:extLst>
          </p:nvPr>
        </p:nvGraphicFramePr>
        <p:xfrm>
          <a:off x="918758" y="4797152"/>
          <a:ext cx="7681226" cy="1828800"/>
        </p:xfrm>
        <a:graphic>
          <a:graphicData uri="http://schemas.openxmlformats.org/drawingml/2006/table">
            <a:tbl>
              <a:tblPr firstRow="1" bandRow="1">
                <a:tableStyleId>{B301B821-A1FF-4177-AEE7-76D212191A09}</a:tableStyleId>
              </a:tblPr>
              <a:tblGrid>
                <a:gridCol w="2476636">
                  <a:extLst>
                    <a:ext uri="{9D8B030D-6E8A-4147-A177-3AD203B41FA5}">
                      <a16:colId xmlns:a16="http://schemas.microsoft.com/office/drawing/2014/main" val="4152949088"/>
                    </a:ext>
                  </a:extLst>
                </a:gridCol>
                <a:gridCol w="5204590">
                  <a:extLst>
                    <a:ext uri="{9D8B030D-6E8A-4147-A177-3AD203B41FA5}">
                      <a16:colId xmlns:a16="http://schemas.microsoft.com/office/drawing/2014/main" val="3292320709"/>
                    </a:ext>
                  </a:extLst>
                </a:gridCol>
              </a:tblGrid>
              <a:tr h="370840">
                <a:tc>
                  <a:txBody>
                    <a:bodyPr/>
                    <a:lstStyle/>
                    <a:p>
                      <a:r>
                        <a:rPr lang="zh-CN" altLang="en-US" sz="2400" dirty="0">
                          <a:solidFill>
                            <a:srgbClr val="C00000"/>
                          </a:solidFill>
                        </a:rPr>
                        <a:t>命令</a:t>
                      </a:r>
                      <a:r>
                        <a:rPr lang="en-US" altLang="zh-CN" sz="2400" dirty="0">
                          <a:solidFill>
                            <a:srgbClr val="C00000"/>
                          </a:solidFill>
                        </a:rPr>
                        <a:t>	</a:t>
                      </a:r>
                      <a:endParaRPr lang="zh-CN" altLang="en-US" sz="2400" dirty="0">
                        <a:solidFill>
                          <a:srgbClr val="C00000"/>
                        </a:solidFill>
                      </a:endParaRPr>
                    </a:p>
                  </a:txBody>
                  <a:tcPr marL="86360" marR="86360"/>
                </a:tc>
                <a:tc>
                  <a:txBody>
                    <a:bodyPr/>
                    <a:lstStyle/>
                    <a:p>
                      <a:r>
                        <a:rPr lang="zh-CN" altLang="en-US" sz="2400" dirty="0">
                          <a:solidFill>
                            <a:srgbClr val="C00000"/>
                          </a:solidFill>
                        </a:rPr>
                        <a:t>说明</a:t>
                      </a:r>
                    </a:p>
                  </a:txBody>
                  <a:tcPr marL="86360" marR="86360"/>
                </a:tc>
                <a:extLst>
                  <a:ext uri="{0D108BD9-81ED-4DB2-BD59-A6C34878D82A}">
                    <a16:rowId xmlns:a16="http://schemas.microsoft.com/office/drawing/2014/main" val="3685878120"/>
                  </a:ext>
                </a:extLst>
              </a:tr>
              <a:tr h="0">
                <a:tc>
                  <a:txBody>
                    <a:bodyPr/>
                    <a:lstStyle/>
                    <a:p>
                      <a:r>
                        <a:rPr lang="en-US" altLang="zh-CN" sz="2400" dirty="0"/>
                        <a:t>tree</a:t>
                      </a:r>
                      <a:endParaRPr lang="zh-CN" altLang="en-US" sz="2400" dirty="0"/>
                    </a:p>
                  </a:txBody>
                  <a:tcPr marL="86360" marR="86360"/>
                </a:tc>
                <a:tc>
                  <a:txBody>
                    <a:bodyPr/>
                    <a:lstStyle/>
                    <a:p>
                      <a:r>
                        <a:rPr lang="zh-CN" altLang="en-US" sz="2400" dirty="0"/>
                        <a:t>显示</a:t>
                      </a:r>
                      <a:r>
                        <a:rPr lang="zh-CN" altLang="en-US" sz="2400" dirty="0">
                          <a:solidFill>
                            <a:srgbClr val="FF0000"/>
                          </a:solidFill>
                        </a:rPr>
                        <a:t>当前目录</a:t>
                      </a:r>
                      <a:r>
                        <a:rPr lang="zh-CN" altLang="en-US" sz="2400" dirty="0"/>
                        <a:t>的目录树</a:t>
                      </a:r>
                    </a:p>
                  </a:txBody>
                  <a:tcPr marL="86360" marR="86360"/>
                </a:tc>
                <a:extLst>
                  <a:ext uri="{0D108BD9-81ED-4DB2-BD59-A6C34878D82A}">
                    <a16:rowId xmlns:a16="http://schemas.microsoft.com/office/drawing/2014/main" val="2249595168"/>
                  </a:ext>
                </a:extLst>
              </a:tr>
              <a:tr h="0">
                <a:tc>
                  <a:txBody>
                    <a:bodyPr/>
                    <a:lstStyle/>
                    <a:p>
                      <a:r>
                        <a:rPr lang="en-US" altLang="zh-CN" sz="2400" dirty="0"/>
                        <a:t>tree  /</a:t>
                      </a:r>
                      <a:r>
                        <a:rPr lang="en-US" altLang="zh-CN" sz="2400" dirty="0" err="1"/>
                        <a:t>srv</a:t>
                      </a:r>
                      <a:r>
                        <a:rPr lang="en-US" altLang="zh-CN" sz="2400" dirty="0"/>
                        <a:t>/www</a:t>
                      </a:r>
                      <a:endParaRPr lang="zh-CN" altLang="en-US" sz="2400" dirty="0"/>
                    </a:p>
                  </a:txBody>
                  <a:tcPr marL="86360" marR="86360"/>
                </a:tc>
                <a:tc>
                  <a:txBody>
                    <a:bodyPr/>
                    <a:lstStyle/>
                    <a:p>
                      <a:r>
                        <a:rPr lang="zh-CN" altLang="en-US" sz="2400" dirty="0"/>
                        <a:t>显示</a:t>
                      </a:r>
                      <a:r>
                        <a:rPr lang="en-US" altLang="zh-CN" sz="2400" dirty="0"/>
                        <a:t>/</a:t>
                      </a:r>
                      <a:r>
                        <a:rPr lang="en-US" altLang="zh-CN" sz="2400" dirty="0" err="1"/>
                        <a:t>srv</a:t>
                      </a:r>
                      <a:r>
                        <a:rPr lang="en-US" altLang="zh-CN" sz="2400" dirty="0"/>
                        <a:t>/www</a:t>
                      </a:r>
                      <a:r>
                        <a:rPr lang="zh-CN" altLang="en-US" sz="2400" dirty="0"/>
                        <a:t>目录树</a:t>
                      </a:r>
                    </a:p>
                  </a:txBody>
                  <a:tcPr marL="86360" marR="86360"/>
                </a:tc>
                <a:extLst>
                  <a:ext uri="{0D108BD9-81ED-4DB2-BD59-A6C34878D82A}">
                    <a16:rowId xmlns:a16="http://schemas.microsoft.com/office/drawing/2014/main" val="1476329201"/>
                  </a:ext>
                </a:extLst>
              </a:tr>
              <a:tr h="370840">
                <a:tc>
                  <a:txBody>
                    <a:bodyPr/>
                    <a:lstStyle/>
                    <a:p>
                      <a:r>
                        <a:rPr lang="en-US" altLang="zh-CN" sz="2400" dirty="0"/>
                        <a:t>tree -L 3 /</a:t>
                      </a:r>
                      <a:r>
                        <a:rPr lang="en-US" altLang="zh-CN" sz="2400" dirty="0" err="1"/>
                        <a:t>srv</a:t>
                      </a:r>
                      <a:endParaRPr lang="zh-CN" altLang="en-US" sz="2400" dirty="0"/>
                    </a:p>
                  </a:txBody>
                  <a:tcPr marL="86360" marR="86360"/>
                </a:tc>
                <a:tc>
                  <a:txBody>
                    <a:bodyPr/>
                    <a:lstStyle/>
                    <a:p>
                      <a:r>
                        <a:rPr lang="zh-CN" altLang="en-US" sz="2400" dirty="0"/>
                        <a:t>显示 </a:t>
                      </a:r>
                      <a:r>
                        <a:rPr lang="en-US" altLang="zh-CN" sz="2400" dirty="0"/>
                        <a:t>/</a:t>
                      </a:r>
                      <a:r>
                        <a:rPr lang="en-US" altLang="zh-CN" sz="2400" dirty="0" err="1"/>
                        <a:t>srv</a:t>
                      </a:r>
                      <a:r>
                        <a:rPr lang="en-US" altLang="zh-CN" sz="2400" dirty="0"/>
                        <a:t>/ </a:t>
                      </a:r>
                      <a:r>
                        <a:rPr lang="zh-CN" altLang="en-US" sz="2400" dirty="0"/>
                        <a:t>的</a:t>
                      </a:r>
                      <a:r>
                        <a:rPr lang="en-US" altLang="zh-CN" sz="2400" dirty="0"/>
                        <a:t>3</a:t>
                      </a:r>
                      <a:r>
                        <a:rPr lang="zh-CN" altLang="en-US" sz="2400" dirty="0"/>
                        <a:t>级目录树</a:t>
                      </a:r>
                    </a:p>
                  </a:txBody>
                  <a:tcPr marL="86360" marR="86360"/>
                </a:tc>
                <a:extLst>
                  <a:ext uri="{0D108BD9-81ED-4DB2-BD59-A6C34878D82A}">
                    <a16:rowId xmlns:a16="http://schemas.microsoft.com/office/drawing/2014/main" val="2437616541"/>
                  </a:ext>
                </a:extLst>
              </a:tr>
            </a:tbl>
          </a:graphicData>
        </a:graphic>
      </p:graphicFrame>
      <p:pic>
        <p:nvPicPr>
          <p:cNvPr id="9" name="图片 8">
            <a:extLst>
              <a:ext uri="{FF2B5EF4-FFF2-40B4-BE49-F238E27FC236}">
                <a16:creationId xmlns:a16="http://schemas.microsoft.com/office/drawing/2014/main" id="{010CE8BC-8C52-4DB2-9449-410F588ACE5F}"/>
              </a:ext>
            </a:extLst>
          </p:cNvPr>
          <p:cNvPicPr>
            <a:picLocks noChangeAspect="1"/>
          </p:cNvPicPr>
          <p:nvPr/>
        </p:nvPicPr>
        <p:blipFill rotWithShape="1">
          <a:blip r:embed="rId3"/>
          <a:srcRect l="781" r="6689"/>
          <a:stretch/>
        </p:blipFill>
        <p:spPr>
          <a:xfrm>
            <a:off x="5724128" y="44624"/>
            <a:ext cx="3384376" cy="1219200"/>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3728468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640" y="247688"/>
            <a:ext cx="6212237" cy="1052513"/>
          </a:xfrm>
        </p:spPr>
        <p:txBody>
          <a:bodyPr/>
          <a:lstStyle/>
          <a:p>
            <a:r>
              <a:rPr lang="en-US" altLang="zh-CN" dirty="0"/>
              <a:t>cd</a:t>
            </a:r>
            <a:r>
              <a:rPr lang="zh-CN" altLang="en-US" dirty="0"/>
              <a:t>和</a:t>
            </a:r>
            <a:r>
              <a:rPr lang="en-US" altLang="zh-CN" dirty="0" err="1"/>
              <a:t>pwd</a:t>
            </a:r>
            <a:r>
              <a:rPr lang="zh-CN" altLang="en-US" dirty="0"/>
              <a:t>命令</a:t>
            </a:r>
          </a:p>
        </p:txBody>
      </p:sp>
      <p:sp>
        <p:nvSpPr>
          <p:cNvPr id="3" name="内容占位符 2"/>
          <p:cNvSpPr>
            <a:spLocks noGrp="1"/>
          </p:cNvSpPr>
          <p:nvPr>
            <p:ph idx="1"/>
          </p:nvPr>
        </p:nvSpPr>
        <p:spPr>
          <a:xfrm>
            <a:off x="918758" y="1294116"/>
            <a:ext cx="7772400" cy="2104818"/>
          </a:xfrm>
        </p:spPr>
        <p:txBody>
          <a:bodyPr/>
          <a:lstStyle/>
          <a:p>
            <a:r>
              <a:rPr lang="zh-CN" altLang="en-US" sz="2800" dirty="0"/>
              <a:t>功能：由当前工作目录</a:t>
            </a:r>
            <a:r>
              <a:rPr lang="zh-CN" altLang="en-US" sz="2800" dirty="0">
                <a:solidFill>
                  <a:srgbClr val="FF0000"/>
                </a:solidFill>
              </a:rPr>
              <a:t>切换到指定目录</a:t>
            </a:r>
            <a:endParaRPr lang="en-US" altLang="zh-CN" sz="2800" dirty="0">
              <a:solidFill>
                <a:srgbClr val="FF0000"/>
              </a:solidFill>
              <a:ea typeface="黑体" pitchFamily="49" charset="-122"/>
            </a:endParaRPr>
          </a:p>
          <a:p>
            <a:r>
              <a:rPr lang="zh-CN" altLang="en-US" sz="2800" dirty="0"/>
              <a:t>格式：</a:t>
            </a:r>
            <a:r>
              <a:rPr lang="en-US" altLang="zh-CN" sz="2800" b="1" dirty="0">
                <a:solidFill>
                  <a:srgbClr val="006400"/>
                </a:solidFill>
                <a:latin typeface="Courier New" pitchFamily="49" charset="0"/>
              </a:rPr>
              <a:t>cd </a:t>
            </a:r>
            <a:r>
              <a:rPr lang="en-US" altLang="zh-CN" sz="2800" dirty="0">
                <a:solidFill>
                  <a:srgbClr val="0000CC"/>
                </a:solidFill>
                <a:latin typeface="Arial Unicode MS" pitchFamily="34" charset="-122"/>
              </a:rPr>
              <a:t>[</a:t>
            </a:r>
            <a:r>
              <a:rPr lang="zh-CN" altLang="en-US" sz="2800" dirty="0">
                <a:solidFill>
                  <a:srgbClr val="0000CC"/>
                </a:solidFill>
                <a:latin typeface="Arial Unicode MS" pitchFamily="34" charset="-122"/>
              </a:rPr>
              <a:t>选项] </a:t>
            </a:r>
            <a:r>
              <a:rPr lang="en-US" altLang="zh-CN" sz="2800" dirty="0">
                <a:solidFill>
                  <a:srgbClr val="0000CC"/>
                </a:solidFill>
                <a:latin typeface="Arial Unicode MS" pitchFamily="34" charset="-122"/>
              </a:rPr>
              <a:t>[</a:t>
            </a:r>
            <a:r>
              <a:rPr lang="zh-CN" altLang="en-US" sz="2800" dirty="0">
                <a:solidFill>
                  <a:srgbClr val="0000CC"/>
                </a:solidFill>
                <a:latin typeface="Arial Unicode MS" pitchFamily="34" charset="-122"/>
              </a:rPr>
              <a:t>目录</a:t>
            </a:r>
            <a:r>
              <a:rPr lang="en-US" altLang="zh-CN" sz="2800" dirty="0">
                <a:solidFill>
                  <a:srgbClr val="0000CC"/>
                </a:solidFill>
                <a:latin typeface="Arial Unicode MS" pitchFamily="34" charset="-122"/>
              </a:rPr>
              <a:t>]</a:t>
            </a:r>
          </a:p>
          <a:p>
            <a:r>
              <a:rPr lang="zh-CN" altLang="en-US" sz="2800" dirty="0"/>
              <a:t>功能：显示目前所在</a:t>
            </a:r>
            <a:r>
              <a:rPr lang="zh-CN" altLang="en-US" sz="2800" dirty="0">
                <a:solidFill>
                  <a:srgbClr val="FF0000"/>
                </a:solidFill>
              </a:rPr>
              <a:t>工作目录</a:t>
            </a:r>
            <a:r>
              <a:rPr lang="zh-CN" altLang="en-US" sz="2800" dirty="0"/>
              <a:t>的绝对路径名称</a:t>
            </a:r>
            <a:endParaRPr lang="en-US" altLang="zh-CN" sz="2800" dirty="0">
              <a:ea typeface="黑体" pitchFamily="49" charset="-122"/>
            </a:endParaRPr>
          </a:p>
          <a:p>
            <a:r>
              <a:rPr lang="zh-CN" altLang="en-US" sz="2800" dirty="0"/>
              <a:t>格式：</a:t>
            </a:r>
            <a:r>
              <a:rPr lang="en-US" altLang="zh-CN" sz="2800" b="1" dirty="0" err="1">
                <a:solidFill>
                  <a:srgbClr val="006400"/>
                </a:solidFill>
                <a:latin typeface="Courier New" pitchFamily="49" charset="0"/>
              </a:rPr>
              <a:t>pwd</a:t>
            </a:r>
            <a:r>
              <a:rPr lang="en-US" altLang="zh-CN" sz="2800" b="1" dirty="0">
                <a:solidFill>
                  <a:srgbClr val="006400"/>
                </a:solidFill>
                <a:latin typeface="Courier New" pitchFamily="49" charset="0"/>
              </a:rPr>
              <a:t> </a:t>
            </a:r>
            <a:r>
              <a:rPr lang="en-US" altLang="zh-CN" sz="2800" dirty="0">
                <a:solidFill>
                  <a:srgbClr val="0000CC"/>
                </a:solidFill>
                <a:latin typeface="Arial Unicode MS" pitchFamily="34" charset="-122"/>
              </a:rPr>
              <a:t>[</a:t>
            </a:r>
            <a:r>
              <a:rPr lang="zh-CN" altLang="en-US" sz="2800" dirty="0">
                <a:solidFill>
                  <a:srgbClr val="0000CC"/>
                </a:solidFill>
                <a:latin typeface="Arial Unicode MS" pitchFamily="34" charset="-122"/>
              </a:rPr>
              <a:t>选项]</a:t>
            </a:r>
            <a:endParaRPr lang="en-US" altLang="zh-CN" dirty="0">
              <a:solidFill>
                <a:srgbClr val="006600"/>
              </a:solidFill>
              <a:latin typeface="Arial Unicode MS" pitchFamily="34" charset="-122"/>
            </a:endParaRPr>
          </a:p>
        </p:txBody>
      </p:sp>
      <p:graphicFrame>
        <p:nvGraphicFramePr>
          <p:cNvPr id="4" name="表格 3">
            <a:extLst>
              <a:ext uri="{FF2B5EF4-FFF2-40B4-BE49-F238E27FC236}">
                <a16:creationId xmlns:a16="http://schemas.microsoft.com/office/drawing/2014/main" id="{0C65C0CA-96F2-4E68-9684-0D188234E827}"/>
              </a:ext>
            </a:extLst>
          </p:cNvPr>
          <p:cNvGraphicFramePr>
            <a:graphicFrameLocks noGrp="1"/>
          </p:cNvGraphicFramePr>
          <p:nvPr>
            <p:extLst>
              <p:ext uri="{D42A27DB-BD31-4B8C-83A1-F6EECF244321}">
                <p14:modId xmlns:p14="http://schemas.microsoft.com/office/powerpoint/2010/main" val="1894133943"/>
              </p:ext>
            </p:extLst>
          </p:nvPr>
        </p:nvGraphicFramePr>
        <p:xfrm>
          <a:off x="971600" y="3363775"/>
          <a:ext cx="7498319" cy="3326656"/>
        </p:xfrm>
        <a:graphic>
          <a:graphicData uri="http://schemas.openxmlformats.org/drawingml/2006/table">
            <a:tbl>
              <a:tblPr firstRow="1" bandRow="1">
                <a:tableStyleId>{B301B821-A1FF-4177-AEE7-76D212191A09}</a:tableStyleId>
              </a:tblPr>
              <a:tblGrid>
                <a:gridCol w="1906073">
                  <a:extLst>
                    <a:ext uri="{9D8B030D-6E8A-4147-A177-3AD203B41FA5}">
                      <a16:colId xmlns:a16="http://schemas.microsoft.com/office/drawing/2014/main" val="4152949088"/>
                    </a:ext>
                  </a:extLst>
                </a:gridCol>
                <a:gridCol w="5592246">
                  <a:extLst>
                    <a:ext uri="{9D8B030D-6E8A-4147-A177-3AD203B41FA5}">
                      <a16:colId xmlns:a16="http://schemas.microsoft.com/office/drawing/2014/main" val="3292320709"/>
                    </a:ext>
                  </a:extLst>
                </a:gridCol>
              </a:tblGrid>
              <a:tr h="441592">
                <a:tc>
                  <a:txBody>
                    <a:bodyPr/>
                    <a:lstStyle/>
                    <a:p>
                      <a:r>
                        <a:rPr lang="zh-CN" altLang="en-US" sz="2100" dirty="0">
                          <a:solidFill>
                            <a:srgbClr val="C00000"/>
                          </a:solidFill>
                        </a:rPr>
                        <a:t>命令</a:t>
                      </a:r>
                      <a:r>
                        <a:rPr lang="en-US" altLang="zh-CN" sz="2100" dirty="0">
                          <a:solidFill>
                            <a:srgbClr val="C00000"/>
                          </a:solidFill>
                        </a:rPr>
                        <a:t>	</a:t>
                      </a:r>
                      <a:endParaRPr lang="zh-CN" altLang="en-US" sz="2100" dirty="0">
                        <a:solidFill>
                          <a:srgbClr val="C00000"/>
                        </a:solidFill>
                      </a:endParaRPr>
                    </a:p>
                  </a:txBody>
                  <a:tcPr marL="86360" marR="86360"/>
                </a:tc>
                <a:tc>
                  <a:txBody>
                    <a:bodyPr/>
                    <a:lstStyle/>
                    <a:p>
                      <a:r>
                        <a:rPr lang="zh-CN" altLang="en-US" sz="2100" dirty="0">
                          <a:solidFill>
                            <a:srgbClr val="C00000"/>
                          </a:solidFill>
                        </a:rPr>
                        <a:t>说明</a:t>
                      </a:r>
                    </a:p>
                  </a:txBody>
                  <a:tcPr marL="86360" marR="86360"/>
                </a:tc>
                <a:extLst>
                  <a:ext uri="{0D108BD9-81ED-4DB2-BD59-A6C34878D82A}">
                    <a16:rowId xmlns:a16="http://schemas.microsoft.com/office/drawing/2014/main" val="3685878120"/>
                  </a:ext>
                </a:extLst>
              </a:tr>
              <a:tr h="412152">
                <a:tc>
                  <a:txBody>
                    <a:bodyPr/>
                    <a:lstStyle/>
                    <a:p>
                      <a:r>
                        <a:rPr lang="en-US" altLang="zh-CN" sz="2100" dirty="0"/>
                        <a:t>cd</a:t>
                      </a:r>
                    </a:p>
                  </a:txBody>
                  <a:tcPr marL="86360" marR="86360"/>
                </a:tc>
                <a:tc>
                  <a:txBody>
                    <a:bodyPr/>
                    <a:lstStyle/>
                    <a:p>
                      <a:r>
                        <a:rPr lang="zh-CN" altLang="en-US" sz="2100" dirty="0"/>
                        <a:t>切换到</a:t>
                      </a:r>
                      <a:r>
                        <a:rPr lang="zh-CN" altLang="en-US" sz="2100" dirty="0">
                          <a:solidFill>
                            <a:srgbClr val="FF0000"/>
                          </a:solidFill>
                        </a:rPr>
                        <a:t>用户家目录</a:t>
                      </a:r>
                    </a:p>
                  </a:txBody>
                  <a:tcPr marL="86360" marR="86360"/>
                </a:tc>
                <a:extLst>
                  <a:ext uri="{0D108BD9-81ED-4DB2-BD59-A6C34878D82A}">
                    <a16:rowId xmlns:a16="http://schemas.microsoft.com/office/drawing/2014/main" val="2249595168"/>
                  </a:ext>
                </a:extLst>
              </a:tr>
              <a:tr h="412152">
                <a:tc>
                  <a:txBody>
                    <a:bodyPr/>
                    <a:lstStyle/>
                    <a:p>
                      <a:r>
                        <a:rPr lang="en-US" altLang="zh-CN" sz="2100" dirty="0"/>
                        <a:t>cd /some/</a:t>
                      </a:r>
                      <a:r>
                        <a:rPr lang="en-US" altLang="zh-CN" sz="2100" dirty="0" err="1"/>
                        <a:t>dir</a:t>
                      </a:r>
                      <a:r>
                        <a:rPr lang="en-US" altLang="zh-CN" sz="2100" dirty="0"/>
                        <a:t>/</a:t>
                      </a:r>
                    </a:p>
                  </a:txBody>
                  <a:tcPr marL="86360" marR="86360"/>
                </a:tc>
                <a:tc>
                  <a:txBody>
                    <a:bodyPr/>
                    <a:lstStyle/>
                    <a:p>
                      <a:r>
                        <a:rPr lang="zh-CN" altLang="en-US" sz="2100" dirty="0"/>
                        <a:t>进入</a:t>
                      </a:r>
                      <a:r>
                        <a:rPr lang="en-US" altLang="zh-CN" sz="2100" dirty="0"/>
                        <a:t>/some/</a:t>
                      </a:r>
                      <a:r>
                        <a:rPr lang="en-US" altLang="zh-CN" sz="2100" dirty="0" err="1"/>
                        <a:t>dir</a:t>
                      </a:r>
                      <a:r>
                        <a:rPr lang="en-US" altLang="zh-CN" sz="2100" dirty="0"/>
                        <a:t>/</a:t>
                      </a:r>
                      <a:r>
                        <a:rPr lang="zh-CN" altLang="en-US" sz="2100" dirty="0"/>
                        <a:t>目录</a:t>
                      </a:r>
                    </a:p>
                  </a:txBody>
                  <a:tcPr marL="86360" marR="86360"/>
                </a:tc>
                <a:extLst>
                  <a:ext uri="{0D108BD9-81ED-4DB2-BD59-A6C34878D82A}">
                    <a16:rowId xmlns:a16="http://schemas.microsoft.com/office/drawing/2014/main" val="1476329201"/>
                  </a:ext>
                </a:extLst>
              </a:tr>
              <a:tr h="412152">
                <a:tc>
                  <a:txBody>
                    <a:bodyPr/>
                    <a:lstStyle/>
                    <a:p>
                      <a:pPr>
                        <a:buFont typeface="Wingdings" panose="05000000000000000000" pitchFamily="2" charset="2"/>
                        <a:buNone/>
                      </a:pPr>
                      <a:r>
                        <a:rPr lang="en-US" altLang="zh-CN" sz="2100" dirty="0"/>
                        <a:t>cd ~</a:t>
                      </a:r>
                    </a:p>
                  </a:txBody>
                  <a:tcPr marL="86360" marR="86360"/>
                </a:tc>
                <a:tc>
                  <a:txBody>
                    <a:bodyPr/>
                    <a:lstStyle/>
                    <a:p>
                      <a:r>
                        <a:rPr lang="zh-CN" altLang="en-US" sz="2100" dirty="0"/>
                        <a:t>切换到</a:t>
                      </a:r>
                      <a:r>
                        <a:rPr lang="zh-CN" altLang="en-US" sz="2100" dirty="0">
                          <a:solidFill>
                            <a:srgbClr val="FF0000"/>
                          </a:solidFill>
                        </a:rPr>
                        <a:t>用户家目录</a:t>
                      </a:r>
                    </a:p>
                  </a:txBody>
                  <a:tcPr marL="86360" marR="86360"/>
                </a:tc>
                <a:extLst>
                  <a:ext uri="{0D108BD9-81ED-4DB2-BD59-A6C34878D82A}">
                    <a16:rowId xmlns:a16="http://schemas.microsoft.com/office/drawing/2014/main" val="2437616541"/>
                  </a:ext>
                </a:extLst>
              </a:tr>
              <a:tr h="412152">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2100" dirty="0"/>
                        <a:t>cd ..</a:t>
                      </a:r>
                    </a:p>
                  </a:txBody>
                  <a:tcPr marL="86360" marR="86360"/>
                </a:tc>
                <a:tc>
                  <a:txBody>
                    <a:bodyPr/>
                    <a:lstStyle/>
                    <a:p>
                      <a:r>
                        <a:rPr lang="zh-CN" altLang="en-US" sz="2100" dirty="0"/>
                        <a:t>返回到目前目录的</a:t>
                      </a:r>
                      <a:r>
                        <a:rPr lang="zh-CN" altLang="en-US" sz="2100" dirty="0">
                          <a:solidFill>
                            <a:srgbClr val="FF0000"/>
                          </a:solidFill>
                        </a:rPr>
                        <a:t>上一级目录</a:t>
                      </a:r>
                    </a:p>
                  </a:txBody>
                  <a:tcPr marL="86360" marR="86360"/>
                </a:tc>
                <a:extLst>
                  <a:ext uri="{0D108BD9-81ED-4DB2-BD59-A6C34878D82A}">
                    <a16:rowId xmlns:a16="http://schemas.microsoft.com/office/drawing/2014/main" val="1162256861"/>
                  </a:ext>
                </a:extLst>
              </a:tr>
              <a:tr h="412152">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2100" dirty="0"/>
                        <a:t>cd ../..</a:t>
                      </a:r>
                    </a:p>
                  </a:txBody>
                  <a:tcPr marL="86360" marR="863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100" dirty="0"/>
                        <a:t>返回到目前目录的</a:t>
                      </a:r>
                      <a:r>
                        <a:rPr lang="zh-CN" altLang="en-US" sz="2100" dirty="0">
                          <a:solidFill>
                            <a:srgbClr val="FF0000"/>
                          </a:solidFill>
                        </a:rPr>
                        <a:t>上两级级目录</a:t>
                      </a:r>
                    </a:p>
                  </a:txBody>
                  <a:tcPr marL="86360" marR="86360"/>
                </a:tc>
                <a:extLst>
                  <a:ext uri="{0D108BD9-81ED-4DB2-BD59-A6C34878D82A}">
                    <a16:rowId xmlns:a16="http://schemas.microsoft.com/office/drawing/2014/main" val="1546063817"/>
                  </a:ext>
                </a:extLst>
              </a:tr>
              <a:tr h="412152">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2100" dirty="0"/>
                        <a:t>cd -</a:t>
                      </a:r>
                    </a:p>
                  </a:txBody>
                  <a:tcPr marL="86360" marR="86360"/>
                </a:tc>
                <a:tc>
                  <a:txBody>
                    <a:bodyPr/>
                    <a:lstStyle/>
                    <a:p>
                      <a:r>
                        <a:rPr lang="zh-CN" altLang="en-US" sz="2100" dirty="0"/>
                        <a:t>切换到</a:t>
                      </a:r>
                      <a:r>
                        <a:rPr lang="zh-CN" altLang="en-US" sz="2100" dirty="0">
                          <a:solidFill>
                            <a:srgbClr val="FF0000"/>
                          </a:solidFill>
                        </a:rPr>
                        <a:t>上一次使用</a:t>
                      </a:r>
                      <a:r>
                        <a:rPr lang="en-US" altLang="zh-CN" sz="2100" dirty="0">
                          <a:solidFill>
                            <a:srgbClr val="FF0000"/>
                          </a:solidFill>
                        </a:rPr>
                        <a:t>cd</a:t>
                      </a:r>
                      <a:r>
                        <a:rPr lang="zh-CN" altLang="en-US" sz="2100" dirty="0">
                          <a:solidFill>
                            <a:srgbClr val="FF0000"/>
                          </a:solidFill>
                        </a:rPr>
                        <a:t>命令前</a:t>
                      </a:r>
                      <a:r>
                        <a:rPr lang="zh-CN" altLang="en-US" sz="2100" dirty="0"/>
                        <a:t>的目录</a:t>
                      </a:r>
                    </a:p>
                  </a:txBody>
                  <a:tcPr marL="86360" marR="86360"/>
                </a:tc>
                <a:extLst>
                  <a:ext uri="{0D108BD9-81ED-4DB2-BD59-A6C34878D82A}">
                    <a16:rowId xmlns:a16="http://schemas.microsoft.com/office/drawing/2014/main" val="2937275167"/>
                  </a:ext>
                </a:extLst>
              </a:tr>
              <a:tr h="412152">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2100" dirty="0" err="1"/>
                        <a:t>pwd</a:t>
                      </a:r>
                      <a:endParaRPr lang="en-US" altLang="zh-CN" sz="2100" dirty="0"/>
                    </a:p>
                  </a:txBody>
                  <a:tcPr marL="86360" marR="86360"/>
                </a:tc>
                <a:tc>
                  <a:txBody>
                    <a:bodyPr/>
                    <a:lstStyle/>
                    <a:p>
                      <a:r>
                        <a:rPr lang="zh-CN" altLang="en-US" sz="2100" dirty="0"/>
                        <a:t>显示当前所在</a:t>
                      </a:r>
                      <a:r>
                        <a:rPr lang="zh-CN" altLang="en-US" sz="2100" dirty="0">
                          <a:solidFill>
                            <a:srgbClr val="FF0000"/>
                          </a:solidFill>
                        </a:rPr>
                        <a:t>工作路径</a:t>
                      </a:r>
                    </a:p>
                  </a:txBody>
                  <a:tcPr marL="86360" marR="86360"/>
                </a:tc>
                <a:extLst>
                  <a:ext uri="{0D108BD9-81ED-4DB2-BD59-A6C34878D82A}">
                    <a16:rowId xmlns:a16="http://schemas.microsoft.com/office/drawing/2014/main" val="1023000590"/>
                  </a:ext>
                </a:extLst>
              </a:tr>
            </a:tbl>
          </a:graphicData>
        </a:graphic>
      </p:graphicFrame>
      <p:pic>
        <p:nvPicPr>
          <p:cNvPr id="12" name="图片 11">
            <a:extLst>
              <a:ext uri="{FF2B5EF4-FFF2-40B4-BE49-F238E27FC236}">
                <a16:creationId xmlns:a16="http://schemas.microsoft.com/office/drawing/2014/main" id="{B5B7CC63-6CAF-438F-A757-371FDF5E70C5}"/>
              </a:ext>
            </a:extLst>
          </p:cNvPr>
          <p:cNvPicPr>
            <a:picLocks noChangeAspect="1"/>
          </p:cNvPicPr>
          <p:nvPr/>
        </p:nvPicPr>
        <p:blipFill rotWithShape="1">
          <a:blip r:embed="rId3"/>
          <a:srcRect r="6499"/>
          <a:stretch/>
        </p:blipFill>
        <p:spPr>
          <a:xfrm>
            <a:off x="6067713" y="116632"/>
            <a:ext cx="2952328" cy="1052513"/>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4227645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a:t>
            </a:r>
            <a:r>
              <a:rPr lang="en-US" altLang="zh-CN" dirty="0"/>
              <a:t> </a:t>
            </a:r>
            <a:r>
              <a:rPr lang="zh-CN" altLang="zh-CN" dirty="0"/>
              <a:t>命令解释过程</a:t>
            </a:r>
            <a:endParaRPr lang="zh-CN" altLang="en-US" dirty="0"/>
          </a:p>
        </p:txBody>
      </p:sp>
      <p:sp>
        <p:nvSpPr>
          <p:cNvPr id="3" name="内容占位符 2"/>
          <p:cNvSpPr>
            <a:spLocks noGrp="1"/>
          </p:cNvSpPr>
          <p:nvPr>
            <p:ph idx="1"/>
          </p:nvPr>
        </p:nvSpPr>
        <p:spPr>
          <a:xfrm>
            <a:off x="899592" y="1435942"/>
            <a:ext cx="7772400" cy="4114800"/>
          </a:xfrm>
        </p:spPr>
        <p:txBody>
          <a:bodyPr/>
          <a:lstStyle/>
          <a:p>
            <a:r>
              <a:rPr lang="en-US" altLang="zh-CN" dirty="0"/>
              <a:t>Shell</a:t>
            </a:r>
            <a:r>
              <a:rPr lang="zh-CN" altLang="en-US" dirty="0"/>
              <a:t>命令解释过程</a:t>
            </a:r>
            <a:endParaRPr lang="en-US" altLang="zh-CN" dirty="0"/>
          </a:p>
        </p:txBody>
      </p:sp>
      <p:sp>
        <p:nvSpPr>
          <p:cNvPr id="143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337" name="Object 1"/>
          <p:cNvGraphicFramePr>
            <a:graphicFrameLocks noChangeAspect="1"/>
          </p:cNvGraphicFramePr>
          <p:nvPr>
            <p:extLst>
              <p:ext uri="{D42A27DB-BD31-4B8C-83A1-F6EECF244321}">
                <p14:modId xmlns:p14="http://schemas.microsoft.com/office/powerpoint/2010/main" val="3752219401"/>
              </p:ext>
            </p:extLst>
          </p:nvPr>
        </p:nvGraphicFramePr>
        <p:xfrm>
          <a:off x="3707904" y="2019605"/>
          <a:ext cx="5236071" cy="4838395"/>
        </p:xfrm>
        <a:graphic>
          <a:graphicData uri="http://schemas.openxmlformats.org/presentationml/2006/ole">
            <mc:AlternateContent xmlns:mc="http://schemas.openxmlformats.org/markup-compatibility/2006">
              <mc:Choice xmlns:v="urn:schemas-microsoft-com:vml" Requires="v">
                <p:oleObj spid="_x0000_s2305" r:id="rId4" imgW="2657856" imgH="2435352" progId="">
                  <p:embed/>
                </p:oleObj>
              </mc:Choice>
              <mc:Fallback>
                <p:oleObj r:id="rId4" imgW="2657856" imgH="2435352" progId="">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b="-751"/>
                      <a:stretch>
                        <a:fillRect/>
                      </a:stretch>
                    </p:blipFill>
                    <p:spPr bwMode="auto">
                      <a:xfrm>
                        <a:off x="3707904" y="2019605"/>
                        <a:ext cx="5236071" cy="4838395"/>
                      </a:xfrm>
                      <a:prstGeom prst="rect">
                        <a:avLst/>
                      </a:prstGeom>
                      <a:noFill/>
                    </p:spPr>
                  </p:pic>
                </p:oleObj>
              </mc:Fallback>
            </mc:AlternateContent>
          </a:graphicData>
        </a:graphic>
      </p:graphicFrame>
      <p:sp>
        <p:nvSpPr>
          <p:cNvPr id="7" name="文本框 6">
            <a:extLst>
              <a:ext uri="{FF2B5EF4-FFF2-40B4-BE49-F238E27FC236}">
                <a16:creationId xmlns:a16="http://schemas.microsoft.com/office/drawing/2014/main" id="{4D08B526-0F81-B921-0ED3-B920261DE2E3}"/>
              </a:ext>
            </a:extLst>
          </p:cNvPr>
          <p:cNvSpPr txBox="1"/>
          <p:nvPr/>
        </p:nvSpPr>
        <p:spPr>
          <a:xfrm>
            <a:off x="-180528" y="4011859"/>
            <a:ext cx="4572000" cy="1538883"/>
          </a:xfrm>
          <a:prstGeom prst="rect">
            <a:avLst/>
          </a:prstGeom>
          <a:noFill/>
        </p:spPr>
        <p:txBody>
          <a:bodyPr wrap="square">
            <a:spAutoFit/>
          </a:bodyPr>
          <a:lstStyle/>
          <a:p>
            <a:pPr marL="742950" marR="0" lvl="1" indent="-285750" algn="l" defTabSz="914400" rtl="0" eaLnBrk="0" fontAlgn="base" latinLnBrk="0" hangingPunct="0">
              <a:lnSpc>
                <a:spcPct val="100000"/>
              </a:lnSpc>
              <a:spcBef>
                <a:spcPts val="1200"/>
              </a:spcBef>
              <a:spcAft>
                <a:spcPct val="0"/>
              </a:spcAft>
              <a:buClr>
                <a:srgbClr val="3333CC"/>
              </a:buClr>
              <a:buSzPct val="60000"/>
              <a:buFont typeface="Wingdings" panose="05000000000000000000" pitchFamily="2" charset="2"/>
              <a:buChar char="l"/>
              <a:tabLst/>
              <a:defRPr/>
            </a:pPr>
            <a:r>
              <a:rPr kumimoji="0" lang="zh-CN" altLang="en-US" sz="2800" b="1" i="0" u="none" strike="noStrike" kern="1200" cap="none" spc="0" normalizeH="0" baseline="0" noProof="0" dirty="0">
                <a:ln>
                  <a:noFill/>
                </a:ln>
                <a:solidFill>
                  <a:srgbClr val="FF0000"/>
                </a:solidFill>
                <a:effectLst/>
                <a:uLnTx/>
                <a:uFillTx/>
                <a:latin typeface="Tahoma" panose="020B0604030504040204" pitchFamily="34" charset="0"/>
                <a:ea typeface="楷体_GB2312"/>
                <a:cs typeface="+mn-cs"/>
              </a:rPr>
              <a:t>用户给出命令路径</a:t>
            </a:r>
            <a:endParaRPr kumimoji="0" lang="en-US" altLang="zh-CN" sz="2800" b="1" i="0" u="none" strike="noStrike" kern="1200" cap="none" spc="0" normalizeH="0" baseline="0" noProof="0" dirty="0">
              <a:ln>
                <a:noFill/>
              </a:ln>
              <a:solidFill>
                <a:srgbClr val="FF0000"/>
              </a:solidFill>
              <a:effectLst/>
              <a:uLnTx/>
              <a:uFillTx/>
              <a:latin typeface="Tahoma" panose="020B0604030504040204" pitchFamily="34" charset="0"/>
              <a:ea typeface="楷体_GB2312"/>
              <a:cs typeface="+mn-cs"/>
            </a:endParaRPr>
          </a:p>
          <a:p>
            <a:pPr marL="742950" marR="0" lvl="1" indent="-285750" algn="l" defTabSz="914400" rtl="0" eaLnBrk="0" fontAlgn="base" latinLnBrk="0" hangingPunct="0">
              <a:lnSpc>
                <a:spcPct val="100000"/>
              </a:lnSpc>
              <a:spcBef>
                <a:spcPts val="1200"/>
              </a:spcBef>
              <a:spcAft>
                <a:spcPct val="0"/>
              </a:spcAft>
              <a:buClr>
                <a:srgbClr val="3333CC"/>
              </a:buClr>
              <a:buSzPct val="60000"/>
              <a:buFont typeface="Wingdings" panose="05000000000000000000" pitchFamily="2" charset="2"/>
              <a:buChar char="l"/>
              <a:tabLst/>
              <a:defRPr/>
            </a:pPr>
            <a:r>
              <a:rPr kumimoji="0" lang="zh-CN" altLang="en-US" sz="2800" b="1" i="0" u="none" strike="noStrike" kern="1200" cap="none" spc="0" normalizeH="0" baseline="0" noProof="0" dirty="0">
                <a:ln>
                  <a:noFill/>
                </a:ln>
                <a:solidFill>
                  <a:srgbClr val="FF0000"/>
                </a:solidFill>
                <a:effectLst/>
                <a:uLnTx/>
                <a:uFillTx/>
                <a:latin typeface="Tahoma" panose="020B0604030504040204" pitchFamily="34" charset="0"/>
                <a:ea typeface="楷体_GB2312"/>
                <a:cs typeface="+mn-cs"/>
              </a:rPr>
              <a:t>环境变量</a:t>
            </a:r>
            <a:r>
              <a:rPr kumimoji="0" lang="en-US" altLang="zh-CN" sz="2800" b="1" i="0" u="none" strike="noStrike" kern="1200" cap="none" spc="0" normalizeH="0" baseline="0" noProof="0" dirty="0">
                <a:ln>
                  <a:noFill/>
                </a:ln>
                <a:solidFill>
                  <a:srgbClr val="FF0000"/>
                </a:solidFill>
                <a:effectLst/>
                <a:uLnTx/>
                <a:uFillTx/>
                <a:latin typeface="Tahoma" panose="020B0604030504040204" pitchFamily="34" charset="0"/>
                <a:ea typeface="楷体_GB2312"/>
                <a:cs typeface="+mn-cs"/>
              </a:rPr>
              <a:t>PATH</a:t>
            </a:r>
            <a:r>
              <a:rPr kumimoji="0" lang="zh-CN" altLang="en-US" sz="2800" b="1" i="0" u="none" strike="noStrike" kern="1200" cap="none" spc="0" normalizeH="0" baseline="0" noProof="0" dirty="0">
                <a:ln>
                  <a:noFill/>
                </a:ln>
                <a:solidFill>
                  <a:srgbClr val="FF0000"/>
                </a:solidFill>
                <a:effectLst/>
                <a:uLnTx/>
                <a:uFillTx/>
                <a:latin typeface="Tahoma" panose="020B0604030504040204" pitchFamily="34" charset="0"/>
                <a:ea typeface="楷体_GB2312"/>
                <a:cs typeface="+mn-cs"/>
              </a:rPr>
              <a:t>所制定的路径</a:t>
            </a:r>
            <a:endParaRPr kumimoji="0" lang="en-US" altLang="zh-CN" sz="2800" b="1" i="0" u="none" strike="noStrike" kern="1200" cap="none" spc="0" normalizeH="0" baseline="0" noProof="0" dirty="0">
              <a:ln>
                <a:noFill/>
              </a:ln>
              <a:solidFill>
                <a:srgbClr val="FF0000"/>
              </a:solidFill>
              <a:effectLst/>
              <a:uLnTx/>
              <a:uFillTx/>
              <a:latin typeface="Tahoma" panose="020B0604030504040204" pitchFamily="34" charset="0"/>
              <a:ea typeface="楷体_GB2312"/>
              <a:cs typeface="+mn-cs"/>
            </a:endParaRPr>
          </a:p>
        </p:txBody>
      </p:sp>
      <p:cxnSp>
        <p:nvCxnSpPr>
          <p:cNvPr id="9" name="连接符: 曲线 8">
            <a:extLst>
              <a:ext uri="{FF2B5EF4-FFF2-40B4-BE49-F238E27FC236}">
                <a16:creationId xmlns:a16="http://schemas.microsoft.com/office/drawing/2014/main" id="{00D713DE-41D1-50C3-EEFF-924CF8CE31F3}"/>
              </a:ext>
            </a:extLst>
          </p:cNvPr>
          <p:cNvCxnSpPr/>
          <p:nvPr/>
        </p:nvCxnSpPr>
        <p:spPr bwMode="auto">
          <a:xfrm rot="10800000">
            <a:off x="4067944" y="4653136"/>
            <a:ext cx="1512168" cy="648072"/>
          </a:xfrm>
          <a:prstGeom prst="curvedConnector3">
            <a:avLst>
              <a:gd name="adj1" fmla="val 37091"/>
            </a:avLst>
          </a:prstGeom>
          <a:solidFill>
            <a:schemeClr val="accent1"/>
          </a:solidFill>
          <a:ln w="381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2052" y="188640"/>
            <a:ext cx="7793037" cy="1052513"/>
          </a:xfrm>
        </p:spPr>
        <p:txBody>
          <a:bodyPr/>
          <a:lstStyle/>
          <a:p>
            <a:r>
              <a:rPr lang="zh-CN" altLang="en-US" dirty="0"/>
              <a:t>二 常用文件操作命令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686052146"/>
              </p:ext>
            </p:extLst>
          </p:nvPr>
        </p:nvGraphicFramePr>
        <p:xfrm>
          <a:off x="755576" y="1844824"/>
          <a:ext cx="7772401" cy="4369032"/>
        </p:xfrm>
        <a:graphic>
          <a:graphicData uri="http://schemas.openxmlformats.org/drawingml/2006/table">
            <a:tbl>
              <a:tblPr>
                <a:tableStyleId>{35758FB7-9AC5-4552-8A53-C91805E547FA}</a:tableStyleId>
              </a:tblPr>
              <a:tblGrid>
                <a:gridCol w="1845973">
                  <a:extLst>
                    <a:ext uri="{9D8B030D-6E8A-4147-A177-3AD203B41FA5}">
                      <a16:colId xmlns:a16="http://schemas.microsoft.com/office/drawing/2014/main" val="20000"/>
                    </a:ext>
                  </a:extLst>
                </a:gridCol>
                <a:gridCol w="5926428">
                  <a:extLst>
                    <a:ext uri="{9D8B030D-6E8A-4147-A177-3AD203B41FA5}">
                      <a16:colId xmlns:a16="http://schemas.microsoft.com/office/drawing/2014/main" val="20001"/>
                    </a:ext>
                  </a:extLst>
                </a:gridCol>
              </a:tblGrid>
              <a:tr h="50787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1" u="none" strike="noStrike" cap="none" normalizeH="0" baseline="0" dirty="0">
                          <a:ln>
                            <a:noFill/>
                          </a:ln>
                          <a:solidFill>
                            <a:srgbClr val="C00000"/>
                          </a:solidFill>
                          <a:effectLst/>
                        </a:rPr>
                        <a:t>命令 </a:t>
                      </a:r>
                      <a:endParaRPr kumimoji="0" lang="zh-CN" altLang="en-US" sz="2800" b="1" i="0" u="none" strike="noStrike" cap="none" normalizeH="0" baseline="0" dirty="0">
                        <a:ln>
                          <a:noFill/>
                        </a:ln>
                        <a:solidFill>
                          <a:srgbClr val="C00000"/>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1" u="none" strike="noStrike" cap="none" normalizeH="0" baseline="0" dirty="0">
                          <a:ln>
                            <a:noFill/>
                          </a:ln>
                          <a:solidFill>
                            <a:srgbClr val="C00000"/>
                          </a:solidFill>
                          <a:effectLst/>
                        </a:rPr>
                        <a:t>功能</a:t>
                      </a:r>
                      <a:endParaRPr kumimoji="0" lang="zh-CN" altLang="en-US" sz="2800" b="1" i="0" u="none" strike="noStrike" cap="none" normalizeH="0" baseline="0" dirty="0">
                        <a:ln>
                          <a:noFill/>
                        </a:ln>
                        <a:solidFill>
                          <a:srgbClr val="C00000"/>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193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a:ln>
                            <a:noFill/>
                          </a:ln>
                          <a:effectLst/>
                        </a:rPr>
                        <a:t>touch</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生成一个空文件或更改文件的时间</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a:ln>
                            <a:noFill/>
                          </a:ln>
                          <a:effectLst/>
                        </a:rPr>
                        <a:t>cp</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复制文件或目录</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err="1">
                          <a:ln>
                            <a:noFill/>
                          </a:ln>
                          <a:effectLst/>
                        </a:rPr>
                        <a:t>mv</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移动文件或目录、文件或目录改名</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a:ln>
                            <a:noFill/>
                          </a:ln>
                          <a:effectLst/>
                        </a:rPr>
                        <a:t>rm</a:t>
                      </a:r>
                      <a:endParaRPr kumimoji="0" lang="en-US" altLang="zh-CN" sz="2800" b="0" i="0" u="none" strike="noStrike" cap="none" normalizeH="0" baseline="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删除文件或目录</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2259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err="1">
                          <a:ln>
                            <a:noFill/>
                          </a:ln>
                          <a:effectLst/>
                        </a:rPr>
                        <a:t>ln</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建立链接文件</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61298">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宋体" charset="-122"/>
                        </a:rPr>
                        <a:t>find</a:t>
                      </a: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查找文件</a:t>
                      </a: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61298">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宋体" charset="-122"/>
                        </a:rPr>
                        <a:t>file/stat</a:t>
                      </a: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查看文件类型或文件属性信息</a:t>
                      </a: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touch</a:t>
            </a:r>
            <a:r>
              <a:rPr lang="zh-CN" altLang="en-US" dirty="0"/>
              <a:t>命令</a:t>
            </a:r>
          </a:p>
        </p:txBody>
      </p:sp>
      <p:sp>
        <p:nvSpPr>
          <p:cNvPr id="3" name="内容占位符 2"/>
          <p:cNvSpPr>
            <a:spLocks noGrp="1"/>
          </p:cNvSpPr>
          <p:nvPr>
            <p:ph idx="1"/>
          </p:nvPr>
        </p:nvSpPr>
        <p:spPr>
          <a:xfrm>
            <a:off x="827584" y="1412776"/>
            <a:ext cx="8119566" cy="5006181"/>
          </a:xfrm>
        </p:spPr>
        <p:txBody>
          <a:bodyPr/>
          <a:lstStyle/>
          <a:p>
            <a:r>
              <a:rPr lang="zh-CN" altLang="en-US" sz="3100" dirty="0"/>
              <a:t>功能：更改现有文件的</a:t>
            </a:r>
            <a:r>
              <a:rPr lang="zh-CN" altLang="en-US" sz="3100" dirty="0">
                <a:solidFill>
                  <a:srgbClr val="FF0000"/>
                </a:solidFill>
              </a:rPr>
              <a:t>访问时间和修改时间</a:t>
            </a:r>
            <a:r>
              <a:rPr lang="zh-CN" altLang="en-US" sz="3100" dirty="0"/>
              <a:t>，若</a:t>
            </a:r>
            <a:r>
              <a:rPr lang="zh-CN" altLang="en-US" sz="3100" dirty="0">
                <a:solidFill>
                  <a:srgbClr val="FF0000"/>
                </a:solidFill>
              </a:rPr>
              <a:t>文件不存在</a:t>
            </a:r>
            <a:r>
              <a:rPr lang="zh-CN" altLang="en-US" sz="3100" dirty="0"/>
              <a:t>，则</a:t>
            </a:r>
            <a:r>
              <a:rPr lang="zh-CN" altLang="en-US" sz="3100" dirty="0">
                <a:solidFill>
                  <a:srgbClr val="FF0000"/>
                </a:solidFill>
              </a:rPr>
              <a:t>生成</a:t>
            </a:r>
            <a:r>
              <a:rPr lang="zh-CN" altLang="en-US" sz="3100" dirty="0"/>
              <a:t>一个</a:t>
            </a:r>
            <a:r>
              <a:rPr lang="zh-CN" altLang="en-US" sz="3100" dirty="0">
                <a:solidFill>
                  <a:srgbClr val="FF0000"/>
                </a:solidFill>
              </a:rPr>
              <a:t>新的空文件</a:t>
            </a:r>
          </a:p>
          <a:p>
            <a:pPr lvl="1"/>
            <a:r>
              <a:rPr lang="zh-CN" altLang="en-US" dirty="0">
                <a:solidFill>
                  <a:srgbClr val="FF0000"/>
                </a:solidFill>
              </a:rPr>
              <a:t>默认</a:t>
            </a:r>
            <a:r>
              <a:rPr lang="zh-CN" altLang="en-US" dirty="0"/>
              <a:t>情况下将文件的时间记录</a:t>
            </a:r>
            <a:r>
              <a:rPr lang="zh-CN" altLang="en-US" dirty="0">
                <a:solidFill>
                  <a:srgbClr val="FF0000"/>
                </a:solidFill>
              </a:rPr>
              <a:t>改为当前时间</a:t>
            </a:r>
            <a:endParaRPr lang="en-US" altLang="zh-CN" dirty="0">
              <a:solidFill>
                <a:srgbClr val="FF0000"/>
              </a:solidFill>
            </a:endParaRPr>
          </a:p>
          <a:p>
            <a:r>
              <a:rPr lang="zh-CN" altLang="zh-CN" sz="3100" dirty="0"/>
              <a:t>格式：</a:t>
            </a:r>
            <a:r>
              <a:rPr lang="en-US" altLang="zh-CN" sz="3100" dirty="0">
                <a:solidFill>
                  <a:schemeClr val="accent6">
                    <a:lumMod val="75000"/>
                  </a:schemeClr>
                </a:solidFill>
              </a:rPr>
              <a:t>touch [</a:t>
            </a:r>
            <a:r>
              <a:rPr lang="zh-CN" altLang="en-US" sz="3100" dirty="0">
                <a:solidFill>
                  <a:schemeClr val="accent6">
                    <a:lumMod val="75000"/>
                  </a:schemeClr>
                </a:solidFill>
              </a:rPr>
              <a:t>选项</a:t>
            </a:r>
            <a:r>
              <a:rPr lang="en-US" altLang="zh-CN" sz="3100" dirty="0">
                <a:solidFill>
                  <a:schemeClr val="accent6">
                    <a:lumMod val="75000"/>
                  </a:schemeClr>
                </a:solidFill>
              </a:rPr>
              <a:t>] &lt;</a:t>
            </a:r>
            <a:r>
              <a:rPr lang="zh-CN" altLang="zh-CN" sz="3100" dirty="0">
                <a:solidFill>
                  <a:schemeClr val="accent6">
                    <a:lumMod val="75000"/>
                  </a:schemeClr>
                </a:solidFill>
              </a:rPr>
              <a:t>文件</a:t>
            </a:r>
            <a:r>
              <a:rPr lang="en-US" altLang="zh-CN" sz="3100" dirty="0">
                <a:solidFill>
                  <a:schemeClr val="accent6">
                    <a:lumMod val="75000"/>
                  </a:schemeClr>
                </a:solidFill>
              </a:rPr>
              <a:t>&gt; </a:t>
            </a:r>
            <a:r>
              <a:rPr lang="zh-CN" altLang="zh-CN" sz="3100" dirty="0">
                <a:solidFill>
                  <a:schemeClr val="accent6">
                    <a:lumMod val="75000"/>
                  </a:schemeClr>
                </a:solidFill>
              </a:rPr>
              <a:t>…</a:t>
            </a:r>
            <a:endParaRPr lang="en-US" altLang="zh-CN" sz="3100" dirty="0">
              <a:solidFill>
                <a:schemeClr val="accent6">
                  <a:lumMod val="75000"/>
                </a:schemeClr>
              </a:solidFill>
            </a:endParaRPr>
          </a:p>
          <a:p>
            <a:r>
              <a:rPr lang="zh-CN" altLang="en-US" sz="3100" dirty="0"/>
              <a:t>参数</a:t>
            </a:r>
            <a:endParaRPr lang="en-US" altLang="zh-CN" sz="3100" dirty="0"/>
          </a:p>
          <a:p>
            <a:pPr lvl="1"/>
            <a:r>
              <a:rPr lang="en-US" altLang="zh-CN" sz="2400" dirty="0"/>
              <a:t>-a : </a:t>
            </a:r>
            <a:r>
              <a:rPr lang="zh-CN" altLang="en-US" sz="2400" dirty="0"/>
              <a:t>只更改</a:t>
            </a:r>
            <a:r>
              <a:rPr lang="zh-CN" altLang="en-US" sz="2400" dirty="0">
                <a:solidFill>
                  <a:srgbClr val="FF0000"/>
                </a:solidFill>
              </a:rPr>
              <a:t>访问时间</a:t>
            </a:r>
            <a:r>
              <a:rPr lang="zh-CN" altLang="en-US" sz="2400" dirty="0"/>
              <a:t>。</a:t>
            </a:r>
            <a:endParaRPr lang="en-US" altLang="zh-CN" sz="2400" dirty="0"/>
          </a:p>
          <a:p>
            <a:pPr lvl="1"/>
            <a:r>
              <a:rPr lang="en-US" altLang="zh-CN" sz="2400" dirty="0"/>
              <a:t>-m : </a:t>
            </a:r>
            <a:r>
              <a:rPr lang="zh-CN" altLang="en-US" sz="2400" dirty="0"/>
              <a:t>只更改</a:t>
            </a:r>
            <a:r>
              <a:rPr lang="zh-CN" altLang="en-US" sz="2400" dirty="0">
                <a:solidFill>
                  <a:srgbClr val="FF0000"/>
                </a:solidFill>
              </a:rPr>
              <a:t>修改时间</a:t>
            </a:r>
            <a:r>
              <a:rPr lang="zh-CN" altLang="en-US" sz="2400" dirty="0"/>
              <a:t>。</a:t>
            </a:r>
          </a:p>
          <a:p>
            <a:pPr lvl="1"/>
            <a:r>
              <a:rPr lang="en-US" altLang="zh-CN" sz="2400" dirty="0"/>
              <a:t>-t &lt;STAMP&gt; : </a:t>
            </a:r>
            <a:r>
              <a:rPr lang="zh-CN" altLang="en-US" sz="2400" dirty="0"/>
              <a:t>使用</a:t>
            </a:r>
            <a:r>
              <a:rPr lang="en-US" altLang="zh-CN" sz="2400" dirty="0">
                <a:solidFill>
                  <a:srgbClr val="FF0000"/>
                </a:solidFill>
              </a:rPr>
              <a:t>[[CC]YY]</a:t>
            </a:r>
            <a:r>
              <a:rPr lang="en-US" altLang="zh-CN" sz="2400" dirty="0" err="1">
                <a:solidFill>
                  <a:srgbClr val="FF0000"/>
                </a:solidFill>
              </a:rPr>
              <a:t>MMDDhhmm</a:t>
            </a:r>
            <a:r>
              <a:rPr lang="en-US" altLang="zh-CN" sz="2400" dirty="0">
                <a:solidFill>
                  <a:srgbClr val="FF0000"/>
                </a:solidFill>
              </a:rPr>
              <a:t>[.</a:t>
            </a:r>
            <a:r>
              <a:rPr lang="en-US" altLang="zh-CN" sz="2400" dirty="0" err="1">
                <a:solidFill>
                  <a:srgbClr val="FF0000"/>
                </a:solidFill>
              </a:rPr>
              <a:t>ss</a:t>
            </a:r>
            <a:r>
              <a:rPr lang="en-US" altLang="zh-CN" sz="2400" dirty="0">
                <a:solidFill>
                  <a:srgbClr val="FF0000"/>
                </a:solidFill>
              </a:rPr>
              <a:t>]</a:t>
            </a:r>
            <a:r>
              <a:rPr lang="zh-CN" altLang="en-US" sz="2400" dirty="0"/>
              <a:t>格式的时间而非当前时间，即</a:t>
            </a:r>
            <a:r>
              <a:rPr lang="zh-CN" altLang="en-US" sz="2400" dirty="0">
                <a:solidFill>
                  <a:srgbClr val="FF0000"/>
                </a:solidFill>
              </a:rPr>
              <a:t>修改为指定时间</a:t>
            </a:r>
            <a:r>
              <a:rPr lang="zh-CN" altLang="en-US" sz="2400" dirty="0"/>
              <a:t>。</a:t>
            </a:r>
          </a:p>
          <a:p>
            <a:pPr lvl="1"/>
            <a:r>
              <a:rPr lang="en-US" altLang="zh-CN" sz="2400" dirty="0"/>
              <a:t>-r &lt;</a:t>
            </a:r>
            <a:r>
              <a:rPr lang="zh-CN" altLang="en-US" sz="2400" dirty="0"/>
              <a:t>参考文件或目录</a:t>
            </a:r>
            <a:r>
              <a:rPr lang="en-US" altLang="zh-CN" sz="2400" dirty="0"/>
              <a:t>&gt; : </a:t>
            </a:r>
            <a:r>
              <a:rPr lang="zh-CN" altLang="en-US" sz="2400" dirty="0"/>
              <a:t>修改文件时间为</a:t>
            </a:r>
            <a:r>
              <a:rPr lang="zh-CN" altLang="en-US" sz="2400" dirty="0">
                <a:solidFill>
                  <a:srgbClr val="FF0000"/>
                </a:solidFill>
              </a:rPr>
              <a:t>指定文件的时间</a:t>
            </a:r>
            <a:r>
              <a:rPr lang="zh-CN" altLang="en-US" sz="2400" dirty="0"/>
              <a:t>，而非当前时间。</a:t>
            </a:r>
            <a:endParaRPr lang="zh-CN" altLang="zh-CN" sz="2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文件的时间戳</a:t>
            </a:r>
          </a:p>
        </p:txBody>
      </p:sp>
      <p:sp>
        <p:nvSpPr>
          <p:cNvPr id="3" name="内容占位符 2"/>
          <p:cNvSpPr>
            <a:spLocks noGrp="1"/>
          </p:cNvSpPr>
          <p:nvPr>
            <p:ph idx="1"/>
          </p:nvPr>
        </p:nvSpPr>
        <p:spPr>
          <a:xfrm>
            <a:off x="717550" y="1340768"/>
            <a:ext cx="8229600" cy="5256584"/>
          </a:xfrm>
        </p:spPr>
        <p:txBody>
          <a:bodyPr/>
          <a:lstStyle/>
          <a:p>
            <a:r>
              <a:rPr lang="en-US" altLang="zh-CN" dirty="0"/>
              <a:t>GNU/Linux </a:t>
            </a:r>
            <a:r>
              <a:rPr lang="zh-CN" altLang="en-US" dirty="0"/>
              <a:t>文件的</a:t>
            </a:r>
            <a:r>
              <a:rPr lang="en-US" altLang="zh-CN" dirty="0"/>
              <a:t>3</a:t>
            </a:r>
            <a:r>
              <a:rPr lang="zh-CN" altLang="en-US" dirty="0"/>
              <a:t>种时间戳： </a:t>
            </a:r>
          </a:p>
          <a:p>
            <a:pPr lvl="1"/>
            <a:r>
              <a:rPr lang="en-US" altLang="zh-CN" dirty="0" err="1">
                <a:solidFill>
                  <a:schemeClr val="accent6">
                    <a:lumMod val="75000"/>
                  </a:schemeClr>
                </a:solidFill>
              </a:rPr>
              <a:t>mtime</a:t>
            </a:r>
            <a:r>
              <a:rPr lang="en-US" altLang="zh-CN" dirty="0"/>
              <a:t>: </a:t>
            </a:r>
            <a:r>
              <a:rPr lang="zh-CN" altLang="en-US" dirty="0"/>
              <a:t>目前</a:t>
            </a:r>
            <a:r>
              <a:rPr lang="zh-CN" altLang="en-US" dirty="0">
                <a:solidFill>
                  <a:srgbClr val="FF0000"/>
                </a:solidFill>
              </a:rPr>
              <a:t>文件内容</a:t>
            </a:r>
            <a:r>
              <a:rPr lang="zh-CN" altLang="en-US" dirty="0"/>
              <a:t>被最后</a:t>
            </a:r>
            <a:r>
              <a:rPr lang="zh-CN" altLang="en-US" dirty="0">
                <a:solidFill>
                  <a:srgbClr val="FF0000"/>
                </a:solidFill>
              </a:rPr>
              <a:t>修改</a:t>
            </a:r>
            <a:r>
              <a:rPr lang="zh-CN" altLang="en-US" dirty="0"/>
              <a:t>时间 </a:t>
            </a:r>
            <a:r>
              <a:rPr lang="en-US" altLang="zh-CN" dirty="0"/>
              <a:t>(</a:t>
            </a:r>
            <a:r>
              <a:rPr lang="en-US" altLang="zh-CN" dirty="0" err="1">
                <a:solidFill>
                  <a:srgbClr val="FF0000"/>
                </a:solidFill>
              </a:rPr>
              <a:t>ls</a:t>
            </a:r>
            <a:r>
              <a:rPr lang="en-US" altLang="zh-CN" dirty="0">
                <a:solidFill>
                  <a:srgbClr val="FF0000"/>
                </a:solidFill>
              </a:rPr>
              <a:t> -</a:t>
            </a:r>
            <a:r>
              <a:rPr lang="en-US" altLang="zh-CN" dirty="0" err="1">
                <a:solidFill>
                  <a:srgbClr val="FF0000"/>
                </a:solidFill>
              </a:rPr>
              <a:t>lt</a:t>
            </a:r>
            <a:r>
              <a:rPr lang="en-US" altLang="zh-CN" dirty="0"/>
              <a:t>) </a:t>
            </a:r>
          </a:p>
          <a:p>
            <a:pPr lvl="1"/>
            <a:r>
              <a:rPr lang="en-US" altLang="zh-CN" dirty="0" err="1">
                <a:solidFill>
                  <a:schemeClr val="accent6">
                    <a:lumMod val="75000"/>
                  </a:schemeClr>
                </a:solidFill>
              </a:rPr>
              <a:t>ctime</a:t>
            </a:r>
            <a:r>
              <a:rPr lang="en-US" altLang="zh-CN" dirty="0"/>
              <a:t>: </a:t>
            </a:r>
            <a:r>
              <a:rPr lang="zh-CN" altLang="en-US" dirty="0"/>
              <a:t>文件的</a:t>
            </a:r>
            <a:r>
              <a:rPr lang="zh-CN" altLang="en-US" dirty="0">
                <a:solidFill>
                  <a:srgbClr val="FF0000"/>
                </a:solidFill>
              </a:rPr>
              <a:t>状态（属性、权限、内容）改变</a:t>
            </a:r>
            <a:r>
              <a:rPr lang="zh-CN" altLang="en-US" dirty="0"/>
              <a:t>时间 </a:t>
            </a:r>
            <a:r>
              <a:rPr lang="en-US" altLang="zh-CN" dirty="0"/>
              <a:t>(</a:t>
            </a:r>
            <a:r>
              <a:rPr lang="en-US" altLang="zh-CN" dirty="0" err="1">
                <a:solidFill>
                  <a:srgbClr val="FF0000"/>
                </a:solidFill>
              </a:rPr>
              <a:t>ls</a:t>
            </a:r>
            <a:r>
              <a:rPr lang="en-US" altLang="zh-CN" dirty="0">
                <a:solidFill>
                  <a:srgbClr val="FF0000"/>
                </a:solidFill>
              </a:rPr>
              <a:t> -</a:t>
            </a:r>
            <a:r>
              <a:rPr lang="en-US" altLang="zh-CN" dirty="0" err="1">
                <a:solidFill>
                  <a:srgbClr val="FF0000"/>
                </a:solidFill>
              </a:rPr>
              <a:t>lc</a:t>
            </a:r>
            <a:r>
              <a:rPr lang="en-US" altLang="zh-CN" dirty="0"/>
              <a:t>) </a:t>
            </a:r>
          </a:p>
          <a:p>
            <a:pPr lvl="1"/>
            <a:r>
              <a:rPr lang="en-US" altLang="zh-CN" dirty="0" err="1">
                <a:solidFill>
                  <a:schemeClr val="accent6">
                    <a:lumMod val="75000"/>
                  </a:schemeClr>
                </a:solidFill>
              </a:rPr>
              <a:t>atime</a:t>
            </a:r>
            <a:r>
              <a:rPr lang="en-US" altLang="zh-CN" dirty="0"/>
              <a:t>: </a:t>
            </a:r>
            <a:r>
              <a:rPr lang="zh-CN" altLang="en-US" dirty="0"/>
              <a:t>文件数据被最后</a:t>
            </a:r>
            <a:r>
              <a:rPr lang="zh-CN" altLang="en-US" dirty="0">
                <a:solidFill>
                  <a:srgbClr val="FF0000"/>
                </a:solidFill>
              </a:rPr>
              <a:t>访问</a:t>
            </a:r>
            <a:r>
              <a:rPr lang="zh-CN" altLang="en-US" dirty="0"/>
              <a:t>时间 </a:t>
            </a:r>
            <a:r>
              <a:rPr lang="en-US" altLang="zh-CN" dirty="0"/>
              <a:t>(</a:t>
            </a:r>
            <a:r>
              <a:rPr lang="en-US" altLang="zh-CN" dirty="0" err="1">
                <a:solidFill>
                  <a:srgbClr val="FF0000"/>
                </a:solidFill>
              </a:rPr>
              <a:t>ls</a:t>
            </a:r>
            <a:r>
              <a:rPr lang="en-US" altLang="zh-CN" dirty="0">
                <a:solidFill>
                  <a:srgbClr val="FF0000"/>
                </a:solidFill>
              </a:rPr>
              <a:t> -</a:t>
            </a:r>
            <a:r>
              <a:rPr lang="en-US" altLang="zh-CN" dirty="0" err="1">
                <a:solidFill>
                  <a:srgbClr val="FF0000"/>
                </a:solidFill>
              </a:rPr>
              <a:t>lu</a:t>
            </a:r>
            <a:r>
              <a:rPr lang="en-US" altLang="zh-CN" dirty="0"/>
              <a:t>) </a:t>
            </a:r>
          </a:p>
          <a:p>
            <a:r>
              <a:rPr lang="zh-CN" altLang="en-US" dirty="0"/>
              <a:t>说明 </a:t>
            </a:r>
          </a:p>
          <a:p>
            <a:pPr lvl="1"/>
            <a:r>
              <a:rPr lang="en-US" altLang="zh-CN" sz="2400" dirty="0" err="1"/>
              <a:t>ctime</a:t>
            </a:r>
            <a:r>
              <a:rPr lang="zh-CN" altLang="en-US" sz="2400" dirty="0"/>
              <a:t>并非文件创建时间 </a:t>
            </a:r>
          </a:p>
          <a:p>
            <a:pPr lvl="1"/>
            <a:r>
              <a:rPr lang="zh-CN" altLang="en-US" sz="2400" dirty="0">
                <a:solidFill>
                  <a:srgbClr val="FF0000"/>
                </a:solidFill>
              </a:rPr>
              <a:t>覆盖</a:t>
            </a:r>
            <a:r>
              <a:rPr lang="zh-CN" altLang="en-US" sz="2400" dirty="0"/>
              <a:t>一个文件会改变</a:t>
            </a:r>
            <a:r>
              <a:rPr lang="en-US" altLang="zh-CN" sz="2400" dirty="0" err="1">
                <a:solidFill>
                  <a:srgbClr val="FF0000"/>
                </a:solidFill>
              </a:rPr>
              <a:t>mtime</a:t>
            </a:r>
            <a:r>
              <a:rPr lang="zh-CN" altLang="en-US" sz="2400" dirty="0">
                <a:solidFill>
                  <a:srgbClr val="FF0000"/>
                </a:solidFill>
              </a:rPr>
              <a:t>、</a:t>
            </a:r>
            <a:r>
              <a:rPr lang="en-US" altLang="zh-CN" sz="2400" dirty="0" err="1">
                <a:solidFill>
                  <a:srgbClr val="FF0000"/>
                </a:solidFill>
              </a:rPr>
              <a:t>ctime</a:t>
            </a:r>
            <a:r>
              <a:rPr lang="zh-CN" altLang="en-US" sz="2400" dirty="0">
                <a:solidFill>
                  <a:srgbClr val="FF0000"/>
                </a:solidFill>
              </a:rPr>
              <a:t>和</a:t>
            </a:r>
            <a:r>
              <a:rPr lang="en-US" altLang="zh-CN" sz="2400" dirty="0" err="1">
                <a:solidFill>
                  <a:srgbClr val="FF0000"/>
                </a:solidFill>
              </a:rPr>
              <a:t>atime</a:t>
            </a:r>
            <a:r>
              <a:rPr lang="zh-CN" altLang="en-US" sz="2400" dirty="0"/>
              <a:t>三类时间 </a:t>
            </a:r>
          </a:p>
          <a:p>
            <a:pPr lvl="1"/>
            <a:r>
              <a:rPr lang="zh-CN" altLang="en-US" sz="2400" dirty="0">
                <a:solidFill>
                  <a:srgbClr val="FF0000"/>
                </a:solidFill>
              </a:rPr>
              <a:t>改变</a:t>
            </a:r>
            <a:r>
              <a:rPr lang="zh-CN" altLang="en-US" sz="2400" dirty="0"/>
              <a:t>文件的访问</a:t>
            </a:r>
            <a:r>
              <a:rPr lang="zh-CN" altLang="en-US" sz="2400" dirty="0">
                <a:solidFill>
                  <a:srgbClr val="FF0000"/>
                </a:solidFill>
              </a:rPr>
              <a:t>权限或拥有者</a:t>
            </a:r>
            <a:r>
              <a:rPr lang="zh-CN" altLang="en-US" sz="2400" dirty="0"/>
              <a:t>会改变文件的</a:t>
            </a:r>
            <a:r>
              <a:rPr lang="en-US" altLang="zh-CN" sz="2400" dirty="0" err="1">
                <a:solidFill>
                  <a:srgbClr val="FF0000"/>
                </a:solidFill>
              </a:rPr>
              <a:t>ctime</a:t>
            </a:r>
            <a:r>
              <a:rPr lang="zh-CN" altLang="en-US" sz="2400" dirty="0">
                <a:solidFill>
                  <a:srgbClr val="FF0000"/>
                </a:solidFill>
              </a:rPr>
              <a:t>和</a:t>
            </a:r>
            <a:r>
              <a:rPr lang="en-US" altLang="zh-CN" sz="2400" dirty="0" err="1">
                <a:solidFill>
                  <a:srgbClr val="FF0000"/>
                </a:solidFill>
              </a:rPr>
              <a:t>atime</a:t>
            </a:r>
            <a:r>
              <a:rPr lang="zh-CN" altLang="en-US" sz="2400" dirty="0">
                <a:solidFill>
                  <a:srgbClr val="FF0000"/>
                </a:solidFill>
              </a:rPr>
              <a:t> </a:t>
            </a:r>
          </a:p>
          <a:p>
            <a:pPr lvl="1"/>
            <a:r>
              <a:rPr lang="zh-CN" altLang="en-US" sz="2400" dirty="0">
                <a:solidFill>
                  <a:srgbClr val="FF0000"/>
                </a:solidFill>
              </a:rPr>
              <a:t>读文件</a:t>
            </a:r>
            <a:r>
              <a:rPr lang="zh-CN" altLang="en-US" sz="2400" dirty="0"/>
              <a:t>会改变文件的</a:t>
            </a:r>
            <a:r>
              <a:rPr lang="en-US" altLang="zh-CN" sz="2400" dirty="0" err="1">
                <a:solidFill>
                  <a:srgbClr val="FF0000"/>
                </a:solidFill>
              </a:rPr>
              <a:t>atime</a:t>
            </a:r>
            <a:endParaRPr lang="zh-CN" altLang="en-US" sz="2400" dirty="0">
              <a:solidFill>
                <a:srgbClr val="FF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260648"/>
            <a:ext cx="7793037" cy="1052513"/>
          </a:xfrm>
        </p:spPr>
        <p:txBody>
          <a:bodyPr/>
          <a:lstStyle/>
          <a:p>
            <a:r>
              <a:rPr lang="en-US" altLang="zh-CN" dirty="0"/>
              <a:t>touch</a:t>
            </a:r>
            <a:r>
              <a:rPr lang="zh-CN" altLang="en-US" dirty="0"/>
              <a:t>命令举例</a:t>
            </a:r>
          </a:p>
        </p:txBody>
      </p:sp>
      <p:graphicFrame>
        <p:nvGraphicFramePr>
          <p:cNvPr id="4" name="表格 3">
            <a:extLst>
              <a:ext uri="{FF2B5EF4-FFF2-40B4-BE49-F238E27FC236}">
                <a16:creationId xmlns:a16="http://schemas.microsoft.com/office/drawing/2014/main" id="{4A1B930B-ECB6-4C1E-B184-22068ACFBAE0}"/>
              </a:ext>
            </a:extLst>
          </p:cNvPr>
          <p:cNvGraphicFramePr>
            <a:graphicFrameLocks noGrp="1"/>
          </p:cNvGraphicFramePr>
          <p:nvPr>
            <p:extLst>
              <p:ext uri="{D42A27DB-BD31-4B8C-83A1-F6EECF244321}">
                <p14:modId xmlns:p14="http://schemas.microsoft.com/office/powerpoint/2010/main" val="4284619101"/>
              </p:ext>
            </p:extLst>
          </p:nvPr>
        </p:nvGraphicFramePr>
        <p:xfrm>
          <a:off x="709113" y="2039616"/>
          <a:ext cx="8157821" cy="4647832"/>
        </p:xfrm>
        <a:graphic>
          <a:graphicData uri="http://schemas.openxmlformats.org/drawingml/2006/table">
            <a:tbl>
              <a:tblPr firstRow="1" bandRow="1">
                <a:tableStyleId>{B301B821-A1FF-4177-AEE7-76D212191A09}</a:tableStyleId>
              </a:tblPr>
              <a:tblGrid>
                <a:gridCol w="3461128">
                  <a:extLst>
                    <a:ext uri="{9D8B030D-6E8A-4147-A177-3AD203B41FA5}">
                      <a16:colId xmlns:a16="http://schemas.microsoft.com/office/drawing/2014/main" val="4152949088"/>
                    </a:ext>
                  </a:extLst>
                </a:gridCol>
                <a:gridCol w="4696693">
                  <a:extLst>
                    <a:ext uri="{9D8B030D-6E8A-4147-A177-3AD203B41FA5}">
                      <a16:colId xmlns:a16="http://schemas.microsoft.com/office/drawing/2014/main" val="3292320709"/>
                    </a:ext>
                  </a:extLst>
                </a:gridCol>
              </a:tblGrid>
              <a:tr h="441592">
                <a:tc>
                  <a:txBody>
                    <a:bodyPr/>
                    <a:lstStyle/>
                    <a:p>
                      <a:r>
                        <a:rPr lang="zh-CN" altLang="en-US" sz="2100" dirty="0">
                          <a:solidFill>
                            <a:srgbClr val="C00000"/>
                          </a:solidFill>
                        </a:rPr>
                        <a:t>命令</a:t>
                      </a:r>
                      <a:r>
                        <a:rPr lang="en-US" altLang="zh-CN" sz="2100" dirty="0">
                          <a:solidFill>
                            <a:srgbClr val="C00000"/>
                          </a:solidFill>
                        </a:rPr>
                        <a:t>	</a:t>
                      </a:r>
                      <a:endParaRPr lang="zh-CN" altLang="en-US" sz="2100" dirty="0">
                        <a:solidFill>
                          <a:srgbClr val="C00000"/>
                        </a:solidFill>
                      </a:endParaRPr>
                    </a:p>
                  </a:txBody>
                  <a:tcPr marL="86360" marR="86360"/>
                </a:tc>
                <a:tc>
                  <a:txBody>
                    <a:bodyPr/>
                    <a:lstStyle/>
                    <a:p>
                      <a:r>
                        <a:rPr lang="zh-CN" altLang="en-US" sz="2100" dirty="0">
                          <a:solidFill>
                            <a:srgbClr val="C00000"/>
                          </a:solidFill>
                        </a:rPr>
                        <a:t>说明</a:t>
                      </a:r>
                    </a:p>
                  </a:txBody>
                  <a:tcPr marL="86360" marR="86360"/>
                </a:tc>
                <a:extLst>
                  <a:ext uri="{0D108BD9-81ED-4DB2-BD59-A6C34878D82A}">
                    <a16:rowId xmlns:a16="http://schemas.microsoft.com/office/drawing/2014/main" val="3685878120"/>
                  </a:ext>
                </a:extLst>
              </a:tr>
              <a:tr h="412152">
                <a:tc>
                  <a:txBody>
                    <a:bodyPr/>
                    <a:lstStyle/>
                    <a:p>
                      <a:r>
                        <a:rPr lang="en-US" altLang="zh-CN" sz="2400" dirty="0"/>
                        <a:t>touch </a:t>
                      </a:r>
                      <a:r>
                        <a:rPr lang="en-US" altLang="zh-CN" sz="2400" dirty="0" err="1"/>
                        <a:t>newfile</a:t>
                      </a:r>
                      <a:endParaRPr lang="en-US" altLang="zh-CN" sz="2400" dirty="0"/>
                    </a:p>
                  </a:txBody>
                  <a:tcPr marL="86360" marR="86360"/>
                </a:tc>
                <a:tc>
                  <a:txBody>
                    <a:bodyPr/>
                    <a:lstStyle/>
                    <a:p>
                      <a:r>
                        <a:rPr lang="zh-CN" altLang="en-US" sz="2100" dirty="0"/>
                        <a:t>创建空的新文件</a:t>
                      </a:r>
                      <a:endParaRPr lang="zh-CN" altLang="en-US" sz="2100" dirty="0">
                        <a:solidFill>
                          <a:srgbClr val="FF0000"/>
                        </a:solidFill>
                      </a:endParaRPr>
                    </a:p>
                  </a:txBody>
                  <a:tcPr marL="86360" marR="86360"/>
                </a:tc>
                <a:extLst>
                  <a:ext uri="{0D108BD9-81ED-4DB2-BD59-A6C34878D82A}">
                    <a16:rowId xmlns:a16="http://schemas.microsoft.com/office/drawing/2014/main" val="2249595168"/>
                  </a:ext>
                </a:extLst>
              </a:tr>
              <a:tr h="412152">
                <a:tc>
                  <a:txBody>
                    <a:bodyPr/>
                    <a:lstStyle/>
                    <a:p>
                      <a:r>
                        <a:rPr lang="en-US" altLang="zh-CN" sz="2400" dirty="0"/>
                        <a:t>touch  file</a:t>
                      </a:r>
                    </a:p>
                  </a:txBody>
                  <a:tcPr marL="86360" marR="86360"/>
                </a:tc>
                <a:tc>
                  <a:txBody>
                    <a:bodyPr/>
                    <a:lstStyle/>
                    <a:p>
                      <a:r>
                        <a:rPr lang="zh-CN" altLang="en-US" sz="2100" dirty="0"/>
                        <a:t>修改已存在文件时间为当前时间（</a:t>
                      </a:r>
                      <a:r>
                        <a:rPr lang="zh-CN" altLang="en-US" sz="2100" dirty="0">
                          <a:solidFill>
                            <a:srgbClr val="FF0000"/>
                          </a:solidFill>
                        </a:rPr>
                        <a:t>三类时间戳都修改</a:t>
                      </a:r>
                      <a:r>
                        <a:rPr lang="zh-CN" altLang="en-US" sz="2100" dirty="0"/>
                        <a:t>）</a:t>
                      </a:r>
                    </a:p>
                  </a:txBody>
                  <a:tcPr marL="86360" marR="86360"/>
                </a:tc>
                <a:extLst>
                  <a:ext uri="{0D108BD9-81ED-4DB2-BD59-A6C34878D82A}">
                    <a16:rowId xmlns:a16="http://schemas.microsoft.com/office/drawing/2014/main" val="1476329201"/>
                  </a:ext>
                </a:extLst>
              </a:tr>
              <a:tr h="412152">
                <a:tc>
                  <a:txBody>
                    <a:bodyPr/>
                    <a:lstStyle/>
                    <a:p>
                      <a:pPr>
                        <a:buFont typeface="Wingdings" panose="05000000000000000000" pitchFamily="2" charset="2"/>
                        <a:buNone/>
                      </a:pPr>
                      <a:r>
                        <a:rPr lang="en-US" altLang="zh-CN" sz="2400" dirty="0"/>
                        <a:t>touch  -a file</a:t>
                      </a:r>
                    </a:p>
                  </a:txBody>
                  <a:tcPr marL="86360" marR="86360"/>
                </a:tc>
                <a:tc>
                  <a:txBody>
                    <a:bodyPr/>
                    <a:lstStyle/>
                    <a:p>
                      <a:r>
                        <a:rPr lang="zh-CN" altLang="en-US" sz="2100" dirty="0"/>
                        <a:t>修改文件</a:t>
                      </a:r>
                      <a:r>
                        <a:rPr lang="zh-CN" altLang="en-US" sz="2100" dirty="0">
                          <a:solidFill>
                            <a:srgbClr val="FF0000"/>
                          </a:solidFill>
                        </a:rPr>
                        <a:t>访问时间</a:t>
                      </a:r>
                      <a:r>
                        <a:rPr lang="zh-CN" altLang="en-US" sz="2100" dirty="0"/>
                        <a:t>，</a:t>
                      </a:r>
                      <a:r>
                        <a:rPr lang="zh-CN" altLang="en-US" sz="2100" dirty="0">
                          <a:solidFill>
                            <a:srgbClr val="FF0000"/>
                          </a:solidFill>
                        </a:rPr>
                        <a:t>状态时间</a:t>
                      </a:r>
                      <a:r>
                        <a:rPr lang="zh-CN" altLang="en-US" sz="2100" dirty="0"/>
                        <a:t>也改变</a:t>
                      </a:r>
                      <a:endParaRPr lang="zh-CN" altLang="en-US" sz="2100" dirty="0">
                        <a:solidFill>
                          <a:srgbClr val="FF0000"/>
                        </a:solidFill>
                      </a:endParaRPr>
                    </a:p>
                  </a:txBody>
                  <a:tcPr marL="86360" marR="86360"/>
                </a:tc>
                <a:extLst>
                  <a:ext uri="{0D108BD9-81ED-4DB2-BD59-A6C34878D82A}">
                    <a16:rowId xmlns:a16="http://schemas.microsoft.com/office/drawing/2014/main" val="2437616541"/>
                  </a:ext>
                </a:extLst>
              </a:tr>
              <a:tr h="412152">
                <a:tc>
                  <a:txBody>
                    <a:bodyPr/>
                    <a:lstStyle/>
                    <a:p>
                      <a:pPr>
                        <a:buNone/>
                      </a:pPr>
                      <a:r>
                        <a:rPr lang="en-US" altLang="zh-CN" sz="2400" dirty="0"/>
                        <a:t>touch  -m file</a:t>
                      </a:r>
                    </a:p>
                  </a:txBody>
                  <a:tcPr marL="86360" marR="86360"/>
                </a:tc>
                <a:tc>
                  <a:txBody>
                    <a:bodyPr/>
                    <a:lstStyle/>
                    <a:p>
                      <a:r>
                        <a:rPr lang="zh-CN" altLang="en-US" sz="2100" dirty="0"/>
                        <a:t>修改文件</a:t>
                      </a:r>
                      <a:r>
                        <a:rPr lang="zh-CN" altLang="en-US" sz="2100" dirty="0">
                          <a:solidFill>
                            <a:srgbClr val="FF0000"/>
                          </a:solidFill>
                        </a:rPr>
                        <a:t>修改时间</a:t>
                      </a:r>
                      <a:r>
                        <a:rPr lang="zh-CN" altLang="en-US" sz="2100" dirty="0"/>
                        <a:t>，</a:t>
                      </a:r>
                      <a:r>
                        <a:rPr lang="zh-CN" altLang="en-US" sz="2100" dirty="0">
                          <a:solidFill>
                            <a:srgbClr val="FF0000"/>
                          </a:solidFill>
                        </a:rPr>
                        <a:t>状态时间</a:t>
                      </a:r>
                      <a:r>
                        <a:rPr lang="zh-CN" altLang="en-US" sz="2100" dirty="0"/>
                        <a:t>也改变</a:t>
                      </a:r>
                      <a:endParaRPr lang="zh-CN" altLang="en-US" sz="2100" dirty="0">
                        <a:solidFill>
                          <a:srgbClr val="FF0000"/>
                        </a:solidFill>
                      </a:endParaRPr>
                    </a:p>
                  </a:txBody>
                  <a:tcPr marL="86360" marR="86360"/>
                </a:tc>
                <a:extLst>
                  <a:ext uri="{0D108BD9-81ED-4DB2-BD59-A6C34878D82A}">
                    <a16:rowId xmlns:a16="http://schemas.microsoft.com/office/drawing/2014/main" val="1162256861"/>
                  </a:ext>
                </a:extLst>
              </a:tr>
              <a:tr h="412152">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2400" dirty="0"/>
                        <a:t>touch  -t 200701311200  file </a:t>
                      </a:r>
                      <a:endParaRPr lang="en-US" altLang="zh-CN" sz="2100" dirty="0"/>
                    </a:p>
                  </a:txBody>
                  <a:tcPr marL="86360" marR="863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100" dirty="0"/>
                        <a:t>修改文件时间为指定时间，</a:t>
                      </a:r>
                      <a:r>
                        <a:rPr lang="zh-CN" altLang="en-US" sz="2100" dirty="0">
                          <a:solidFill>
                            <a:srgbClr val="FF0000"/>
                          </a:solidFill>
                        </a:rPr>
                        <a:t>访问时间和修改时间均为指定时间</a:t>
                      </a:r>
                      <a:r>
                        <a:rPr lang="zh-CN" altLang="en-US" sz="2100" dirty="0"/>
                        <a:t>，但</a:t>
                      </a:r>
                      <a:r>
                        <a:rPr lang="zh-CN" altLang="en-US" sz="2100" dirty="0">
                          <a:solidFill>
                            <a:srgbClr val="FF0000"/>
                          </a:solidFill>
                        </a:rPr>
                        <a:t>状态时间为当前时间</a:t>
                      </a:r>
                    </a:p>
                  </a:txBody>
                  <a:tcPr marL="86360" marR="86360"/>
                </a:tc>
                <a:extLst>
                  <a:ext uri="{0D108BD9-81ED-4DB2-BD59-A6C34878D82A}">
                    <a16:rowId xmlns:a16="http://schemas.microsoft.com/office/drawing/2014/main" val="1546063817"/>
                  </a:ext>
                </a:extLst>
              </a:tr>
              <a:tr h="412152">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2400" dirty="0"/>
                        <a:t>touch  -r </a:t>
                      </a:r>
                      <a:r>
                        <a:rPr lang="en-US" altLang="zh-CN" sz="2400" dirty="0" err="1"/>
                        <a:t>oldfile</a:t>
                      </a:r>
                      <a:r>
                        <a:rPr lang="en-US" altLang="zh-CN" sz="2400" dirty="0"/>
                        <a:t>  </a:t>
                      </a:r>
                      <a:r>
                        <a:rPr lang="en-US" altLang="zh-CN" sz="2400" dirty="0" err="1"/>
                        <a:t>newfile</a:t>
                      </a:r>
                      <a:endParaRPr lang="en-US" altLang="zh-CN" sz="2100" dirty="0"/>
                    </a:p>
                  </a:txBody>
                  <a:tcPr marL="86360" marR="863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100" dirty="0"/>
                        <a:t>修改</a:t>
                      </a:r>
                      <a:r>
                        <a:rPr lang="en-US" altLang="zh-CN" sz="2100" dirty="0" err="1"/>
                        <a:t>newfile</a:t>
                      </a:r>
                      <a:r>
                        <a:rPr lang="zh-CN" altLang="en-US" sz="2100" dirty="0"/>
                        <a:t>文件时间为</a:t>
                      </a:r>
                      <a:r>
                        <a:rPr lang="en-US" altLang="zh-CN" sz="2100" dirty="0" err="1"/>
                        <a:t>oldfile</a:t>
                      </a:r>
                      <a:r>
                        <a:rPr lang="zh-CN" altLang="en-US" sz="2100" dirty="0"/>
                        <a:t>文件时间，</a:t>
                      </a:r>
                      <a:r>
                        <a:rPr lang="zh-CN" altLang="en-US" sz="2100" dirty="0">
                          <a:solidFill>
                            <a:srgbClr val="FF0000"/>
                          </a:solidFill>
                        </a:rPr>
                        <a:t>访问时间和修改时间均为指定文件的时间</a:t>
                      </a:r>
                      <a:r>
                        <a:rPr lang="zh-CN" altLang="en-US" sz="2100" dirty="0"/>
                        <a:t>，但</a:t>
                      </a:r>
                      <a:r>
                        <a:rPr lang="zh-CN" altLang="en-US" sz="2100" dirty="0">
                          <a:solidFill>
                            <a:srgbClr val="FF0000"/>
                          </a:solidFill>
                        </a:rPr>
                        <a:t>状态时间为当前时间</a:t>
                      </a:r>
                      <a:endParaRPr lang="zh-CN" altLang="en-US" sz="2100" dirty="0"/>
                    </a:p>
                  </a:txBody>
                  <a:tcPr marL="86360" marR="86360"/>
                </a:tc>
                <a:extLst>
                  <a:ext uri="{0D108BD9-81ED-4DB2-BD59-A6C34878D82A}">
                    <a16:rowId xmlns:a16="http://schemas.microsoft.com/office/drawing/2014/main" val="2937275167"/>
                  </a:ext>
                </a:extLst>
              </a:tr>
            </a:tbl>
          </a:graphicData>
        </a:graphic>
      </p:graphicFrame>
      <p:pic>
        <p:nvPicPr>
          <p:cNvPr id="5" name="图片 4">
            <a:extLst>
              <a:ext uri="{FF2B5EF4-FFF2-40B4-BE49-F238E27FC236}">
                <a16:creationId xmlns:a16="http://schemas.microsoft.com/office/drawing/2014/main" id="{F0AB4E89-81AC-40EE-9072-B655562CF5C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630054" y="395816"/>
            <a:ext cx="4438738" cy="1232984"/>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22450AD9-4013-4C84-B31A-706F249179E8}"/>
              </a:ext>
            </a:extLst>
          </p:cNvPr>
          <p:cNvSpPr/>
          <p:nvPr/>
        </p:nvSpPr>
        <p:spPr bwMode="auto">
          <a:xfrm>
            <a:off x="1229450" y="3971197"/>
            <a:ext cx="7687518" cy="2821183"/>
          </a:xfrm>
          <a:prstGeom prst="roundRect">
            <a:avLst>
              <a:gd name="adj" fmla="val 4083"/>
            </a:avLst>
          </a:prstGeom>
          <a:gradFill flip="none" rotWithShape="1">
            <a:gsLst>
              <a:gs pos="0">
                <a:schemeClr val="accent1">
                  <a:shade val="30000"/>
                  <a:satMod val="115000"/>
                  <a:alpha val="42000"/>
                </a:schemeClr>
              </a:gs>
              <a:gs pos="50000">
                <a:schemeClr val="accent1">
                  <a:shade val="67500"/>
                  <a:satMod val="115000"/>
                </a:schemeClr>
              </a:gs>
              <a:gs pos="100000">
                <a:schemeClr val="accent1">
                  <a:shade val="100000"/>
                  <a:satMod val="11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2" name="标题 1"/>
          <p:cNvSpPr>
            <a:spLocks noGrp="1"/>
          </p:cNvSpPr>
          <p:nvPr>
            <p:ph type="title"/>
          </p:nvPr>
        </p:nvSpPr>
        <p:spPr/>
        <p:txBody>
          <a:bodyPr/>
          <a:lstStyle/>
          <a:p>
            <a:r>
              <a:rPr lang="en-US" altLang="zh-CN" dirty="0"/>
              <a:t>file</a:t>
            </a:r>
            <a:r>
              <a:rPr lang="zh-CN" altLang="en-US" dirty="0"/>
              <a:t>命令</a:t>
            </a:r>
          </a:p>
        </p:txBody>
      </p:sp>
      <p:sp>
        <p:nvSpPr>
          <p:cNvPr id="4" name="内容占位符 2">
            <a:extLst>
              <a:ext uri="{FF2B5EF4-FFF2-40B4-BE49-F238E27FC236}">
                <a16:creationId xmlns:a16="http://schemas.microsoft.com/office/drawing/2014/main" id="{2BD58CE2-5C71-43AA-AE2E-2AB9870A140A}"/>
              </a:ext>
            </a:extLst>
          </p:cNvPr>
          <p:cNvSpPr txBox="1">
            <a:spLocks/>
          </p:cNvSpPr>
          <p:nvPr/>
        </p:nvSpPr>
        <p:spPr bwMode="auto">
          <a:xfrm>
            <a:off x="827584" y="1412777"/>
            <a:ext cx="8229600" cy="180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功能：确定</a:t>
            </a:r>
            <a:r>
              <a:rPr lang="zh-CN" altLang="en-US" dirty="0">
                <a:solidFill>
                  <a:srgbClr val="FF0000"/>
                </a:solidFill>
              </a:rPr>
              <a:t>文件类型</a:t>
            </a:r>
            <a:endParaRPr lang="en-US" altLang="zh-CN" dirty="0">
              <a:solidFill>
                <a:srgbClr val="FF0000"/>
              </a:solidFill>
            </a:endParaRPr>
          </a:p>
          <a:p>
            <a:r>
              <a:rPr lang="zh-CN" altLang="zh-CN" dirty="0"/>
              <a:t>格式：</a:t>
            </a:r>
            <a:r>
              <a:rPr lang="en-US" altLang="zh-CN" dirty="0">
                <a:solidFill>
                  <a:schemeClr val="accent6">
                    <a:lumMod val="75000"/>
                  </a:schemeClr>
                </a:solidFill>
              </a:rPr>
              <a:t>file [</a:t>
            </a:r>
            <a:r>
              <a:rPr lang="zh-CN" altLang="en-US" dirty="0">
                <a:solidFill>
                  <a:schemeClr val="accent6">
                    <a:lumMod val="75000"/>
                  </a:schemeClr>
                </a:solidFill>
              </a:rPr>
              <a:t>选项</a:t>
            </a:r>
            <a:r>
              <a:rPr lang="en-US" altLang="zh-CN" dirty="0">
                <a:solidFill>
                  <a:schemeClr val="accent6">
                    <a:lumMod val="75000"/>
                  </a:schemeClr>
                </a:solidFill>
              </a:rPr>
              <a:t>] &lt;</a:t>
            </a:r>
            <a:r>
              <a:rPr lang="zh-CN" altLang="zh-CN" dirty="0">
                <a:solidFill>
                  <a:schemeClr val="accent6">
                    <a:lumMod val="75000"/>
                  </a:schemeClr>
                </a:solidFill>
              </a:rPr>
              <a:t>文件</a:t>
            </a:r>
            <a:r>
              <a:rPr lang="zh-CN" altLang="en-US" dirty="0">
                <a:solidFill>
                  <a:schemeClr val="accent6">
                    <a:lumMod val="75000"/>
                  </a:schemeClr>
                </a:solidFill>
              </a:rPr>
              <a:t>名</a:t>
            </a:r>
            <a:r>
              <a:rPr lang="en-US" altLang="zh-CN" dirty="0">
                <a:solidFill>
                  <a:schemeClr val="accent6">
                    <a:lumMod val="75000"/>
                  </a:schemeClr>
                </a:solidFill>
              </a:rPr>
              <a:t>&gt; </a:t>
            </a:r>
            <a:r>
              <a:rPr lang="zh-CN" altLang="zh-CN" dirty="0">
                <a:solidFill>
                  <a:schemeClr val="accent6">
                    <a:lumMod val="75000"/>
                  </a:schemeClr>
                </a:solidFill>
              </a:rPr>
              <a:t>…</a:t>
            </a:r>
            <a:endParaRPr lang="en-US" altLang="zh-CN" dirty="0">
              <a:solidFill>
                <a:schemeClr val="accent6">
                  <a:lumMod val="75000"/>
                </a:schemeClr>
              </a:solidFill>
            </a:endParaRPr>
          </a:p>
          <a:p>
            <a:r>
              <a:rPr lang="zh-CN" altLang="en-US" dirty="0"/>
              <a:t>举例</a:t>
            </a:r>
            <a:endParaRPr lang="en-US" altLang="zh-CN" dirty="0"/>
          </a:p>
          <a:p>
            <a:pPr lvl="1"/>
            <a:r>
              <a:rPr lang="en-US" altLang="zh-CN" sz="2400" dirty="0"/>
              <a:t>[</a:t>
            </a:r>
            <a:r>
              <a:rPr lang="en-US" altLang="zh-CN" sz="2400" dirty="0" err="1"/>
              <a:t>lily@localhost</a:t>
            </a:r>
            <a:r>
              <a:rPr lang="en-US" altLang="zh-CN" sz="2400" dirty="0"/>
              <a:t> ~]$ </a:t>
            </a:r>
            <a:r>
              <a:rPr lang="en-US" altLang="zh-CN" sz="2400" dirty="0">
                <a:solidFill>
                  <a:schemeClr val="accent2">
                    <a:lumMod val="50000"/>
                  </a:schemeClr>
                </a:solidFill>
              </a:rPr>
              <a:t>file /</a:t>
            </a:r>
            <a:r>
              <a:rPr lang="en-US" altLang="zh-CN" sz="2400" dirty="0" err="1">
                <a:solidFill>
                  <a:schemeClr val="accent2">
                    <a:lumMod val="50000"/>
                  </a:schemeClr>
                </a:solidFill>
              </a:rPr>
              <a:t>etc</a:t>
            </a:r>
            <a:r>
              <a:rPr lang="en-US" altLang="zh-CN" sz="2400" dirty="0">
                <a:solidFill>
                  <a:schemeClr val="accent2">
                    <a:lumMod val="50000"/>
                  </a:schemeClr>
                </a:solidFill>
              </a:rPr>
              <a:t>/passwd /bin/bash /dev/console</a:t>
            </a:r>
          </a:p>
          <a:p>
            <a:pPr lvl="1"/>
            <a:r>
              <a:rPr lang="en-US" altLang="zh-CN" sz="2400" dirty="0"/>
              <a:t>/</a:t>
            </a:r>
            <a:r>
              <a:rPr lang="en-US" altLang="zh-CN" sz="2400" dirty="0" err="1"/>
              <a:t>etc</a:t>
            </a:r>
            <a:r>
              <a:rPr lang="en-US" altLang="zh-CN" sz="2400" dirty="0"/>
              <a:t>/passwd:  ASCII text  </a:t>
            </a:r>
            <a:r>
              <a:rPr lang="zh-CN" altLang="en-US" sz="2400" dirty="0">
                <a:solidFill>
                  <a:srgbClr val="FF0000"/>
                </a:solidFill>
              </a:rPr>
              <a:t>文本文件</a:t>
            </a:r>
            <a:endParaRPr lang="en-US" altLang="zh-CN" sz="2400" dirty="0">
              <a:solidFill>
                <a:srgbClr val="FF0000"/>
              </a:solidFill>
            </a:endParaRPr>
          </a:p>
          <a:p>
            <a:pPr lvl="1"/>
            <a:r>
              <a:rPr lang="en-US" altLang="zh-CN" sz="2400" dirty="0"/>
              <a:t>/bin/bash:    ELF 64-bit LSB executable, x86-64, version 1 (SYSV), dynamically linked (uses shared libs), for GNU/Linux 2.6.32, </a:t>
            </a:r>
            <a:r>
              <a:rPr lang="en-US" altLang="zh-CN" sz="2400" dirty="0" err="1"/>
              <a:t>BuildID</a:t>
            </a:r>
            <a:r>
              <a:rPr lang="en-US" altLang="zh-CN" sz="2400" dirty="0"/>
              <a:t>[sha1]=85e3da5a087950e7aaeb7893c056218a8874d2e5, stripped </a:t>
            </a:r>
            <a:r>
              <a:rPr lang="zh-CN" altLang="en-US" sz="2400" dirty="0">
                <a:solidFill>
                  <a:srgbClr val="FF0000"/>
                </a:solidFill>
              </a:rPr>
              <a:t>二进制文件</a:t>
            </a:r>
            <a:endParaRPr lang="en-US" altLang="zh-CN" sz="2400" dirty="0">
              <a:solidFill>
                <a:srgbClr val="FF0000"/>
              </a:solidFill>
            </a:endParaRPr>
          </a:p>
          <a:p>
            <a:pPr lvl="1"/>
            <a:r>
              <a:rPr lang="en-US" altLang="zh-CN" sz="2400" dirty="0"/>
              <a:t>/dev/console: character special  </a:t>
            </a:r>
            <a:r>
              <a:rPr lang="zh-CN" altLang="en-US" sz="2400" dirty="0">
                <a:solidFill>
                  <a:srgbClr val="FF0000"/>
                </a:solidFill>
              </a:rPr>
              <a:t>字符设备文件</a:t>
            </a:r>
            <a:endParaRPr lang="en-US" altLang="zh-CN" sz="2400" dirty="0">
              <a:solidFill>
                <a:srgbClr val="FF0000"/>
              </a:solidFill>
            </a:endParaRPr>
          </a:p>
          <a:p>
            <a:pPr lvl="1"/>
            <a:endParaRPr lang="zh-CN" altLang="zh-CN"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22450AD9-4013-4C84-B31A-706F249179E8}"/>
              </a:ext>
            </a:extLst>
          </p:cNvPr>
          <p:cNvSpPr/>
          <p:nvPr/>
        </p:nvSpPr>
        <p:spPr bwMode="auto">
          <a:xfrm>
            <a:off x="1206872" y="3623252"/>
            <a:ext cx="7687518" cy="3168352"/>
          </a:xfrm>
          <a:prstGeom prst="roundRect">
            <a:avLst>
              <a:gd name="adj" fmla="val 4083"/>
            </a:avLst>
          </a:prstGeom>
          <a:gradFill flip="none" rotWithShape="1">
            <a:gsLst>
              <a:gs pos="0">
                <a:schemeClr val="accent1">
                  <a:shade val="30000"/>
                  <a:satMod val="115000"/>
                  <a:alpha val="42000"/>
                </a:schemeClr>
              </a:gs>
              <a:gs pos="50000">
                <a:schemeClr val="accent1">
                  <a:shade val="67500"/>
                  <a:satMod val="115000"/>
                </a:schemeClr>
              </a:gs>
              <a:gs pos="100000">
                <a:schemeClr val="accent1">
                  <a:shade val="100000"/>
                  <a:satMod val="11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ts val="10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p:txBody>
      </p:sp>
      <p:sp>
        <p:nvSpPr>
          <p:cNvPr id="4" name="内容占位符 2">
            <a:extLst>
              <a:ext uri="{FF2B5EF4-FFF2-40B4-BE49-F238E27FC236}">
                <a16:creationId xmlns:a16="http://schemas.microsoft.com/office/drawing/2014/main" id="{2BD58CE2-5C71-43AA-AE2E-2AB9870A140A}"/>
              </a:ext>
            </a:extLst>
          </p:cNvPr>
          <p:cNvSpPr txBox="1">
            <a:spLocks/>
          </p:cNvSpPr>
          <p:nvPr/>
        </p:nvSpPr>
        <p:spPr bwMode="auto">
          <a:xfrm>
            <a:off x="819065" y="1258370"/>
            <a:ext cx="8316416" cy="180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t>功能：显示指定</a:t>
            </a:r>
            <a:r>
              <a:rPr lang="zh-CN" altLang="en-US" sz="2800" dirty="0">
                <a:solidFill>
                  <a:srgbClr val="FF0000"/>
                </a:solidFill>
              </a:rPr>
              <a:t>文件的状态信息</a:t>
            </a:r>
            <a:r>
              <a:rPr lang="zh-CN" altLang="en-US" sz="2800" dirty="0"/>
              <a:t>或其所在</a:t>
            </a:r>
            <a:r>
              <a:rPr lang="zh-CN" altLang="en-US" sz="2800" dirty="0">
                <a:solidFill>
                  <a:srgbClr val="FF0000"/>
                </a:solidFill>
              </a:rPr>
              <a:t>文件系统的状态信息</a:t>
            </a:r>
            <a:r>
              <a:rPr lang="en-US" altLang="zh-CN" sz="2800" dirty="0"/>
              <a:t>—</a:t>
            </a:r>
            <a:r>
              <a:rPr lang="zh-CN" altLang="en-US" sz="2800" dirty="0"/>
              <a:t>属性信息，包括</a:t>
            </a:r>
            <a:r>
              <a:rPr lang="zh-CN" altLang="en-US" sz="2800" dirty="0">
                <a:solidFill>
                  <a:srgbClr val="FF0000"/>
                </a:solidFill>
              </a:rPr>
              <a:t>文件名</a:t>
            </a:r>
            <a:r>
              <a:rPr lang="zh-CN" altLang="en-US" sz="2800" dirty="0"/>
              <a:t>、文件大小、文件类型、</a:t>
            </a:r>
            <a:r>
              <a:rPr lang="en-US" altLang="zh-CN" sz="2800" dirty="0" err="1"/>
              <a:t>i</a:t>
            </a:r>
            <a:r>
              <a:rPr lang="zh-CN" altLang="en-US" sz="2800" dirty="0"/>
              <a:t>节点号、</a:t>
            </a:r>
            <a:r>
              <a:rPr lang="en-US" altLang="zh-CN" sz="2800" dirty="0"/>
              <a:t>3</a:t>
            </a:r>
            <a:r>
              <a:rPr lang="zh-CN" altLang="en-US" sz="2800" dirty="0"/>
              <a:t>个时间、存取权限等</a:t>
            </a:r>
            <a:endParaRPr lang="en-US" altLang="zh-CN" sz="2800" dirty="0"/>
          </a:p>
          <a:p>
            <a:r>
              <a:rPr lang="zh-CN" altLang="zh-CN" sz="2800" dirty="0"/>
              <a:t>格式：</a:t>
            </a:r>
            <a:r>
              <a:rPr lang="en-US" altLang="zh-CN" sz="2800" dirty="0">
                <a:solidFill>
                  <a:schemeClr val="accent6">
                    <a:lumMod val="75000"/>
                  </a:schemeClr>
                </a:solidFill>
              </a:rPr>
              <a:t>stat [</a:t>
            </a:r>
            <a:r>
              <a:rPr lang="zh-CN" altLang="en-US" sz="2800" dirty="0">
                <a:solidFill>
                  <a:schemeClr val="accent6">
                    <a:lumMod val="75000"/>
                  </a:schemeClr>
                </a:solidFill>
              </a:rPr>
              <a:t>选项</a:t>
            </a:r>
            <a:r>
              <a:rPr lang="en-US" altLang="zh-CN" sz="2800" dirty="0">
                <a:solidFill>
                  <a:schemeClr val="accent6">
                    <a:lumMod val="75000"/>
                  </a:schemeClr>
                </a:solidFill>
              </a:rPr>
              <a:t>] &lt;</a:t>
            </a:r>
            <a:r>
              <a:rPr lang="zh-CN" altLang="zh-CN" sz="2800" dirty="0">
                <a:solidFill>
                  <a:schemeClr val="accent6">
                    <a:lumMod val="75000"/>
                  </a:schemeClr>
                </a:solidFill>
              </a:rPr>
              <a:t>文件</a:t>
            </a:r>
            <a:r>
              <a:rPr lang="zh-CN" altLang="en-US" sz="2800" dirty="0">
                <a:solidFill>
                  <a:schemeClr val="accent6">
                    <a:lumMod val="75000"/>
                  </a:schemeClr>
                </a:solidFill>
              </a:rPr>
              <a:t>名</a:t>
            </a:r>
            <a:r>
              <a:rPr lang="en-US" altLang="zh-CN" sz="2800" dirty="0">
                <a:solidFill>
                  <a:schemeClr val="accent6">
                    <a:lumMod val="75000"/>
                  </a:schemeClr>
                </a:solidFill>
              </a:rPr>
              <a:t>&gt; </a:t>
            </a:r>
            <a:r>
              <a:rPr lang="zh-CN" altLang="zh-CN" sz="2800" dirty="0">
                <a:solidFill>
                  <a:schemeClr val="accent6">
                    <a:lumMod val="75000"/>
                  </a:schemeClr>
                </a:solidFill>
              </a:rPr>
              <a:t>…</a:t>
            </a:r>
            <a:endParaRPr lang="en-US" altLang="zh-CN" sz="2800" dirty="0">
              <a:solidFill>
                <a:schemeClr val="accent6">
                  <a:lumMod val="75000"/>
                </a:schemeClr>
              </a:solidFill>
            </a:endParaRPr>
          </a:p>
          <a:p>
            <a:r>
              <a:rPr lang="zh-CN" altLang="en-US" sz="2800" dirty="0"/>
              <a:t>举例</a:t>
            </a:r>
            <a:endParaRPr lang="en-US" altLang="zh-CN" sz="2800" dirty="0"/>
          </a:p>
          <a:p>
            <a:pPr lvl="1">
              <a:spcBef>
                <a:spcPts val="300"/>
              </a:spcBef>
            </a:pPr>
            <a:r>
              <a:rPr lang="en-US" altLang="zh-CN" sz="2000" dirty="0"/>
              <a:t>[</a:t>
            </a:r>
            <a:r>
              <a:rPr lang="en-US" altLang="zh-CN" sz="2000" dirty="0" err="1"/>
              <a:t>lily@localhost</a:t>
            </a:r>
            <a:r>
              <a:rPr lang="en-US" altLang="zh-CN" sz="2000" dirty="0"/>
              <a:t> ~]$ </a:t>
            </a:r>
            <a:r>
              <a:rPr lang="en-US" altLang="zh-CN" sz="2000" dirty="0">
                <a:solidFill>
                  <a:schemeClr val="accent2">
                    <a:lumMod val="50000"/>
                  </a:schemeClr>
                </a:solidFill>
              </a:rPr>
              <a:t>stat  /</a:t>
            </a:r>
            <a:r>
              <a:rPr lang="en-US" altLang="zh-CN" sz="2000" dirty="0" err="1">
                <a:solidFill>
                  <a:schemeClr val="accent2">
                    <a:lumMod val="50000"/>
                  </a:schemeClr>
                </a:solidFill>
              </a:rPr>
              <a:t>etc</a:t>
            </a:r>
            <a:r>
              <a:rPr lang="en-US" altLang="zh-CN" sz="2000" dirty="0">
                <a:solidFill>
                  <a:schemeClr val="accent2">
                    <a:lumMod val="50000"/>
                  </a:schemeClr>
                </a:solidFill>
              </a:rPr>
              <a:t>/passwd</a:t>
            </a:r>
          </a:p>
          <a:p>
            <a:pPr lvl="1">
              <a:spcBef>
                <a:spcPts val="300"/>
              </a:spcBef>
            </a:pPr>
            <a:r>
              <a:rPr lang="zh-CN" altLang="en-US" sz="2000" dirty="0">
                <a:solidFill>
                  <a:srgbClr val="FF0000"/>
                </a:solidFill>
              </a:rPr>
              <a:t>文件</a:t>
            </a:r>
            <a:r>
              <a:rPr lang="zh-CN" altLang="en-US" sz="2000" dirty="0"/>
              <a:t>：</a:t>
            </a:r>
            <a:r>
              <a:rPr lang="en-US" altLang="zh-CN" sz="2000" dirty="0"/>
              <a:t>"/</a:t>
            </a:r>
            <a:r>
              <a:rPr lang="en-US" altLang="zh-CN" sz="2000" dirty="0" err="1"/>
              <a:t>etc</a:t>
            </a:r>
            <a:r>
              <a:rPr lang="en-US" altLang="zh-CN" sz="2000" dirty="0"/>
              <a:t>/passwd"</a:t>
            </a:r>
          </a:p>
          <a:p>
            <a:pPr lvl="1">
              <a:spcBef>
                <a:spcPts val="300"/>
              </a:spcBef>
            </a:pPr>
            <a:r>
              <a:rPr lang="zh-CN" altLang="en-US" sz="2000" dirty="0">
                <a:solidFill>
                  <a:srgbClr val="FF0000"/>
                </a:solidFill>
              </a:rPr>
              <a:t>大小</a:t>
            </a:r>
            <a:r>
              <a:rPr lang="zh-CN" altLang="en-US" sz="2000" dirty="0"/>
              <a:t>：</a:t>
            </a:r>
            <a:r>
              <a:rPr lang="en-US" altLang="zh-CN" sz="2000" dirty="0"/>
              <a:t>2304      	</a:t>
            </a:r>
            <a:r>
              <a:rPr lang="zh-CN" altLang="en-US" sz="2000" dirty="0">
                <a:solidFill>
                  <a:srgbClr val="FF0000"/>
                </a:solidFill>
              </a:rPr>
              <a:t>块</a:t>
            </a:r>
            <a:r>
              <a:rPr lang="zh-CN" altLang="en-US" sz="2000" dirty="0"/>
              <a:t>：</a:t>
            </a:r>
            <a:r>
              <a:rPr lang="en-US" altLang="zh-CN" sz="2000" dirty="0"/>
              <a:t>8          IO </a:t>
            </a:r>
            <a:r>
              <a:rPr lang="zh-CN" altLang="en-US" sz="2000" dirty="0"/>
              <a:t>块：</a:t>
            </a:r>
            <a:r>
              <a:rPr lang="en-US" altLang="zh-CN" sz="2000" dirty="0"/>
              <a:t>4096   </a:t>
            </a:r>
            <a:r>
              <a:rPr lang="zh-CN" altLang="en-US" sz="2000" dirty="0">
                <a:solidFill>
                  <a:srgbClr val="FF0000"/>
                </a:solidFill>
              </a:rPr>
              <a:t>普通文件</a:t>
            </a:r>
          </a:p>
          <a:p>
            <a:pPr lvl="1">
              <a:spcBef>
                <a:spcPts val="300"/>
              </a:spcBef>
            </a:pPr>
            <a:r>
              <a:rPr lang="zh-CN" altLang="en-US" sz="2000" dirty="0"/>
              <a:t>设备：</a:t>
            </a:r>
            <a:r>
              <a:rPr lang="en-US" altLang="zh-CN" sz="2000" dirty="0"/>
              <a:t>fd00h/64768d	</a:t>
            </a:r>
            <a:r>
              <a:rPr lang="en-US" altLang="zh-CN" sz="2000" dirty="0" err="1">
                <a:solidFill>
                  <a:srgbClr val="FF0000"/>
                </a:solidFill>
              </a:rPr>
              <a:t>Inode</a:t>
            </a:r>
            <a:r>
              <a:rPr lang="zh-CN" altLang="en-US" sz="2000" dirty="0"/>
              <a:t>：</a:t>
            </a:r>
            <a:r>
              <a:rPr lang="en-US" altLang="zh-CN" sz="2000" dirty="0"/>
              <a:t>18193386    </a:t>
            </a:r>
            <a:r>
              <a:rPr lang="zh-CN" altLang="en-US" sz="2000" dirty="0"/>
              <a:t>硬链接：</a:t>
            </a:r>
            <a:r>
              <a:rPr lang="en-US" altLang="zh-CN" sz="2000" dirty="0"/>
              <a:t>1</a:t>
            </a:r>
          </a:p>
          <a:p>
            <a:pPr lvl="1">
              <a:spcBef>
                <a:spcPts val="300"/>
              </a:spcBef>
            </a:pPr>
            <a:r>
              <a:rPr lang="zh-CN" altLang="en-US" sz="2000" dirty="0"/>
              <a:t>权限：</a:t>
            </a:r>
            <a:r>
              <a:rPr lang="en-US" altLang="zh-CN" sz="2000" dirty="0"/>
              <a:t>(0644/-</a:t>
            </a:r>
            <a:r>
              <a:rPr lang="en-US" altLang="zh-CN" sz="2000" dirty="0" err="1"/>
              <a:t>rw</a:t>
            </a:r>
            <a:r>
              <a:rPr lang="en-US" altLang="zh-CN" sz="2000" dirty="0"/>
              <a:t>-r--r--)  </a:t>
            </a:r>
            <a:r>
              <a:rPr lang="en-US" altLang="zh-CN" sz="2000" dirty="0" err="1"/>
              <a:t>Uid</a:t>
            </a:r>
            <a:r>
              <a:rPr lang="zh-CN" altLang="en-US" sz="2000" dirty="0"/>
              <a:t>：</a:t>
            </a:r>
            <a:r>
              <a:rPr lang="en-US" altLang="zh-CN" sz="2000" dirty="0"/>
              <a:t>(0/root)   Gid</a:t>
            </a:r>
            <a:r>
              <a:rPr lang="zh-CN" altLang="en-US" sz="2000" dirty="0"/>
              <a:t>：</a:t>
            </a:r>
            <a:r>
              <a:rPr lang="en-US" altLang="zh-CN" sz="2000" dirty="0"/>
              <a:t>(0/ root)</a:t>
            </a:r>
          </a:p>
          <a:p>
            <a:pPr lvl="1">
              <a:spcBef>
                <a:spcPts val="300"/>
              </a:spcBef>
            </a:pPr>
            <a:r>
              <a:rPr lang="zh-CN" altLang="en-US" sz="2000" dirty="0"/>
              <a:t>环境：</a:t>
            </a:r>
            <a:r>
              <a:rPr lang="en-US" altLang="zh-CN" sz="2000" dirty="0"/>
              <a:t>system_u:object_r:passwd_file_t:s0</a:t>
            </a:r>
          </a:p>
          <a:p>
            <a:pPr lvl="1">
              <a:spcBef>
                <a:spcPts val="300"/>
              </a:spcBef>
            </a:pPr>
            <a:r>
              <a:rPr lang="zh-CN" altLang="en-US" sz="2000" dirty="0">
                <a:solidFill>
                  <a:srgbClr val="FF0000"/>
                </a:solidFill>
              </a:rPr>
              <a:t>最近访问</a:t>
            </a:r>
            <a:r>
              <a:rPr lang="zh-CN" altLang="en-US" sz="2000" dirty="0"/>
              <a:t>：</a:t>
            </a:r>
            <a:r>
              <a:rPr lang="en-US" altLang="zh-CN" sz="2000" dirty="0"/>
              <a:t>2022-03-06 16:33:18.320000175 +0800</a:t>
            </a:r>
          </a:p>
          <a:p>
            <a:pPr lvl="1">
              <a:spcBef>
                <a:spcPts val="300"/>
              </a:spcBef>
            </a:pPr>
            <a:r>
              <a:rPr lang="zh-CN" altLang="en-US" sz="2000" dirty="0">
                <a:solidFill>
                  <a:srgbClr val="FF0000"/>
                </a:solidFill>
              </a:rPr>
              <a:t>最近更改</a:t>
            </a:r>
            <a:r>
              <a:rPr lang="zh-CN" altLang="en-US" sz="2000" dirty="0"/>
              <a:t>：</a:t>
            </a:r>
            <a:r>
              <a:rPr lang="en-US" altLang="zh-CN" sz="2000" dirty="0"/>
              <a:t>2021-10-30 12:17:47.182863734 +0800</a:t>
            </a:r>
          </a:p>
          <a:p>
            <a:pPr lvl="1">
              <a:spcBef>
                <a:spcPts val="300"/>
              </a:spcBef>
            </a:pPr>
            <a:r>
              <a:rPr lang="zh-CN" altLang="en-US" sz="2000" dirty="0">
                <a:solidFill>
                  <a:srgbClr val="FF0000"/>
                </a:solidFill>
              </a:rPr>
              <a:t>最近改动</a:t>
            </a:r>
            <a:r>
              <a:rPr lang="zh-CN" altLang="en-US" sz="2000" dirty="0"/>
              <a:t>：</a:t>
            </a:r>
            <a:r>
              <a:rPr lang="en-US" altLang="zh-CN" sz="2000" dirty="0"/>
              <a:t>2021-10-30 12:17:47.182863734 +0800</a:t>
            </a:r>
          </a:p>
          <a:p>
            <a:pPr marL="457200" lvl="1" indent="0">
              <a:buNone/>
            </a:pPr>
            <a:endParaRPr lang="zh-CN" altLang="zh-CN" sz="2400" dirty="0"/>
          </a:p>
        </p:txBody>
      </p:sp>
      <p:sp>
        <p:nvSpPr>
          <p:cNvPr id="2" name="标题 1"/>
          <p:cNvSpPr>
            <a:spLocks noGrp="1"/>
          </p:cNvSpPr>
          <p:nvPr>
            <p:ph type="title"/>
          </p:nvPr>
        </p:nvSpPr>
        <p:spPr/>
        <p:txBody>
          <a:bodyPr/>
          <a:lstStyle/>
          <a:p>
            <a:r>
              <a:rPr lang="en-US" altLang="zh-CN" dirty="0"/>
              <a:t>stat</a:t>
            </a:r>
            <a:r>
              <a:rPr lang="zh-CN" altLang="en-US" dirty="0"/>
              <a:t>命令</a:t>
            </a:r>
          </a:p>
        </p:txBody>
      </p:sp>
    </p:spTree>
    <p:extLst>
      <p:ext uri="{BB962C8B-B14F-4D97-AF65-F5344CB8AC3E}">
        <p14:creationId xmlns:p14="http://schemas.microsoft.com/office/powerpoint/2010/main" val="33682473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188640"/>
            <a:ext cx="7793037" cy="1052513"/>
          </a:xfrm>
        </p:spPr>
        <p:txBody>
          <a:bodyPr/>
          <a:lstStyle/>
          <a:p>
            <a:r>
              <a:rPr lang="en-US" altLang="zh-CN" dirty="0"/>
              <a:t>cp</a:t>
            </a:r>
            <a:r>
              <a:rPr lang="zh-CN" altLang="en-US" dirty="0"/>
              <a:t>命令</a:t>
            </a:r>
          </a:p>
        </p:txBody>
      </p:sp>
      <p:sp>
        <p:nvSpPr>
          <p:cNvPr id="3" name="内容占位符 2"/>
          <p:cNvSpPr>
            <a:spLocks noGrp="1"/>
          </p:cNvSpPr>
          <p:nvPr>
            <p:ph idx="1"/>
          </p:nvPr>
        </p:nvSpPr>
        <p:spPr>
          <a:xfrm>
            <a:off x="827584" y="1371600"/>
            <a:ext cx="7772400" cy="4114800"/>
          </a:xfrm>
        </p:spPr>
        <p:txBody>
          <a:bodyPr/>
          <a:lstStyle/>
          <a:p>
            <a:r>
              <a:rPr lang="zh-CN" altLang="en-US" dirty="0"/>
              <a:t>功能：复制</a:t>
            </a:r>
            <a:r>
              <a:rPr lang="zh-CN" altLang="en-US" dirty="0">
                <a:solidFill>
                  <a:srgbClr val="FF0000"/>
                </a:solidFill>
              </a:rPr>
              <a:t>文件或目录</a:t>
            </a:r>
            <a:r>
              <a:rPr lang="zh-CN" altLang="en-US" dirty="0"/>
              <a:t>。</a:t>
            </a:r>
          </a:p>
          <a:p>
            <a:r>
              <a:rPr lang="zh-CN" altLang="en-US" dirty="0"/>
              <a:t>格式：</a:t>
            </a:r>
            <a:r>
              <a:rPr lang="en-US" altLang="zh-CN" dirty="0">
                <a:solidFill>
                  <a:schemeClr val="accent6">
                    <a:lumMod val="75000"/>
                  </a:schemeClr>
                </a:solidFill>
              </a:rPr>
              <a:t>cp [</a:t>
            </a:r>
            <a:r>
              <a:rPr lang="zh-CN" altLang="en-US" dirty="0">
                <a:solidFill>
                  <a:schemeClr val="accent6">
                    <a:lumMod val="75000"/>
                  </a:schemeClr>
                </a:solidFill>
              </a:rPr>
              <a:t>参数</a:t>
            </a:r>
            <a:r>
              <a:rPr lang="en-US" altLang="zh-CN" dirty="0">
                <a:solidFill>
                  <a:schemeClr val="accent6">
                    <a:lumMod val="75000"/>
                  </a:schemeClr>
                </a:solidFill>
              </a:rPr>
              <a:t>] &lt;</a:t>
            </a:r>
            <a:r>
              <a:rPr lang="zh-CN" altLang="en-US" dirty="0">
                <a:solidFill>
                  <a:schemeClr val="accent6">
                    <a:lumMod val="75000"/>
                  </a:schemeClr>
                </a:solidFill>
              </a:rPr>
              <a:t>源</a:t>
            </a:r>
            <a:r>
              <a:rPr lang="en-US" altLang="zh-CN" dirty="0">
                <a:solidFill>
                  <a:schemeClr val="accent6">
                    <a:lumMod val="75000"/>
                  </a:schemeClr>
                </a:solidFill>
              </a:rPr>
              <a:t>&gt; &lt;</a:t>
            </a:r>
            <a:r>
              <a:rPr lang="zh-CN" altLang="en-US" dirty="0">
                <a:solidFill>
                  <a:schemeClr val="accent6">
                    <a:lumMod val="75000"/>
                  </a:schemeClr>
                </a:solidFill>
              </a:rPr>
              <a:t>目标</a:t>
            </a:r>
            <a:r>
              <a:rPr lang="en-US" altLang="zh-CN" dirty="0">
                <a:solidFill>
                  <a:schemeClr val="accent6">
                    <a:lumMod val="75000"/>
                  </a:schemeClr>
                </a:solidFill>
              </a:rPr>
              <a:t>&gt;</a:t>
            </a:r>
          </a:p>
          <a:p>
            <a:r>
              <a:rPr lang="zh-CN" altLang="en-US" dirty="0"/>
              <a:t>说明</a:t>
            </a:r>
            <a:endParaRPr lang="en-US" altLang="zh-CN" dirty="0"/>
          </a:p>
          <a:p>
            <a:pPr lvl="1"/>
            <a:r>
              <a:rPr lang="zh-CN" altLang="en-US" dirty="0"/>
              <a:t>若复制的目标文件已存在，则被</a:t>
            </a:r>
            <a:r>
              <a:rPr lang="zh-CN" altLang="en-US" dirty="0">
                <a:solidFill>
                  <a:srgbClr val="FF0000"/>
                </a:solidFill>
              </a:rPr>
              <a:t>覆盖</a:t>
            </a:r>
          </a:p>
          <a:p>
            <a:pPr lvl="1"/>
            <a:r>
              <a:rPr lang="zh-CN" altLang="en-US" dirty="0"/>
              <a:t>将</a:t>
            </a:r>
            <a:r>
              <a:rPr lang="zh-CN" altLang="en-US" dirty="0">
                <a:solidFill>
                  <a:srgbClr val="FF0000"/>
                </a:solidFill>
              </a:rPr>
              <a:t>多个源文件</a:t>
            </a:r>
            <a:r>
              <a:rPr lang="zh-CN" altLang="en-US" dirty="0"/>
              <a:t>复制到目标目录中</a:t>
            </a:r>
          </a:p>
          <a:p>
            <a:pPr lvl="1"/>
            <a:r>
              <a:rPr lang="zh-CN" altLang="en-US" dirty="0"/>
              <a:t>将</a:t>
            </a:r>
            <a:r>
              <a:rPr lang="zh-CN" altLang="en-US" dirty="0">
                <a:solidFill>
                  <a:srgbClr val="FF0000"/>
                </a:solidFill>
              </a:rPr>
              <a:t>源目录复制</a:t>
            </a:r>
            <a:r>
              <a:rPr lang="zh-CN" altLang="en-US" dirty="0"/>
              <a:t>为指定的目标目录（目标目录不存在）（</a:t>
            </a:r>
            <a:r>
              <a:rPr lang="en-US" altLang="zh-CN" dirty="0">
                <a:solidFill>
                  <a:srgbClr val="FF0000"/>
                </a:solidFill>
              </a:rPr>
              <a:t>-r</a:t>
            </a:r>
            <a:r>
              <a:rPr lang="zh-CN" altLang="en-US" dirty="0"/>
              <a:t>）</a:t>
            </a:r>
          </a:p>
          <a:p>
            <a:pPr lvl="1"/>
            <a:r>
              <a:rPr lang="zh-CN" altLang="en-US" dirty="0"/>
              <a:t>将</a:t>
            </a:r>
            <a:r>
              <a:rPr lang="zh-CN" altLang="en-US" dirty="0">
                <a:solidFill>
                  <a:srgbClr val="FF0000"/>
                </a:solidFill>
              </a:rPr>
              <a:t>源目录复制</a:t>
            </a:r>
            <a:r>
              <a:rPr lang="zh-CN" altLang="en-US" dirty="0"/>
              <a:t>到指定的目标目录中（</a:t>
            </a:r>
            <a:r>
              <a:rPr lang="en-US" altLang="zh-CN" dirty="0">
                <a:solidFill>
                  <a:srgbClr val="FF0000"/>
                </a:solidFill>
              </a:rPr>
              <a:t>-r</a:t>
            </a:r>
            <a:r>
              <a:rPr lang="zh-CN" altLang="en-US" dirty="0"/>
              <a:t>）</a:t>
            </a:r>
            <a:endParaRPr lang="en-US" altLang="zh-CN" dirty="0"/>
          </a:p>
          <a:p>
            <a:pPr lvl="1"/>
            <a:r>
              <a:rPr lang="zh-CN" altLang="en-US" dirty="0"/>
              <a:t>默认情况下，</a:t>
            </a:r>
            <a:r>
              <a:rPr lang="en-US" altLang="zh-CN" dirty="0">
                <a:solidFill>
                  <a:srgbClr val="FF0000"/>
                </a:solidFill>
              </a:rPr>
              <a:t>cp</a:t>
            </a:r>
            <a:r>
              <a:rPr lang="zh-CN" altLang="en-US" dirty="0">
                <a:solidFill>
                  <a:srgbClr val="FF0000"/>
                </a:solidFill>
              </a:rPr>
              <a:t>源文件和目标文件的权限不同</a:t>
            </a:r>
            <a:r>
              <a:rPr lang="zh-CN" altLang="en-US" dirty="0"/>
              <a:t>，目标文件的拥有者通常是命令操作者</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a:t>
            </a:r>
            <a:r>
              <a:rPr lang="zh-CN" altLang="en-US" dirty="0"/>
              <a:t>命令的常用选项</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886641859"/>
              </p:ext>
            </p:extLst>
          </p:nvPr>
        </p:nvGraphicFramePr>
        <p:xfrm>
          <a:off x="279967" y="1532705"/>
          <a:ext cx="8683753" cy="5120640"/>
        </p:xfrm>
        <a:graphic>
          <a:graphicData uri="http://schemas.openxmlformats.org/drawingml/2006/table">
            <a:tbl>
              <a:tblPr firstRow="1" bandRow="1">
                <a:tableStyleId>{21E4AEA4-8DFA-4A89-87EB-49C32662AFE0}</a:tableStyleId>
              </a:tblPr>
              <a:tblGrid>
                <a:gridCol w="1103869">
                  <a:extLst>
                    <a:ext uri="{9D8B030D-6E8A-4147-A177-3AD203B41FA5}">
                      <a16:colId xmlns:a16="http://schemas.microsoft.com/office/drawing/2014/main" val="20000"/>
                    </a:ext>
                  </a:extLst>
                </a:gridCol>
                <a:gridCol w="7579884">
                  <a:extLst>
                    <a:ext uri="{9D8B030D-6E8A-4147-A177-3AD203B41FA5}">
                      <a16:colId xmlns:a16="http://schemas.microsoft.com/office/drawing/2014/main" val="20001"/>
                    </a:ext>
                  </a:extLst>
                </a:gridCol>
              </a:tblGrid>
              <a:tr h="370840">
                <a:tc>
                  <a:txBody>
                    <a:bodyPr/>
                    <a:lstStyle/>
                    <a:p>
                      <a:pPr algn="l"/>
                      <a:r>
                        <a:rPr lang="zh-CN" altLang="en-US" sz="2400" dirty="0">
                          <a:solidFill>
                            <a:srgbClr val="C00000"/>
                          </a:solidFill>
                        </a:rPr>
                        <a:t>参数</a:t>
                      </a:r>
                    </a:p>
                  </a:txBody>
                  <a:tcPr/>
                </a:tc>
                <a:tc>
                  <a:txBody>
                    <a:bodyPr/>
                    <a:lstStyle/>
                    <a:p>
                      <a:pPr algn="l"/>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400" dirty="0"/>
                        <a:t>-a</a:t>
                      </a:r>
                      <a:endParaRPr lang="zh-CN" altLang="en-US" sz="2400" dirty="0"/>
                    </a:p>
                  </a:txBody>
                  <a:tcPr/>
                </a:tc>
                <a:tc>
                  <a:txBody>
                    <a:bodyPr/>
                    <a:lstStyle/>
                    <a:p>
                      <a:r>
                        <a:rPr lang="zh-CN" altLang="en-US" sz="2400" dirty="0"/>
                        <a:t>等价于 </a:t>
                      </a:r>
                      <a:r>
                        <a:rPr lang="en-US" altLang="zh-CN" sz="2400" dirty="0"/>
                        <a:t>–</a:t>
                      </a:r>
                      <a:r>
                        <a:rPr lang="en-US" altLang="zh-CN" sz="2400" dirty="0" err="1"/>
                        <a:t>dpR</a:t>
                      </a:r>
                      <a:r>
                        <a:rPr lang="zh-CN" altLang="en-US" sz="2400" dirty="0"/>
                        <a:t>，</a:t>
                      </a:r>
                      <a:r>
                        <a:rPr lang="zh-CN" altLang="en-US" sz="2400" dirty="0">
                          <a:solidFill>
                            <a:srgbClr val="FF0000"/>
                          </a:solidFill>
                        </a:rPr>
                        <a:t>复制后的文件保持原有文件的所有属性</a:t>
                      </a:r>
                      <a:r>
                        <a:rPr lang="zh-CN" altLang="en-US" sz="2400" dirty="0"/>
                        <a:t>（除文件的权限）</a:t>
                      </a:r>
                      <a:r>
                        <a:rPr lang="zh-CN" altLang="en-US" sz="2400" b="1" dirty="0">
                          <a:solidFill>
                            <a:schemeClr val="accent5">
                              <a:lumMod val="25000"/>
                            </a:schemeClr>
                          </a:solidFill>
                        </a:rPr>
                        <a:t>（常用）</a:t>
                      </a:r>
                      <a:endParaRPr lang="zh-CN" altLang="en-US" sz="2400" dirty="0"/>
                    </a:p>
                  </a:txBody>
                  <a:tcPr/>
                </a:tc>
                <a:extLst>
                  <a:ext uri="{0D108BD9-81ED-4DB2-BD59-A6C34878D82A}">
                    <a16:rowId xmlns:a16="http://schemas.microsoft.com/office/drawing/2014/main" val="10001"/>
                  </a:ext>
                </a:extLst>
              </a:tr>
              <a:tr h="370840">
                <a:tc>
                  <a:txBody>
                    <a:bodyPr/>
                    <a:lstStyle/>
                    <a:p>
                      <a:r>
                        <a:rPr lang="en-US" altLang="zh-CN" sz="2400" dirty="0"/>
                        <a:t>-R</a:t>
                      </a:r>
                      <a:r>
                        <a:rPr lang="zh-CN" altLang="en-US" sz="2400" dirty="0"/>
                        <a:t>，</a:t>
                      </a:r>
                      <a:r>
                        <a:rPr lang="en-US" altLang="zh-CN" sz="2400" dirty="0"/>
                        <a:t>-r </a:t>
                      </a:r>
                      <a:endParaRPr lang="zh-CN" altLang="en-US" sz="2400" dirty="0"/>
                    </a:p>
                  </a:txBody>
                  <a:tcPr/>
                </a:tc>
                <a:tc>
                  <a:txBody>
                    <a:bodyPr/>
                    <a:lstStyle/>
                    <a:p>
                      <a:r>
                        <a:rPr lang="zh-CN" altLang="en-US" sz="2400" dirty="0">
                          <a:solidFill>
                            <a:srgbClr val="FF0000"/>
                          </a:solidFill>
                        </a:rPr>
                        <a:t>递归地复制目录及目录内的所有项目 </a:t>
                      </a:r>
                      <a:r>
                        <a:rPr lang="zh-CN" altLang="en-US" sz="2400" b="1" dirty="0">
                          <a:solidFill>
                            <a:schemeClr val="accent5">
                              <a:lumMod val="25000"/>
                            </a:schemeClr>
                          </a:solidFill>
                        </a:rPr>
                        <a:t>（常用）</a:t>
                      </a:r>
                    </a:p>
                  </a:txBody>
                  <a:tcPr/>
                </a:tc>
                <a:extLst>
                  <a:ext uri="{0D108BD9-81ED-4DB2-BD59-A6C34878D82A}">
                    <a16:rowId xmlns:a16="http://schemas.microsoft.com/office/drawing/2014/main" val="10002"/>
                  </a:ext>
                </a:extLst>
              </a:tr>
              <a:tr h="370840">
                <a:tc>
                  <a:txBody>
                    <a:bodyPr/>
                    <a:lstStyle/>
                    <a:p>
                      <a:r>
                        <a:rPr lang="en-US" altLang="zh-CN" sz="2400" dirty="0"/>
                        <a:t>-p</a:t>
                      </a:r>
                      <a:endParaRPr lang="zh-CN" altLang="en-US" sz="2400" dirty="0"/>
                    </a:p>
                  </a:txBody>
                  <a:tcPr/>
                </a:tc>
                <a:tc>
                  <a:txBody>
                    <a:bodyPr/>
                    <a:lstStyle/>
                    <a:p>
                      <a:r>
                        <a:rPr lang="zh-CN" altLang="en-US" sz="2400" dirty="0"/>
                        <a:t>在复制文件过程中</a:t>
                      </a:r>
                      <a:r>
                        <a:rPr lang="zh-CN" altLang="en-US" sz="2400" dirty="0">
                          <a:solidFill>
                            <a:srgbClr val="FF0000"/>
                          </a:solidFill>
                        </a:rPr>
                        <a:t>保留文件属性</a:t>
                      </a:r>
                      <a:r>
                        <a:rPr lang="zh-CN" altLang="en-US" sz="2400" dirty="0"/>
                        <a:t>，</a:t>
                      </a:r>
                      <a:r>
                        <a:rPr lang="zh-CN" altLang="en-US" sz="2400" dirty="0">
                          <a:solidFill>
                            <a:srgbClr val="FF0000"/>
                          </a:solidFill>
                        </a:rPr>
                        <a:t>包括属主、组、权限与时间戳</a:t>
                      </a:r>
                      <a:r>
                        <a:rPr lang="zh-CN" altLang="en-US" sz="2400" b="1" dirty="0">
                          <a:solidFill>
                            <a:schemeClr val="accent5">
                              <a:lumMod val="25000"/>
                            </a:schemeClr>
                          </a:solidFill>
                        </a:rPr>
                        <a:t>（备份常用）</a:t>
                      </a:r>
                    </a:p>
                  </a:txBody>
                  <a:tcPr/>
                </a:tc>
                <a:extLst>
                  <a:ext uri="{0D108BD9-81ED-4DB2-BD59-A6C34878D82A}">
                    <a16:rowId xmlns:a16="http://schemas.microsoft.com/office/drawing/2014/main" val="10003"/>
                  </a:ext>
                </a:extLst>
              </a:tr>
              <a:tr h="370840">
                <a:tc>
                  <a:txBody>
                    <a:bodyPr/>
                    <a:lstStyle/>
                    <a:p>
                      <a:r>
                        <a:rPr lang="en-US" altLang="zh-CN" sz="2400" dirty="0"/>
                        <a:t>-d</a:t>
                      </a:r>
                      <a:endParaRPr lang="zh-CN" altLang="en-US" sz="2400" dirty="0"/>
                    </a:p>
                  </a:txBody>
                  <a:tcPr/>
                </a:tc>
                <a:tc>
                  <a:txBody>
                    <a:bodyPr/>
                    <a:lstStyle/>
                    <a:p>
                      <a:r>
                        <a:rPr lang="zh-CN" altLang="en-US" sz="2400" dirty="0"/>
                        <a:t>当复制符号链接的源文件时，目标文件也将创建符号链接且指向源文件所链接的原始文件，否则复制源文件</a:t>
                      </a:r>
                    </a:p>
                  </a:txBody>
                  <a:tcPr/>
                </a:tc>
                <a:extLst>
                  <a:ext uri="{0D108BD9-81ED-4DB2-BD59-A6C34878D82A}">
                    <a16:rowId xmlns:a16="http://schemas.microsoft.com/office/drawing/2014/main" val="10004"/>
                  </a:ext>
                </a:extLst>
              </a:tr>
              <a:tr h="370840">
                <a:tc>
                  <a:txBody>
                    <a:bodyPr/>
                    <a:lstStyle/>
                    <a:p>
                      <a:r>
                        <a:rPr lang="en-US" altLang="zh-CN" sz="2400" dirty="0"/>
                        <a:t>-f</a:t>
                      </a:r>
                      <a:endParaRPr lang="zh-CN" altLang="en-US" sz="2400" dirty="0"/>
                    </a:p>
                  </a:txBody>
                  <a:tcPr/>
                </a:tc>
                <a:tc>
                  <a:txBody>
                    <a:bodyPr/>
                    <a:lstStyle/>
                    <a:p>
                      <a:r>
                        <a:rPr lang="zh-CN" altLang="en-US" sz="2400" dirty="0"/>
                        <a:t>强制复制，不管目标是否存在</a:t>
                      </a:r>
                    </a:p>
                  </a:txBody>
                  <a:tcPr/>
                </a:tc>
                <a:extLst>
                  <a:ext uri="{0D108BD9-81ED-4DB2-BD59-A6C34878D82A}">
                    <a16:rowId xmlns:a16="http://schemas.microsoft.com/office/drawing/2014/main" val="10005"/>
                  </a:ext>
                </a:extLst>
              </a:tr>
              <a:tr h="0">
                <a:tc>
                  <a:txBody>
                    <a:bodyPr/>
                    <a:lstStyle/>
                    <a:p>
                      <a:r>
                        <a:rPr lang="en-US" altLang="zh-CN" sz="2400" dirty="0"/>
                        <a:t>-</a:t>
                      </a:r>
                      <a:r>
                        <a:rPr lang="en-US" altLang="zh-CN" sz="2400" dirty="0" err="1"/>
                        <a:t>i</a:t>
                      </a:r>
                      <a:endParaRPr lang="zh-CN" altLang="en-US" sz="2400" dirty="0"/>
                    </a:p>
                  </a:txBody>
                  <a:tcPr/>
                </a:tc>
                <a:tc>
                  <a:txBody>
                    <a:bodyPr/>
                    <a:lstStyle/>
                    <a:p>
                      <a:r>
                        <a:rPr lang="zh-CN" altLang="en-US" sz="2400" dirty="0">
                          <a:solidFill>
                            <a:srgbClr val="FF0000"/>
                          </a:solidFill>
                        </a:rPr>
                        <a:t>交互式复制</a:t>
                      </a:r>
                      <a:r>
                        <a:rPr lang="zh-CN" altLang="en-US" sz="2400" dirty="0"/>
                        <a:t>，</a:t>
                      </a:r>
                      <a:r>
                        <a:rPr lang="zh-CN" altLang="en-US" sz="2400" dirty="0">
                          <a:solidFill>
                            <a:srgbClr val="FF0000"/>
                          </a:solidFill>
                        </a:rPr>
                        <a:t>覆盖文件前需要确认</a:t>
                      </a:r>
                      <a:r>
                        <a:rPr lang="zh-CN" altLang="en-US" sz="2400" b="1" dirty="0">
                          <a:solidFill>
                            <a:schemeClr val="accent5">
                              <a:lumMod val="25000"/>
                            </a:schemeClr>
                          </a:solidFill>
                        </a:rPr>
                        <a:t>（常用）</a:t>
                      </a:r>
                      <a:endParaRPr lang="zh-CN" altLang="en-US" sz="2400" dirty="0">
                        <a:solidFill>
                          <a:srgbClr val="FF0000"/>
                        </a:solidFill>
                      </a:endParaRPr>
                    </a:p>
                  </a:txBody>
                  <a:tcPr/>
                </a:tc>
                <a:extLst>
                  <a:ext uri="{0D108BD9-81ED-4DB2-BD59-A6C34878D82A}">
                    <a16:rowId xmlns:a16="http://schemas.microsoft.com/office/drawing/2014/main" val="10006"/>
                  </a:ext>
                </a:extLst>
              </a:tr>
              <a:tr h="273050">
                <a:tc>
                  <a:txBody>
                    <a:bodyPr/>
                    <a:lstStyle/>
                    <a:p>
                      <a:r>
                        <a:rPr lang="en-US" altLang="zh-CN" sz="2400" dirty="0"/>
                        <a:t>-u</a:t>
                      </a:r>
                      <a:endParaRPr lang="zh-CN" altLang="en-US" sz="2400" dirty="0"/>
                    </a:p>
                  </a:txBody>
                  <a:tcPr/>
                </a:tc>
                <a:tc>
                  <a:txBody>
                    <a:bodyPr/>
                    <a:lstStyle/>
                    <a:p>
                      <a:r>
                        <a:rPr lang="zh-CN" altLang="en-US" sz="2400" dirty="0"/>
                        <a:t>只有当源文件的状态改变时间（</a:t>
                      </a:r>
                      <a:r>
                        <a:rPr lang="en-US" altLang="zh-CN" sz="2400" dirty="0" err="1"/>
                        <a:t>ctime</a:t>
                      </a:r>
                      <a:r>
                        <a:rPr lang="zh-CN" altLang="en-US" sz="2400" dirty="0"/>
                        <a:t>）比目标文件更新时或目标尚不存在时才进行复制</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246007"/>
            <a:ext cx="7793037" cy="1052513"/>
          </a:xfrm>
        </p:spPr>
        <p:txBody>
          <a:bodyPr/>
          <a:lstStyle/>
          <a:p>
            <a:r>
              <a:rPr lang="en-US" altLang="zh-CN" dirty="0"/>
              <a:t>cp</a:t>
            </a:r>
            <a:r>
              <a:rPr lang="zh-CN" altLang="en-US" dirty="0"/>
              <a:t>命令举例</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2796335457"/>
              </p:ext>
            </p:extLst>
          </p:nvPr>
        </p:nvGraphicFramePr>
        <p:xfrm>
          <a:off x="251519" y="1384981"/>
          <a:ext cx="8729141" cy="5288457"/>
        </p:xfrm>
        <a:graphic>
          <a:graphicData uri="http://schemas.openxmlformats.org/drawingml/2006/table">
            <a:tbl>
              <a:tblPr firstRow="1" bandRow="1">
                <a:tableStyleId>{21E4AEA4-8DFA-4A89-87EB-49C32662AFE0}</a:tableStyleId>
              </a:tblPr>
              <a:tblGrid>
                <a:gridCol w="4135433">
                  <a:extLst>
                    <a:ext uri="{9D8B030D-6E8A-4147-A177-3AD203B41FA5}">
                      <a16:colId xmlns:a16="http://schemas.microsoft.com/office/drawing/2014/main" val="20000"/>
                    </a:ext>
                  </a:extLst>
                </a:gridCol>
                <a:gridCol w="4593708">
                  <a:extLst>
                    <a:ext uri="{9D8B030D-6E8A-4147-A177-3AD203B41FA5}">
                      <a16:colId xmlns:a16="http://schemas.microsoft.com/office/drawing/2014/main" val="20001"/>
                    </a:ext>
                  </a:extLst>
                </a:gridCol>
              </a:tblGrid>
              <a:tr h="435409">
                <a:tc>
                  <a:txBody>
                    <a:bodyPr/>
                    <a:lstStyle/>
                    <a:p>
                      <a:r>
                        <a:rPr lang="zh-CN" altLang="en-US" sz="2000" dirty="0">
                          <a:solidFill>
                            <a:srgbClr val="C00000"/>
                          </a:solidFill>
                        </a:rPr>
                        <a:t>命令</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399323">
                <a:tc>
                  <a:txBody>
                    <a:bodyPr/>
                    <a:lstStyle/>
                    <a:p>
                      <a:r>
                        <a:rPr lang="en-US" altLang="zh-CN" sz="2000" dirty="0">
                          <a:solidFill>
                            <a:schemeClr val="tx1"/>
                          </a:solidFill>
                        </a:rPr>
                        <a:t>cp file1  file2</a:t>
                      </a:r>
                      <a:endParaRPr lang="zh-CN" altLang="en-US" sz="2000" dirty="0">
                        <a:solidFill>
                          <a:schemeClr val="tx1"/>
                        </a:solidFill>
                      </a:endParaRPr>
                    </a:p>
                  </a:txBody>
                  <a:tcPr/>
                </a:tc>
                <a:tc>
                  <a:txBody>
                    <a:bodyPr/>
                    <a:lstStyle/>
                    <a:p>
                      <a:r>
                        <a:rPr lang="zh-CN" altLang="en-US" sz="2000" dirty="0">
                          <a:solidFill>
                            <a:schemeClr val="tx1"/>
                          </a:solidFill>
                        </a:rPr>
                        <a:t>将当前目录下的</a:t>
                      </a:r>
                      <a:r>
                        <a:rPr lang="en-US" altLang="zh-CN" sz="2000" dirty="0">
                          <a:solidFill>
                            <a:schemeClr val="tx1"/>
                          </a:solidFill>
                        </a:rPr>
                        <a:t>file1</a:t>
                      </a:r>
                      <a:r>
                        <a:rPr lang="zh-CN" altLang="en-US" sz="2000" dirty="0">
                          <a:solidFill>
                            <a:schemeClr val="tx1"/>
                          </a:solidFill>
                        </a:rPr>
                        <a:t>复制为</a:t>
                      </a:r>
                      <a:r>
                        <a:rPr lang="en-US" altLang="zh-CN" sz="2000" dirty="0">
                          <a:solidFill>
                            <a:schemeClr val="tx1"/>
                          </a:solidFill>
                        </a:rPr>
                        <a:t>file2</a:t>
                      </a:r>
                      <a:endParaRPr lang="zh-CN" altLang="en-US" sz="2000" dirty="0">
                        <a:solidFill>
                          <a:schemeClr val="tx1"/>
                        </a:solidFill>
                      </a:endParaRPr>
                    </a:p>
                  </a:txBody>
                  <a:tcPr/>
                </a:tc>
                <a:extLst>
                  <a:ext uri="{0D108BD9-81ED-4DB2-BD59-A6C34878D82A}">
                    <a16:rowId xmlns:a16="http://schemas.microsoft.com/office/drawing/2014/main" val="10001"/>
                  </a:ext>
                </a:extLst>
              </a:tr>
              <a:tr h="399323">
                <a:tc>
                  <a:txBody>
                    <a:bodyPr/>
                    <a:lstStyle/>
                    <a:p>
                      <a:r>
                        <a:rPr lang="en-US" altLang="zh-CN" sz="2000" dirty="0"/>
                        <a:t>cp /bin/</a:t>
                      </a:r>
                      <a:r>
                        <a:rPr lang="en-US" altLang="zh-CN" sz="2000" dirty="0" err="1"/>
                        <a:t>cpio</a:t>
                      </a:r>
                      <a:r>
                        <a:rPr lang="en-US" altLang="zh-CN" sz="2000" dirty="0"/>
                        <a:t> ~/bin</a:t>
                      </a:r>
                      <a:endParaRPr lang="zh-CN" altLang="en-US" sz="2000" dirty="0"/>
                    </a:p>
                  </a:txBody>
                  <a:tcPr/>
                </a:tc>
                <a:tc>
                  <a:txBody>
                    <a:bodyPr/>
                    <a:lstStyle/>
                    <a:p>
                      <a:r>
                        <a:rPr lang="zh-CN" altLang="en-US" sz="2000" dirty="0"/>
                        <a:t>复制文件 </a:t>
                      </a:r>
                      <a:r>
                        <a:rPr lang="en-US" altLang="zh-CN" sz="2000" dirty="0"/>
                        <a:t>/bin/</a:t>
                      </a:r>
                      <a:r>
                        <a:rPr lang="en-US" altLang="zh-CN" sz="2000" dirty="0" err="1"/>
                        <a:t>cpio</a:t>
                      </a:r>
                      <a:r>
                        <a:rPr lang="en-US" altLang="zh-CN" sz="2000" dirty="0"/>
                        <a:t> </a:t>
                      </a:r>
                      <a:r>
                        <a:rPr lang="zh-CN" altLang="en-US" sz="2000" dirty="0"/>
                        <a:t>到 </a:t>
                      </a:r>
                      <a:r>
                        <a:rPr lang="en-US" altLang="zh-CN" sz="2000" dirty="0"/>
                        <a:t>~/bin </a:t>
                      </a:r>
                      <a:r>
                        <a:rPr lang="zh-CN" altLang="en-US" sz="2000" dirty="0"/>
                        <a:t>目录</a:t>
                      </a:r>
                    </a:p>
                  </a:txBody>
                  <a:tcPr/>
                </a:tc>
                <a:extLst>
                  <a:ext uri="{0D108BD9-81ED-4DB2-BD59-A6C34878D82A}">
                    <a16:rowId xmlns:a16="http://schemas.microsoft.com/office/drawing/2014/main" val="10002"/>
                  </a:ext>
                </a:extLst>
              </a:tr>
              <a:tr h="521932">
                <a:tc>
                  <a:txBody>
                    <a:bodyPr/>
                    <a:lstStyle/>
                    <a:p>
                      <a:r>
                        <a:rPr lang="en-US" altLang="zh-CN" sz="2000" dirty="0"/>
                        <a:t>cp </a:t>
                      </a:r>
                      <a:r>
                        <a:rPr lang="en-US" altLang="zh-CN" sz="2000" dirty="0" err="1"/>
                        <a:t>abc</a:t>
                      </a:r>
                      <a:r>
                        <a:rPr lang="en-US" altLang="zh-CN" sz="2000" dirty="0"/>
                        <a:t> </a:t>
                      </a:r>
                      <a:r>
                        <a:rPr lang="en-US" altLang="zh-CN" sz="2000" dirty="0" err="1"/>
                        <a:t>bcd</a:t>
                      </a:r>
                      <a:r>
                        <a:rPr lang="en-US" altLang="zh-CN" sz="2000" dirty="0"/>
                        <a:t> </a:t>
                      </a:r>
                      <a:r>
                        <a:rPr lang="en-US" altLang="zh-CN" sz="2000" dirty="0" err="1"/>
                        <a:t>mydoc</a:t>
                      </a:r>
                      <a:endParaRPr lang="zh-CN" altLang="en-US" sz="2000" dirty="0"/>
                    </a:p>
                  </a:txBody>
                  <a:tcPr/>
                </a:tc>
                <a:tc>
                  <a:txBody>
                    <a:bodyPr/>
                    <a:lstStyle/>
                    <a:p>
                      <a:r>
                        <a:rPr lang="zh-CN" altLang="en-US" sz="2000" dirty="0"/>
                        <a:t>将两个指定的文件复制到</a:t>
                      </a:r>
                      <a:r>
                        <a:rPr lang="en-US" altLang="zh-CN" sz="2000" dirty="0" err="1"/>
                        <a:t>mydoc</a:t>
                      </a:r>
                      <a:r>
                        <a:rPr lang="zh-CN" altLang="en-US" sz="2000" dirty="0"/>
                        <a:t>目录下</a:t>
                      </a:r>
                    </a:p>
                  </a:txBody>
                  <a:tcPr/>
                </a:tc>
                <a:extLst>
                  <a:ext uri="{0D108BD9-81ED-4DB2-BD59-A6C34878D82A}">
                    <a16:rowId xmlns:a16="http://schemas.microsoft.com/office/drawing/2014/main" val="10003"/>
                  </a:ext>
                </a:extLst>
              </a:tr>
              <a:tr h="706494">
                <a:tc>
                  <a:txBody>
                    <a:bodyPr/>
                    <a:lstStyle/>
                    <a:p>
                      <a:r>
                        <a:rPr lang="en-US" altLang="zh-CN" sz="2000" dirty="0"/>
                        <a:t>cp some/dir/f*  </a:t>
                      </a:r>
                      <a:r>
                        <a:rPr lang="en-US" altLang="zh-CN" sz="2000" dirty="0" err="1"/>
                        <a:t>someother</a:t>
                      </a:r>
                      <a:r>
                        <a:rPr lang="en-US" altLang="zh-CN" sz="2000" dirty="0"/>
                        <a:t>/dir/</a:t>
                      </a:r>
                      <a:endParaRPr lang="zh-CN" altLang="en-US" sz="2000" dirty="0"/>
                    </a:p>
                  </a:txBody>
                  <a:tcPr/>
                </a:tc>
                <a:tc>
                  <a:txBody>
                    <a:bodyPr/>
                    <a:lstStyle/>
                    <a:p>
                      <a:r>
                        <a:rPr lang="zh-CN" altLang="en-US" sz="2000" dirty="0"/>
                        <a:t>将某目录下的以</a:t>
                      </a:r>
                      <a:r>
                        <a:rPr lang="en-US" altLang="zh-CN" sz="2000" dirty="0"/>
                        <a:t>f</a:t>
                      </a:r>
                      <a:r>
                        <a:rPr lang="zh-CN" altLang="en-US" sz="2000" dirty="0"/>
                        <a:t>开头的文件复制到另一个目录</a:t>
                      </a:r>
                    </a:p>
                  </a:txBody>
                  <a:tcPr/>
                </a:tc>
                <a:extLst>
                  <a:ext uri="{0D108BD9-81ED-4DB2-BD59-A6C34878D82A}">
                    <a16:rowId xmlns:a16="http://schemas.microsoft.com/office/drawing/2014/main" val="10004"/>
                  </a:ext>
                </a:extLst>
              </a:tr>
              <a:tr h="706494">
                <a:tc>
                  <a:txBody>
                    <a:bodyPr/>
                    <a:lstStyle/>
                    <a:p>
                      <a:r>
                        <a:rPr lang="en-US" altLang="zh-CN" sz="2000" dirty="0"/>
                        <a:t>cp /bin/?</a:t>
                      </a:r>
                      <a:r>
                        <a:rPr lang="en-US" altLang="zh-CN" sz="2000" dirty="0" err="1"/>
                        <a:t>sh</a:t>
                      </a:r>
                      <a:r>
                        <a:rPr lang="en-US" altLang="zh-CN" sz="2000" dirty="0"/>
                        <a:t> .</a:t>
                      </a:r>
                      <a:endParaRPr lang="zh-CN" altLang="en-US" sz="2000" dirty="0"/>
                    </a:p>
                  </a:txBody>
                  <a:tcPr/>
                </a:tc>
                <a:tc>
                  <a:txBody>
                    <a:bodyPr/>
                    <a:lstStyle/>
                    <a:p>
                      <a:r>
                        <a:rPr lang="zh-CN" altLang="en-US" sz="2000" dirty="0"/>
                        <a:t>使用“</a:t>
                      </a:r>
                      <a:r>
                        <a:rPr lang="en-US" altLang="zh-CN" sz="2000" dirty="0"/>
                        <a:t>?”</a:t>
                      </a:r>
                      <a:r>
                        <a:rPr lang="zh-CN" altLang="en-US" sz="2000" dirty="0"/>
                        <a:t>通配符复制多个文件到当前目录下</a:t>
                      </a:r>
                    </a:p>
                  </a:txBody>
                  <a:tcPr/>
                </a:tc>
                <a:extLst>
                  <a:ext uri="{0D108BD9-81ED-4DB2-BD59-A6C34878D82A}">
                    <a16:rowId xmlns:a16="http://schemas.microsoft.com/office/drawing/2014/main" val="10005"/>
                  </a:ext>
                </a:extLst>
              </a:tr>
              <a:tr h="706494">
                <a:tc>
                  <a:txBody>
                    <a:bodyPr/>
                    <a:lstStyle/>
                    <a:p>
                      <a:r>
                        <a:rPr lang="en-US" altLang="zh-CN" sz="2000" dirty="0"/>
                        <a:t>cp file{1,2,3}  </a:t>
                      </a:r>
                      <a:r>
                        <a:rPr lang="en-US" altLang="zh-CN" sz="2000" dirty="0" err="1"/>
                        <a:t>someother</a:t>
                      </a:r>
                      <a:r>
                        <a:rPr lang="en-US" altLang="zh-CN" sz="2000" dirty="0"/>
                        <a:t>/dir/</a:t>
                      </a:r>
                      <a:endParaRPr lang="zh-CN" altLang="en-US" sz="2000" dirty="0"/>
                    </a:p>
                  </a:txBody>
                  <a:tcPr/>
                </a:tc>
                <a:tc>
                  <a:txBody>
                    <a:bodyPr/>
                    <a:lstStyle/>
                    <a:p>
                      <a:r>
                        <a:rPr lang="zh-CN" altLang="en-US" sz="2000" dirty="0"/>
                        <a:t>将当前目录下的</a:t>
                      </a:r>
                      <a:r>
                        <a:rPr lang="en-US" altLang="zh-CN" sz="2000" dirty="0"/>
                        <a:t>file1</a:t>
                      </a:r>
                      <a:r>
                        <a:rPr lang="zh-CN" altLang="en-US" sz="2000" dirty="0"/>
                        <a:t>、</a:t>
                      </a:r>
                      <a:r>
                        <a:rPr lang="en-US" altLang="zh-CN" sz="2000" dirty="0"/>
                        <a:t>file2</a:t>
                      </a:r>
                      <a:r>
                        <a:rPr lang="zh-CN" altLang="en-US" sz="2000" dirty="0"/>
                        <a:t>、</a:t>
                      </a:r>
                      <a:r>
                        <a:rPr lang="en-US" altLang="zh-CN" sz="2000" dirty="0"/>
                        <a:t>file3</a:t>
                      </a:r>
                      <a:r>
                        <a:rPr lang="zh-CN" altLang="en-US" sz="2000" dirty="0"/>
                        <a:t>复制到另外一个目录</a:t>
                      </a:r>
                    </a:p>
                  </a:txBody>
                  <a:tcPr/>
                </a:tc>
                <a:extLst>
                  <a:ext uri="{0D108BD9-81ED-4DB2-BD59-A6C34878D82A}">
                    <a16:rowId xmlns:a16="http://schemas.microsoft.com/office/drawing/2014/main" val="10006"/>
                  </a:ext>
                </a:extLst>
              </a:tr>
              <a:tr h="706494">
                <a:tc>
                  <a:txBody>
                    <a:bodyPr/>
                    <a:lstStyle/>
                    <a:p>
                      <a:r>
                        <a:rPr lang="en-US" altLang="zh-CN" sz="2000" dirty="0"/>
                        <a:t>cp –a /var/log/</a:t>
                      </a:r>
                      <a:r>
                        <a:rPr lang="en-US" altLang="zh-CN" sz="2000" dirty="0" err="1"/>
                        <a:t>wtmp</a:t>
                      </a:r>
                      <a:r>
                        <a:rPr lang="en-US" altLang="zh-CN" sz="2000" dirty="0"/>
                        <a:t> </a:t>
                      </a:r>
                      <a:r>
                        <a:rPr lang="en-US" altLang="zh-CN" sz="2000" dirty="0" err="1"/>
                        <a:t>caowei</a:t>
                      </a:r>
                      <a:r>
                        <a:rPr lang="en-US" altLang="zh-CN" sz="2000" dirty="0"/>
                        <a:t>/tmp1</a:t>
                      </a:r>
                      <a:endParaRPr lang="zh-CN" altLang="en-US" sz="2000" dirty="0"/>
                    </a:p>
                  </a:txBody>
                  <a:tcPr/>
                </a:tc>
                <a:tc>
                  <a:txBody>
                    <a:bodyPr/>
                    <a:lstStyle/>
                    <a:p>
                      <a:r>
                        <a:rPr lang="zh-CN" altLang="en-US" sz="2000" dirty="0"/>
                        <a:t>将</a:t>
                      </a:r>
                      <a:r>
                        <a:rPr lang="en-US" altLang="zh-CN" sz="2000" dirty="0"/>
                        <a:t>/var/log/</a:t>
                      </a:r>
                      <a:r>
                        <a:rPr lang="en-US" altLang="zh-CN" sz="2000" dirty="0" err="1"/>
                        <a:t>wtmp</a:t>
                      </a:r>
                      <a:r>
                        <a:rPr lang="zh-CN" altLang="en-US" sz="2000" dirty="0"/>
                        <a:t>文件完全复制到</a:t>
                      </a:r>
                      <a:r>
                        <a:rPr lang="en-US" altLang="zh-CN" sz="2000" dirty="0" err="1"/>
                        <a:t>caowei</a:t>
                      </a:r>
                      <a:r>
                        <a:rPr lang="en-US" altLang="zh-CN" sz="2000" dirty="0"/>
                        <a:t>/tmp1</a:t>
                      </a:r>
                      <a:r>
                        <a:rPr lang="zh-CN" altLang="en-US" sz="2000" dirty="0"/>
                        <a:t>目录下</a:t>
                      </a:r>
                      <a:r>
                        <a:rPr lang="zh-CN" altLang="en-US" sz="2000" dirty="0">
                          <a:solidFill>
                            <a:srgbClr val="FF0000"/>
                          </a:solidFill>
                        </a:rPr>
                        <a:t>（拥有者权限改变）</a:t>
                      </a:r>
                    </a:p>
                  </a:txBody>
                  <a:tcPr/>
                </a:tc>
                <a:extLst>
                  <a:ext uri="{0D108BD9-81ED-4DB2-BD59-A6C34878D82A}">
                    <a16:rowId xmlns:a16="http://schemas.microsoft.com/office/drawing/2014/main" val="10007"/>
                  </a:ext>
                </a:extLst>
              </a:tr>
              <a:tr h="706494">
                <a:tc>
                  <a:txBody>
                    <a:bodyPr/>
                    <a:lstStyle/>
                    <a:p>
                      <a:r>
                        <a:rPr lang="en-US" altLang="zh-CN" sz="2000" dirty="0"/>
                        <a:t>cp -r  some/dir/ </a:t>
                      </a:r>
                      <a:r>
                        <a:rPr lang="en-US" altLang="zh-CN" sz="2000" dirty="0" err="1"/>
                        <a:t>someother</a:t>
                      </a:r>
                      <a:r>
                        <a:rPr lang="en-US" altLang="zh-CN" sz="2000" dirty="0"/>
                        <a:t>/dir/</a:t>
                      </a:r>
                      <a:endParaRPr lang="zh-CN" altLang="en-US" sz="2000" dirty="0"/>
                    </a:p>
                  </a:txBody>
                  <a:tcPr/>
                </a:tc>
                <a:tc>
                  <a:txBody>
                    <a:bodyPr/>
                    <a:lstStyle/>
                    <a:p>
                      <a:r>
                        <a:rPr lang="zh-CN" altLang="en-US" sz="2000" dirty="0"/>
                        <a:t>将某目录下的所有文件（包括子目录）复制到另一个目录</a:t>
                      </a:r>
                    </a:p>
                  </a:txBody>
                  <a:tcPr/>
                </a:tc>
                <a:extLst>
                  <a:ext uri="{0D108BD9-81ED-4DB2-BD59-A6C34878D82A}">
                    <a16:rowId xmlns:a16="http://schemas.microsoft.com/office/drawing/2014/main" val="10008"/>
                  </a:ext>
                </a:extLst>
              </a:tr>
            </a:tbl>
          </a:graphicData>
        </a:graphic>
      </p:graphicFrame>
      <p:pic>
        <p:nvPicPr>
          <p:cNvPr id="4" name="图片 3">
            <a:extLst>
              <a:ext uri="{FF2B5EF4-FFF2-40B4-BE49-F238E27FC236}">
                <a16:creationId xmlns:a16="http://schemas.microsoft.com/office/drawing/2014/main" id="{254BA0D8-FB1A-48AD-8D00-A2BB2B431CF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433157" y="172198"/>
            <a:ext cx="4547503" cy="1052514"/>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rm</a:t>
            </a:r>
            <a:r>
              <a:rPr lang="zh-CN" altLang="en-US" dirty="0"/>
              <a:t>命令</a:t>
            </a:r>
          </a:p>
        </p:txBody>
      </p:sp>
      <p:sp>
        <p:nvSpPr>
          <p:cNvPr id="3" name="内容占位符 2"/>
          <p:cNvSpPr>
            <a:spLocks noGrp="1"/>
          </p:cNvSpPr>
          <p:nvPr>
            <p:ph idx="1"/>
          </p:nvPr>
        </p:nvSpPr>
        <p:spPr>
          <a:xfrm>
            <a:off x="827584" y="1340768"/>
            <a:ext cx="8119566" cy="5006181"/>
          </a:xfrm>
        </p:spPr>
        <p:txBody>
          <a:bodyPr/>
          <a:lstStyle/>
          <a:p>
            <a:r>
              <a:rPr lang="zh-CN" altLang="en-US" sz="3100" dirty="0"/>
              <a:t>功能：删除</a:t>
            </a:r>
            <a:r>
              <a:rPr lang="zh-CN" altLang="en-US" sz="3100" dirty="0">
                <a:solidFill>
                  <a:srgbClr val="FF0000"/>
                </a:solidFill>
              </a:rPr>
              <a:t>文件或目录</a:t>
            </a:r>
            <a:endParaRPr lang="en-US" altLang="zh-CN" dirty="0">
              <a:solidFill>
                <a:srgbClr val="FF0000"/>
              </a:solidFill>
            </a:endParaRPr>
          </a:p>
          <a:p>
            <a:r>
              <a:rPr lang="zh-CN" altLang="zh-CN" sz="3100" dirty="0"/>
              <a:t>格式：</a:t>
            </a:r>
            <a:r>
              <a:rPr lang="en-US" altLang="zh-CN" sz="3100" dirty="0">
                <a:solidFill>
                  <a:schemeClr val="accent6">
                    <a:lumMod val="75000"/>
                  </a:schemeClr>
                </a:solidFill>
              </a:rPr>
              <a:t>rm [</a:t>
            </a:r>
            <a:r>
              <a:rPr lang="zh-CN" altLang="en-US" sz="3100" dirty="0">
                <a:solidFill>
                  <a:schemeClr val="accent6">
                    <a:lumMod val="75000"/>
                  </a:schemeClr>
                </a:solidFill>
              </a:rPr>
              <a:t>选项</a:t>
            </a:r>
            <a:r>
              <a:rPr lang="en-US" altLang="zh-CN" sz="3100" dirty="0">
                <a:solidFill>
                  <a:schemeClr val="accent6">
                    <a:lumMod val="75000"/>
                  </a:schemeClr>
                </a:solidFill>
              </a:rPr>
              <a:t>] …</a:t>
            </a:r>
            <a:r>
              <a:rPr lang="zh-CN" altLang="zh-CN" sz="3100" dirty="0">
                <a:solidFill>
                  <a:schemeClr val="accent6">
                    <a:lumMod val="75000"/>
                  </a:schemeClr>
                </a:solidFill>
              </a:rPr>
              <a:t>文件</a:t>
            </a:r>
            <a:r>
              <a:rPr lang="en-US" altLang="zh-CN" sz="3100" dirty="0">
                <a:solidFill>
                  <a:schemeClr val="accent6">
                    <a:lumMod val="75000"/>
                  </a:schemeClr>
                </a:solidFill>
              </a:rPr>
              <a:t> </a:t>
            </a:r>
            <a:r>
              <a:rPr lang="zh-CN" altLang="zh-CN" sz="3100" dirty="0">
                <a:solidFill>
                  <a:schemeClr val="accent6">
                    <a:lumMod val="75000"/>
                  </a:schemeClr>
                </a:solidFill>
              </a:rPr>
              <a:t>…</a:t>
            </a:r>
            <a:endParaRPr lang="en-US" altLang="zh-CN" sz="3100" dirty="0">
              <a:solidFill>
                <a:schemeClr val="accent6">
                  <a:lumMod val="75000"/>
                </a:schemeClr>
              </a:solidFill>
            </a:endParaRPr>
          </a:p>
          <a:p>
            <a:r>
              <a:rPr lang="zh-CN" altLang="en-US" sz="3100" dirty="0"/>
              <a:t>参数</a:t>
            </a:r>
            <a:endParaRPr lang="en-US" altLang="zh-CN" sz="3100" dirty="0"/>
          </a:p>
          <a:p>
            <a:pPr lvl="1"/>
            <a:r>
              <a:rPr lang="en-US" altLang="zh-CN" sz="2400" dirty="0">
                <a:solidFill>
                  <a:srgbClr val="FF0000"/>
                </a:solidFill>
              </a:rPr>
              <a:t>-</a:t>
            </a:r>
            <a:r>
              <a:rPr lang="en-US" altLang="zh-CN" sz="2400" dirty="0" err="1">
                <a:solidFill>
                  <a:srgbClr val="FF0000"/>
                </a:solidFill>
              </a:rPr>
              <a:t>i</a:t>
            </a:r>
            <a:r>
              <a:rPr lang="en-US" altLang="zh-CN" sz="2400" dirty="0">
                <a:solidFill>
                  <a:srgbClr val="FF0000"/>
                </a:solidFill>
              </a:rPr>
              <a:t> </a:t>
            </a:r>
            <a:r>
              <a:rPr lang="en-US" altLang="zh-CN" sz="2400" dirty="0"/>
              <a:t>: </a:t>
            </a:r>
            <a:r>
              <a:rPr lang="zh-CN" altLang="en-US" sz="2400" dirty="0">
                <a:solidFill>
                  <a:srgbClr val="FF0000"/>
                </a:solidFill>
              </a:rPr>
              <a:t>交互式</a:t>
            </a:r>
            <a:r>
              <a:rPr lang="zh-CN" altLang="en-US" sz="2400" dirty="0"/>
              <a:t>，删除前逐一询问确认</a:t>
            </a:r>
            <a:endParaRPr lang="en-US" altLang="zh-CN" sz="2400" dirty="0"/>
          </a:p>
          <a:p>
            <a:pPr lvl="1"/>
            <a:r>
              <a:rPr lang="en-US" altLang="zh-CN" sz="2400" dirty="0"/>
              <a:t>-f : </a:t>
            </a:r>
            <a:r>
              <a:rPr lang="zh-CN" altLang="en-US" sz="2400" dirty="0"/>
              <a:t>忽略不存在的文件，</a:t>
            </a:r>
            <a:r>
              <a:rPr lang="zh-CN" altLang="en-US" sz="2400" dirty="0">
                <a:solidFill>
                  <a:srgbClr val="FF0000"/>
                </a:solidFill>
              </a:rPr>
              <a:t>无警告信息</a:t>
            </a:r>
          </a:p>
          <a:p>
            <a:pPr lvl="1"/>
            <a:r>
              <a:rPr lang="en-US" altLang="zh-CN" sz="2400" dirty="0">
                <a:solidFill>
                  <a:srgbClr val="FF0000"/>
                </a:solidFill>
              </a:rPr>
              <a:t>-r</a:t>
            </a:r>
            <a:r>
              <a:rPr lang="en-US" altLang="zh-CN" sz="2400" dirty="0"/>
              <a:t> : </a:t>
            </a:r>
            <a:r>
              <a:rPr lang="zh-CN" altLang="en-US" sz="2400" dirty="0">
                <a:solidFill>
                  <a:srgbClr val="FF0000"/>
                </a:solidFill>
              </a:rPr>
              <a:t>递归删除</a:t>
            </a:r>
            <a:r>
              <a:rPr lang="zh-CN" altLang="en-US" sz="2400" dirty="0"/>
              <a:t>目录及其内容</a:t>
            </a:r>
            <a:endParaRPr lang="en-US" altLang="zh-CN" sz="2400" dirty="0"/>
          </a:p>
        </p:txBody>
      </p:sp>
      <p:graphicFrame>
        <p:nvGraphicFramePr>
          <p:cNvPr id="4" name="内容占位符 6">
            <a:extLst>
              <a:ext uri="{FF2B5EF4-FFF2-40B4-BE49-F238E27FC236}">
                <a16:creationId xmlns:a16="http://schemas.microsoft.com/office/drawing/2014/main" id="{AA9F92C4-290C-420A-AD10-16ADB58519D8}"/>
              </a:ext>
            </a:extLst>
          </p:cNvPr>
          <p:cNvGraphicFramePr>
            <a:graphicFrameLocks/>
          </p:cNvGraphicFramePr>
          <p:nvPr>
            <p:extLst>
              <p:ext uri="{D42A27DB-BD31-4B8C-83A1-F6EECF244321}">
                <p14:modId xmlns:p14="http://schemas.microsoft.com/office/powerpoint/2010/main" val="4004438710"/>
              </p:ext>
            </p:extLst>
          </p:nvPr>
        </p:nvGraphicFramePr>
        <p:xfrm>
          <a:off x="827584" y="4362105"/>
          <a:ext cx="7920880" cy="2429499"/>
        </p:xfrm>
        <a:graphic>
          <a:graphicData uri="http://schemas.openxmlformats.org/drawingml/2006/table">
            <a:tbl>
              <a:tblPr firstRow="1" bandRow="1">
                <a:tableStyleId>{21E4AEA4-8DFA-4A89-87EB-49C32662AFE0}</a:tableStyleId>
              </a:tblPr>
              <a:tblGrid>
                <a:gridCol w="2208786">
                  <a:extLst>
                    <a:ext uri="{9D8B030D-6E8A-4147-A177-3AD203B41FA5}">
                      <a16:colId xmlns:a16="http://schemas.microsoft.com/office/drawing/2014/main" val="20000"/>
                    </a:ext>
                  </a:extLst>
                </a:gridCol>
                <a:gridCol w="5712094">
                  <a:extLst>
                    <a:ext uri="{9D8B030D-6E8A-4147-A177-3AD203B41FA5}">
                      <a16:colId xmlns:a16="http://schemas.microsoft.com/office/drawing/2014/main" val="20001"/>
                    </a:ext>
                  </a:extLst>
                </a:gridCol>
              </a:tblGrid>
              <a:tr h="384106">
                <a:tc>
                  <a:txBody>
                    <a:bodyPr/>
                    <a:lstStyle/>
                    <a:p>
                      <a:r>
                        <a:rPr lang="zh-CN" altLang="en-US" sz="2000" dirty="0">
                          <a:solidFill>
                            <a:srgbClr val="C00000"/>
                          </a:solidFill>
                        </a:rPr>
                        <a:t>命令</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384106">
                <a:tc>
                  <a:txBody>
                    <a:bodyPr/>
                    <a:lstStyle/>
                    <a:p>
                      <a:r>
                        <a:rPr lang="en-US" altLang="zh-CN" sz="2000" dirty="0">
                          <a:solidFill>
                            <a:schemeClr val="tx1"/>
                          </a:solidFill>
                        </a:rPr>
                        <a:t>rm ash</a:t>
                      </a:r>
                    </a:p>
                  </a:txBody>
                  <a:tcPr/>
                </a:tc>
                <a:tc>
                  <a:txBody>
                    <a:bodyPr/>
                    <a:lstStyle/>
                    <a:p>
                      <a:r>
                        <a:rPr lang="zh-CN" altLang="en-US" sz="2000" dirty="0">
                          <a:solidFill>
                            <a:schemeClr val="tx1"/>
                          </a:solidFill>
                        </a:rPr>
                        <a:t>删除指定文件</a:t>
                      </a:r>
                      <a:r>
                        <a:rPr lang="en-US" altLang="zh-CN" sz="2000" dirty="0">
                          <a:solidFill>
                            <a:schemeClr val="tx1"/>
                          </a:solidFill>
                        </a:rPr>
                        <a:t>ash</a:t>
                      </a:r>
                      <a:endParaRPr lang="zh-CN" altLang="en-US" sz="2000" dirty="0">
                        <a:solidFill>
                          <a:schemeClr val="tx1"/>
                        </a:solidFill>
                      </a:endParaRPr>
                    </a:p>
                  </a:txBody>
                  <a:tcPr/>
                </a:tc>
                <a:extLst>
                  <a:ext uri="{0D108BD9-81ED-4DB2-BD59-A6C34878D82A}">
                    <a16:rowId xmlns:a16="http://schemas.microsoft.com/office/drawing/2014/main" val="10001"/>
                  </a:ext>
                </a:extLst>
              </a:tr>
              <a:tr h="384106">
                <a:tc>
                  <a:txBody>
                    <a:bodyPr/>
                    <a:lstStyle/>
                    <a:p>
                      <a:r>
                        <a:rPr lang="en-US" altLang="zh-CN" sz="2000" dirty="0"/>
                        <a:t>rm .*</a:t>
                      </a:r>
                    </a:p>
                  </a:txBody>
                  <a:tcPr/>
                </a:tc>
                <a:tc>
                  <a:txBody>
                    <a:bodyPr/>
                    <a:lstStyle/>
                    <a:p>
                      <a:r>
                        <a:rPr lang="zh-CN" altLang="en-US" sz="2000" dirty="0"/>
                        <a:t>删除当前目录</a:t>
                      </a:r>
                      <a:r>
                        <a:rPr lang="zh-CN" altLang="en-US" sz="2000" dirty="0">
                          <a:solidFill>
                            <a:schemeClr val="tx1"/>
                          </a:solidFill>
                        </a:rPr>
                        <a:t>下</a:t>
                      </a:r>
                      <a:r>
                        <a:rPr lang="zh-CN" altLang="en-US" sz="2000" dirty="0">
                          <a:solidFill>
                            <a:srgbClr val="FF0000"/>
                          </a:solidFill>
                        </a:rPr>
                        <a:t>所有隐藏文件</a:t>
                      </a:r>
                    </a:p>
                  </a:txBody>
                  <a:tcPr/>
                </a:tc>
                <a:extLst>
                  <a:ext uri="{0D108BD9-81ED-4DB2-BD59-A6C34878D82A}">
                    <a16:rowId xmlns:a16="http://schemas.microsoft.com/office/drawing/2014/main" val="10002"/>
                  </a:ext>
                </a:extLst>
              </a:tr>
              <a:tr h="323447">
                <a:tc>
                  <a:txBody>
                    <a:bodyPr/>
                    <a:lstStyle/>
                    <a:p>
                      <a:r>
                        <a:rPr lang="en-US" altLang="zh-CN" sz="2000" dirty="0"/>
                        <a:t>rm -f file{1,3,5}</a:t>
                      </a:r>
                    </a:p>
                  </a:txBody>
                  <a:tcPr/>
                </a:tc>
                <a:tc>
                  <a:txBody>
                    <a:bodyPr/>
                    <a:lstStyle/>
                    <a:p>
                      <a:r>
                        <a:rPr lang="zh-CN" altLang="en-US" sz="2000" dirty="0"/>
                        <a:t>强制删除</a:t>
                      </a:r>
                      <a:r>
                        <a:rPr lang="en-US" altLang="zh-CN" sz="2000" dirty="0"/>
                        <a:t>file1</a:t>
                      </a:r>
                      <a:r>
                        <a:rPr lang="zh-CN" altLang="en-US" sz="2000" dirty="0"/>
                        <a:t>，</a:t>
                      </a:r>
                      <a:r>
                        <a:rPr lang="en-US" altLang="zh-CN" sz="2000" dirty="0"/>
                        <a:t>file2</a:t>
                      </a:r>
                      <a:r>
                        <a:rPr lang="zh-CN" altLang="en-US" sz="2000" dirty="0"/>
                        <a:t>，</a:t>
                      </a:r>
                      <a:r>
                        <a:rPr lang="en-US" altLang="zh-CN" sz="2000" dirty="0"/>
                        <a:t>file3</a:t>
                      </a:r>
                      <a:endParaRPr lang="zh-CN" altLang="en-US" sz="2000" dirty="0"/>
                    </a:p>
                  </a:txBody>
                  <a:tcPr/>
                </a:tc>
                <a:extLst>
                  <a:ext uri="{0D108BD9-81ED-4DB2-BD59-A6C34878D82A}">
                    <a16:rowId xmlns:a16="http://schemas.microsoft.com/office/drawing/2014/main" val="10003"/>
                  </a:ext>
                </a:extLst>
              </a:tr>
              <a:tr h="384106">
                <a:tc>
                  <a:txBody>
                    <a:bodyPr/>
                    <a:lstStyle/>
                    <a:p>
                      <a:r>
                        <a:rPr lang="en-US" altLang="zh-CN" sz="2000" dirty="0"/>
                        <a:t>rm -r </a:t>
                      </a:r>
                      <a:r>
                        <a:rPr lang="en-US" altLang="zh-CN" sz="2000" dirty="0" err="1"/>
                        <a:t>myusr</a:t>
                      </a:r>
                      <a:r>
                        <a:rPr lang="en-US" altLang="zh-CN" sz="2000" dirty="0"/>
                        <a:t>/</a:t>
                      </a:r>
                    </a:p>
                  </a:txBody>
                  <a:tcPr/>
                </a:tc>
                <a:tc>
                  <a:txBody>
                    <a:bodyPr/>
                    <a:lstStyle/>
                    <a:p>
                      <a:r>
                        <a:rPr lang="zh-CN" altLang="en-US" sz="2000" dirty="0"/>
                        <a:t>删除</a:t>
                      </a:r>
                      <a:r>
                        <a:rPr lang="en-US" altLang="zh-CN" sz="2000" dirty="0" err="1"/>
                        <a:t>myusr</a:t>
                      </a:r>
                      <a:r>
                        <a:rPr lang="zh-CN" altLang="en-US" sz="2000" dirty="0"/>
                        <a:t>目录及其内容（</a:t>
                      </a:r>
                      <a:r>
                        <a:rPr lang="zh-CN" altLang="en-US" sz="2000" dirty="0">
                          <a:solidFill>
                            <a:srgbClr val="FF0000"/>
                          </a:solidFill>
                        </a:rPr>
                        <a:t>有删除提示</a:t>
                      </a:r>
                      <a:r>
                        <a:rPr lang="zh-CN" altLang="en-US" sz="2000" dirty="0"/>
                        <a:t>）</a:t>
                      </a:r>
                    </a:p>
                  </a:txBody>
                  <a:tcPr/>
                </a:tc>
                <a:extLst>
                  <a:ext uri="{0D108BD9-81ED-4DB2-BD59-A6C34878D82A}">
                    <a16:rowId xmlns:a16="http://schemas.microsoft.com/office/drawing/2014/main" val="10004"/>
                  </a:ext>
                </a:extLst>
              </a:tr>
              <a:tr h="448299">
                <a:tc>
                  <a:txBody>
                    <a:bodyPr/>
                    <a:lstStyle/>
                    <a:p>
                      <a:r>
                        <a:rPr lang="en-US" altLang="zh-CN" sz="2000" dirty="0"/>
                        <a:t>rm -rf </a:t>
                      </a:r>
                      <a:r>
                        <a:rPr lang="en-US" altLang="zh-CN" sz="2000" dirty="0" err="1"/>
                        <a:t>myusr</a:t>
                      </a:r>
                      <a:r>
                        <a:rPr lang="en-US" altLang="zh-CN" sz="2000" dirty="0"/>
                        <a:t>/</a:t>
                      </a:r>
                    </a:p>
                  </a:txBody>
                  <a:tcPr/>
                </a:tc>
                <a:tc>
                  <a:txBody>
                    <a:bodyPr/>
                    <a:lstStyle/>
                    <a:p>
                      <a:r>
                        <a:rPr lang="zh-CN" altLang="en-US" sz="2000" dirty="0"/>
                        <a:t>删除</a:t>
                      </a:r>
                      <a:r>
                        <a:rPr lang="en-US" altLang="zh-CN" sz="2000" dirty="0" err="1"/>
                        <a:t>myusr</a:t>
                      </a:r>
                      <a:r>
                        <a:rPr lang="zh-CN" altLang="en-US" sz="2000" dirty="0"/>
                        <a:t>目录及其内容（</a:t>
                      </a:r>
                      <a:r>
                        <a:rPr lang="zh-CN" altLang="en-US" sz="2000" dirty="0">
                          <a:solidFill>
                            <a:srgbClr val="FF0000"/>
                          </a:solidFill>
                        </a:rPr>
                        <a:t>强制删除，无删除提示</a:t>
                      </a:r>
                      <a:r>
                        <a:rPr lang="zh-CN" altLang="en-US" sz="2000" dirty="0"/>
                        <a:t>）</a:t>
                      </a:r>
                    </a:p>
                  </a:txBody>
                  <a:tcPr/>
                </a:tc>
                <a:extLst>
                  <a:ext uri="{0D108BD9-81ED-4DB2-BD59-A6C34878D82A}">
                    <a16:rowId xmlns:a16="http://schemas.microsoft.com/office/drawing/2014/main" val="10005"/>
                  </a:ext>
                </a:extLst>
              </a:tr>
            </a:tbl>
          </a:graphicData>
        </a:graphic>
      </p:graphicFrame>
      <p:pic>
        <p:nvPicPr>
          <p:cNvPr id="6" name="图片 5">
            <a:extLst>
              <a:ext uri="{FF2B5EF4-FFF2-40B4-BE49-F238E27FC236}">
                <a16:creationId xmlns:a16="http://schemas.microsoft.com/office/drawing/2014/main" id="{A25C746C-16B8-411A-B197-6CE90C18F6C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396746" y="47329"/>
            <a:ext cx="3682957" cy="1595325"/>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2459713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5481" y="1412776"/>
            <a:ext cx="7793037" cy="633871"/>
          </a:xfrm>
        </p:spPr>
        <p:txBody>
          <a:bodyPr/>
          <a:lstStyle/>
          <a:p>
            <a:pPr marL="342900" indent="-342900" eaLnBrk="1" hangingPunct="1">
              <a:spcBef>
                <a:spcPts val="0"/>
              </a:spcBef>
              <a:buClr>
                <a:srgbClr val="3333CC"/>
              </a:buClr>
              <a:buSzPct val="60000"/>
              <a:buFont typeface="Wingdings" panose="05000000000000000000" pitchFamily="2" charset="2"/>
              <a:buChar char="n"/>
              <a:defRPr/>
            </a:pPr>
            <a:r>
              <a:rPr lang="en-US" altLang="zh-CN" sz="3200" dirty="0">
                <a:solidFill>
                  <a:schemeClr val="tx1"/>
                </a:solidFill>
                <a:latin typeface="+mn-lt"/>
                <a:ea typeface="楷体_GB2312" pitchFamily="49" charset="-122"/>
                <a:cs typeface="Times New Roman" panose="02020603050405020304" pitchFamily="18" charset="0"/>
              </a:rPr>
              <a:t>Linux</a:t>
            </a:r>
            <a:r>
              <a:rPr lang="zh-CN" altLang="en-US" sz="3200" dirty="0">
                <a:solidFill>
                  <a:schemeClr val="tx1"/>
                </a:solidFill>
                <a:latin typeface="+mn-lt"/>
                <a:ea typeface="楷体_GB2312" pitchFamily="49" charset="-122"/>
                <a:cs typeface="Times New Roman" panose="02020603050405020304" pitchFamily="18" charset="0"/>
              </a:rPr>
              <a:t>系统中可执行文件的分类 </a:t>
            </a:r>
          </a:p>
        </p:txBody>
      </p:sp>
      <p:sp>
        <p:nvSpPr>
          <p:cNvPr id="3" name="内容占位符 2"/>
          <p:cNvSpPr>
            <a:spLocks noGrp="1"/>
          </p:cNvSpPr>
          <p:nvPr>
            <p:ph idx="1"/>
          </p:nvPr>
        </p:nvSpPr>
        <p:spPr>
          <a:xfrm>
            <a:off x="618955" y="2261422"/>
            <a:ext cx="8354310" cy="3518185"/>
          </a:xfrm>
        </p:spPr>
        <p:txBody>
          <a:bodyPr/>
          <a:lstStyle/>
          <a:p>
            <a:pPr marL="180000" lvl="1" indent="0" eaLnBrk="1" hangingPunct="1">
              <a:lnSpc>
                <a:spcPct val="130000"/>
              </a:lnSpc>
              <a:spcBef>
                <a:spcPts val="1200"/>
              </a:spcBef>
              <a:buClr>
                <a:srgbClr val="0000FF"/>
              </a:buClr>
              <a:defRPr/>
            </a:pPr>
            <a:r>
              <a:rPr lang="zh-CN" altLang="en-US" dirty="0">
                <a:solidFill>
                  <a:srgbClr val="000000"/>
                </a:solidFill>
                <a:ea typeface="楷体_GB2312" pitchFamily="49" charset="-122"/>
              </a:rPr>
              <a:t> </a:t>
            </a:r>
            <a:r>
              <a:rPr lang="zh-CN" altLang="en-US" dirty="0">
                <a:solidFill>
                  <a:srgbClr val="FF0000"/>
                </a:solidFill>
                <a:ea typeface="楷体_GB2312" pitchFamily="49" charset="-122"/>
              </a:rPr>
              <a:t>内置命令</a:t>
            </a:r>
            <a:r>
              <a:rPr lang="zh-CN" altLang="en-US" dirty="0">
                <a:solidFill>
                  <a:srgbClr val="000000"/>
                </a:solidFill>
                <a:ea typeface="楷体_GB2312" pitchFamily="49" charset="-122"/>
              </a:rPr>
              <a:t>：解释程序构造在</a:t>
            </a:r>
            <a:r>
              <a:rPr lang="en-US" altLang="zh-CN" dirty="0">
                <a:solidFill>
                  <a:srgbClr val="000000"/>
                </a:solidFill>
                <a:ea typeface="楷体_GB2312" pitchFamily="49" charset="-122"/>
              </a:rPr>
              <a:t>Shell</a:t>
            </a:r>
            <a:r>
              <a:rPr lang="zh-CN" altLang="en-US" dirty="0">
                <a:solidFill>
                  <a:srgbClr val="000000"/>
                </a:solidFill>
                <a:ea typeface="楷体_GB2312" pitchFamily="49" charset="-122"/>
              </a:rPr>
              <a:t>内部的常用命令</a:t>
            </a:r>
          </a:p>
          <a:p>
            <a:pPr marL="180000" lvl="1" indent="0" eaLnBrk="1" hangingPunct="1">
              <a:lnSpc>
                <a:spcPct val="130000"/>
              </a:lnSpc>
              <a:spcBef>
                <a:spcPts val="1200"/>
              </a:spcBef>
              <a:buClr>
                <a:srgbClr val="0000FF"/>
              </a:buClr>
              <a:defRPr/>
            </a:pPr>
            <a:r>
              <a:rPr lang="zh-CN" altLang="en-US" dirty="0">
                <a:solidFill>
                  <a:srgbClr val="000000"/>
                </a:solidFill>
                <a:ea typeface="楷体_GB2312" pitchFamily="49" charset="-122"/>
              </a:rPr>
              <a:t> </a:t>
            </a:r>
            <a:r>
              <a:rPr lang="zh-CN" altLang="en-US" dirty="0">
                <a:solidFill>
                  <a:srgbClr val="FF0000"/>
                </a:solidFill>
                <a:ea typeface="楷体_GB2312" pitchFamily="49" charset="-122"/>
              </a:rPr>
              <a:t>外置命令</a:t>
            </a:r>
            <a:r>
              <a:rPr lang="zh-CN" altLang="en-US" dirty="0">
                <a:solidFill>
                  <a:srgbClr val="000000"/>
                </a:solidFill>
                <a:ea typeface="楷体_GB2312" pitchFamily="49" charset="-122"/>
              </a:rPr>
              <a:t>：</a:t>
            </a:r>
            <a:r>
              <a:rPr lang="en-US" altLang="zh-CN" dirty="0">
                <a:solidFill>
                  <a:srgbClr val="000000"/>
                </a:solidFill>
                <a:ea typeface="楷体_GB2312" pitchFamily="49" charset="-122"/>
              </a:rPr>
              <a:t>/bin</a:t>
            </a:r>
            <a:r>
              <a:rPr lang="zh-CN" altLang="en-US" dirty="0">
                <a:solidFill>
                  <a:srgbClr val="000000"/>
                </a:solidFill>
                <a:ea typeface="楷体_GB2312" pitchFamily="49" charset="-122"/>
              </a:rPr>
              <a:t>、</a:t>
            </a:r>
            <a:r>
              <a:rPr lang="en-US" altLang="zh-CN" dirty="0">
                <a:solidFill>
                  <a:srgbClr val="000000"/>
                </a:solidFill>
                <a:ea typeface="楷体_GB2312" pitchFamily="49" charset="-122"/>
              </a:rPr>
              <a:t>/</a:t>
            </a:r>
            <a:r>
              <a:rPr lang="en-US" altLang="zh-CN" dirty="0" err="1">
                <a:solidFill>
                  <a:srgbClr val="000000"/>
                </a:solidFill>
                <a:ea typeface="楷体_GB2312" pitchFamily="49" charset="-122"/>
              </a:rPr>
              <a:t>sbin</a:t>
            </a:r>
            <a:r>
              <a:rPr lang="zh-CN" altLang="en-US" dirty="0">
                <a:solidFill>
                  <a:srgbClr val="000000"/>
                </a:solidFill>
                <a:ea typeface="楷体_GB2312" pitchFamily="49" charset="-122"/>
              </a:rPr>
              <a:t>目录下的命令</a:t>
            </a:r>
          </a:p>
          <a:p>
            <a:pPr marL="180000" lvl="1" indent="0" eaLnBrk="1" hangingPunct="1">
              <a:lnSpc>
                <a:spcPct val="130000"/>
              </a:lnSpc>
              <a:spcBef>
                <a:spcPts val="1200"/>
              </a:spcBef>
              <a:buClr>
                <a:srgbClr val="0000FF"/>
              </a:buClr>
              <a:defRPr/>
            </a:pPr>
            <a:r>
              <a:rPr lang="zh-CN" altLang="en-US" dirty="0">
                <a:solidFill>
                  <a:srgbClr val="000000"/>
                </a:solidFill>
                <a:ea typeface="楷体_GB2312" pitchFamily="49" charset="-122"/>
              </a:rPr>
              <a:t> </a:t>
            </a:r>
            <a:r>
              <a:rPr lang="zh-CN" altLang="en-US" dirty="0">
                <a:solidFill>
                  <a:srgbClr val="FF0000"/>
                </a:solidFill>
                <a:ea typeface="楷体_GB2312" pitchFamily="49" charset="-122"/>
              </a:rPr>
              <a:t>实用程序</a:t>
            </a:r>
            <a:r>
              <a:rPr lang="zh-CN" altLang="en-US" dirty="0">
                <a:solidFill>
                  <a:srgbClr val="000000"/>
                </a:solidFill>
                <a:ea typeface="楷体_GB2312" pitchFamily="49" charset="-122"/>
              </a:rPr>
              <a:t>：</a:t>
            </a:r>
            <a:r>
              <a:rPr lang="en-US" altLang="zh-CN" dirty="0">
                <a:solidFill>
                  <a:srgbClr val="000000"/>
                </a:solidFill>
                <a:ea typeface="楷体_GB2312" pitchFamily="49" charset="-122"/>
              </a:rPr>
              <a:t>/</a:t>
            </a:r>
            <a:r>
              <a:rPr lang="en-US" altLang="zh-CN" dirty="0" err="1">
                <a:solidFill>
                  <a:srgbClr val="000000"/>
                </a:solidFill>
                <a:ea typeface="楷体_GB2312" pitchFamily="49" charset="-122"/>
              </a:rPr>
              <a:t>usr</a:t>
            </a:r>
            <a:r>
              <a:rPr lang="en-US" altLang="zh-CN" dirty="0">
                <a:solidFill>
                  <a:srgbClr val="000000"/>
                </a:solidFill>
                <a:ea typeface="楷体_GB2312" pitchFamily="49" charset="-122"/>
              </a:rPr>
              <a:t>/bin</a:t>
            </a:r>
            <a:r>
              <a:rPr lang="zh-CN" altLang="en-US" dirty="0">
                <a:solidFill>
                  <a:srgbClr val="000000"/>
                </a:solidFill>
                <a:ea typeface="楷体_GB2312" pitchFamily="49" charset="-122"/>
              </a:rPr>
              <a:t>、</a:t>
            </a:r>
            <a:r>
              <a:rPr lang="en-US" altLang="zh-CN" dirty="0">
                <a:solidFill>
                  <a:srgbClr val="000000"/>
                </a:solidFill>
                <a:ea typeface="楷体_GB2312" pitchFamily="49" charset="-122"/>
              </a:rPr>
              <a:t>/</a:t>
            </a:r>
            <a:r>
              <a:rPr lang="en-US" altLang="zh-CN" dirty="0" err="1">
                <a:solidFill>
                  <a:srgbClr val="000000"/>
                </a:solidFill>
                <a:ea typeface="楷体_GB2312" pitchFamily="49" charset="-122"/>
              </a:rPr>
              <a:t>usr</a:t>
            </a:r>
            <a:r>
              <a:rPr lang="en-US" altLang="zh-CN" dirty="0">
                <a:solidFill>
                  <a:srgbClr val="000000"/>
                </a:solidFill>
                <a:ea typeface="楷体_GB2312" pitchFamily="49" charset="-122"/>
              </a:rPr>
              <a:t>/</a:t>
            </a:r>
            <a:r>
              <a:rPr lang="en-US" altLang="zh-CN" dirty="0" err="1">
                <a:solidFill>
                  <a:srgbClr val="000000"/>
                </a:solidFill>
                <a:ea typeface="楷体_GB2312" pitchFamily="49" charset="-122"/>
              </a:rPr>
              <a:t>sbin</a:t>
            </a:r>
            <a:r>
              <a:rPr lang="zh-CN" altLang="en-US" dirty="0">
                <a:solidFill>
                  <a:srgbClr val="000000"/>
                </a:solidFill>
                <a:ea typeface="楷体_GB2312" pitchFamily="49" charset="-122"/>
              </a:rPr>
              <a:t>、</a:t>
            </a:r>
            <a:r>
              <a:rPr lang="en-US" altLang="zh-CN" dirty="0">
                <a:solidFill>
                  <a:srgbClr val="000000"/>
                </a:solidFill>
                <a:ea typeface="楷体_GB2312" pitchFamily="49" charset="-122"/>
              </a:rPr>
              <a:t>/</a:t>
            </a:r>
            <a:r>
              <a:rPr lang="en-US" altLang="zh-CN" dirty="0" err="1">
                <a:solidFill>
                  <a:srgbClr val="000000"/>
                </a:solidFill>
                <a:ea typeface="楷体_GB2312" pitchFamily="49" charset="-122"/>
              </a:rPr>
              <a:t>usr</a:t>
            </a:r>
            <a:r>
              <a:rPr lang="en-US" altLang="zh-CN" dirty="0">
                <a:solidFill>
                  <a:srgbClr val="000000"/>
                </a:solidFill>
                <a:ea typeface="楷体_GB2312" pitchFamily="49" charset="-122"/>
              </a:rPr>
              <a:t>/share</a:t>
            </a:r>
            <a:r>
              <a:rPr lang="zh-CN" altLang="en-US" dirty="0">
                <a:solidFill>
                  <a:srgbClr val="000000"/>
                </a:solidFill>
                <a:ea typeface="楷体_GB2312" pitchFamily="49" charset="-122"/>
              </a:rPr>
              <a:t>、</a:t>
            </a:r>
            <a:r>
              <a:rPr lang="en-US" altLang="zh-CN" dirty="0">
                <a:solidFill>
                  <a:srgbClr val="000000"/>
                </a:solidFill>
                <a:ea typeface="楷体_GB2312" pitchFamily="49" charset="-122"/>
              </a:rPr>
              <a:t>/</a:t>
            </a:r>
            <a:r>
              <a:rPr lang="en-US" altLang="zh-CN" dirty="0" err="1">
                <a:solidFill>
                  <a:srgbClr val="000000"/>
                </a:solidFill>
                <a:ea typeface="楷体_GB2312" pitchFamily="49" charset="-122"/>
              </a:rPr>
              <a:t>usr</a:t>
            </a:r>
            <a:r>
              <a:rPr lang="en-US" altLang="zh-CN" dirty="0">
                <a:solidFill>
                  <a:srgbClr val="000000"/>
                </a:solidFill>
                <a:ea typeface="楷体_GB2312" pitchFamily="49" charset="-122"/>
              </a:rPr>
              <a:t>/local/bin</a:t>
            </a:r>
            <a:r>
              <a:rPr lang="zh-CN" altLang="en-US" dirty="0">
                <a:solidFill>
                  <a:srgbClr val="000000"/>
                </a:solidFill>
                <a:ea typeface="楷体_GB2312" pitchFamily="49" charset="-122"/>
              </a:rPr>
              <a:t>等目录下的实用程序</a:t>
            </a:r>
          </a:p>
          <a:p>
            <a:pPr marL="180000" lvl="1" indent="0" eaLnBrk="1" hangingPunct="1">
              <a:lnSpc>
                <a:spcPct val="130000"/>
              </a:lnSpc>
              <a:spcBef>
                <a:spcPts val="1200"/>
              </a:spcBef>
              <a:buClr>
                <a:srgbClr val="0000FF"/>
              </a:buClr>
              <a:defRPr/>
            </a:pPr>
            <a:r>
              <a:rPr lang="zh-CN" altLang="en-US" dirty="0">
                <a:solidFill>
                  <a:srgbClr val="000000"/>
                </a:solidFill>
                <a:ea typeface="楷体_GB2312" pitchFamily="49" charset="-122"/>
              </a:rPr>
              <a:t> </a:t>
            </a:r>
            <a:r>
              <a:rPr lang="zh-CN" altLang="en-US" dirty="0">
                <a:solidFill>
                  <a:srgbClr val="FF0000"/>
                </a:solidFill>
                <a:ea typeface="楷体_GB2312" pitchFamily="49" charset="-122"/>
              </a:rPr>
              <a:t>用户程序</a:t>
            </a:r>
            <a:r>
              <a:rPr lang="zh-CN" altLang="en-US" dirty="0">
                <a:solidFill>
                  <a:srgbClr val="000000"/>
                </a:solidFill>
                <a:ea typeface="楷体_GB2312" pitchFamily="49" charset="-122"/>
              </a:rPr>
              <a:t>：用户程序经过编译生成的可执行文件</a:t>
            </a:r>
          </a:p>
          <a:p>
            <a:pPr marL="180000" lvl="1" indent="0" eaLnBrk="1" hangingPunct="1">
              <a:lnSpc>
                <a:spcPct val="130000"/>
              </a:lnSpc>
              <a:spcBef>
                <a:spcPts val="1200"/>
              </a:spcBef>
              <a:buClr>
                <a:srgbClr val="0000FF"/>
              </a:buClr>
              <a:defRPr/>
            </a:pPr>
            <a:r>
              <a:rPr lang="en-US" altLang="zh-CN" dirty="0">
                <a:solidFill>
                  <a:srgbClr val="000000"/>
                </a:solidFill>
                <a:ea typeface="楷体_GB2312" pitchFamily="49" charset="-122"/>
              </a:rPr>
              <a:t> </a:t>
            </a:r>
            <a:r>
              <a:rPr lang="en-US" altLang="zh-CN" dirty="0">
                <a:solidFill>
                  <a:srgbClr val="FF0000"/>
                </a:solidFill>
                <a:ea typeface="楷体_GB2312" pitchFamily="49" charset="-122"/>
              </a:rPr>
              <a:t>Shell</a:t>
            </a:r>
            <a:r>
              <a:rPr lang="zh-CN" altLang="en-US" dirty="0">
                <a:solidFill>
                  <a:srgbClr val="FF0000"/>
                </a:solidFill>
                <a:ea typeface="楷体_GB2312" pitchFamily="49" charset="-122"/>
              </a:rPr>
              <a:t>脚本</a:t>
            </a:r>
            <a:r>
              <a:rPr lang="zh-CN" altLang="en-US" dirty="0">
                <a:solidFill>
                  <a:srgbClr val="000000"/>
                </a:solidFill>
                <a:ea typeface="楷体_GB2312" pitchFamily="49" charset="-122"/>
              </a:rPr>
              <a:t>：由</a:t>
            </a:r>
            <a:r>
              <a:rPr lang="en-US" altLang="zh-CN" dirty="0">
                <a:solidFill>
                  <a:srgbClr val="000000"/>
                </a:solidFill>
                <a:ea typeface="楷体_GB2312" pitchFamily="49" charset="-122"/>
              </a:rPr>
              <a:t>Shell</a:t>
            </a:r>
            <a:r>
              <a:rPr lang="zh-CN" altLang="en-US" dirty="0">
                <a:solidFill>
                  <a:srgbClr val="000000"/>
                </a:solidFill>
                <a:ea typeface="楷体_GB2312" pitchFamily="49" charset="-122"/>
              </a:rPr>
              <a:t>语言编写的批处理文件</a:t>
            </a:r>
          </a:p>
        </p:txBody>
      </p:sp>
      <p:sp>
        <p:nvSpPr>
          <p:cNvPr id="4" name="标题 1">
            <a:extLst>
              <a:ext uri="{FF2B5EF4-FFF2-40B4-BE49-F238E27FC236}">
                <a16:creationId xmlns:a16="http://schemas.microsoft.com/office/drawing/2014/main" id="{164773E6-1C8B-43A1-9E63-4549ED2706C5}"/>
              </a:ext>
            </a:extLst>
          </p:cNvPr>
          <p:cNvSpPr txBox="1">
            <a:spLocks/>
          </p:cNvSpPr>
          <p:nvPr/>
        </p:nvSpPr>
        <p:spPr bwMode="auto">
          <a:xfrm>
            <a:off x="1316849" y="241203"/>
            <a:ext cx="7793037" cy="956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a:t>三</a:t>
            </a:r>
            <a:r>
              <a:rPr lang="en-US" altLang="zh-CN" dirty="0"/>
              <a:t> </a:t>
            </a:r>
            <a:r>
              <a:rPr lang="zh-CN" altLang="zh-CN" dirty="0"/>
              <a:t>命令解释过程</a:t>
            </a:r>
            <a:endParaRPr lang="zh-CN" altLang="en-US" dirty="0"/>
          </a:p>
        </p:txBody>
      </p:sp>
    </p:spTree>
    <p:extLst>
      <p:ext uri="{BB962C8B-B14F-4D97-AF65-F5344CB8AC3E}">
        <p14:creationId xmlns:p14="http://schemas.microsoft.com/office/powerpoint/2010/main" val="16723145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mv</a:t>
            </a:r>
            <a:r>
              <a:rPr lang="zh-CN" altLang="en-US" dirty="0"/>
              <a:t>命令</a:t>
            </a:r>
          </a:p>
        </p:txBody>
      </p:sp>
      <p:sp>
        <p:nvSpPr>
          <p:cNvPr id="3" name="内容占位符 2"/>
          <p:cNvSpPr>
            <a:spLocks noGrp="1"/>
          </p:cNvSpPr>
          <p:nvPr>
            <p:ph idx="1"/>
          </p:nvPr>
        </p:nvSpPr>
        <p:spPr>
          <a:xfrm>
            <a:off x="827584" y="1246053"/>
            <a:ext cx="8119566" cy="5006181"/>
          </a:xfrm>
        </p:spPr>
        <p:txBody>
          <a:bodyPr/>
          <a:lstStyle/>
          <a:p>
            <a:r>
              <a:rPr lang="zh-CN" altLang="en-US" sz="3100" dirty="0"/>
              <a:t>功能：移动</a:t>
            </a:r>
            <a:r>
              <a:rPr lang="zh-CN" altLang="en-US" sz="3100" dirty="0">
                <a:solidFill>
                  <a:srgbClr val="FF0000"/>
                </a:solidFill>
              </a:rPr>
              <a:t>文件或目录</a:t>
            </a:r>
            <a:r>
              <a:rPr lang="zh-CN" altLang="en-US" sz="3100" dirty="0"/>
              <a:t>，或</a:t>
            </a:r>
            <a:r>
              <a:rPr lang="zh-CN" altLang="en-US" sz="3100" dirty="0">
                <a:solidFill>
                  <a:srgbClr val="FF0000"/>
                </a:solidFill>
              </a:rPr>
              <a:t>重命名</a:t>
            </a:r>
            <a:endParaRPr lang="en-US" altLang="zh-CN" dirty="0">
              <a:solidFill>
                <a:srgbClr val="FF0000"/>
              </a:solidFill>
            </a:endParaRPr>
          </a:p>
          <a:p>
            <a:r>
              <a:rPr lang="zh-CN" altLang="zh-CN" sz="3100" dirty="0"/>
              <a:t>格式：</a:t>
            </a:r>
            <a:r>
              <a:rPr lang="en-US" altLang="zh-CN" sz="3100" dirty="0">
                <a:solidFill>
                  <a:schemeClr val="accent6">
                    <a:lumMod val="75000"/>
                  </a:schemeClr>
                </a:solidFill>
              </a:rPr>
              <a:t>mv [</a:t>
            </a:r>
            <a:r>
              <a:rPr lang="zh-CN" altLang="en-US" sz="3100" dirty="0">
                <a:solidFill>
                  <a:schemeClr val="accent6">
                    <a:lumMod val="75000"/>
                  </a:schemeClr>
                </a:solidFill>
              </a:rPr>
              <a:t>选项</a:t>
            </a:r>
            <a:r>
              <a:rPr lang="en-US" altLang="zh-CN" sz="3100" dirty="0">
                <a:solidFill>
                  <a:schemeClr val="accent6">
                    <a:lumMod val="75000"/>
                  </a:schemeClr>
                </a:solidFill>
              </a:rPr>
              <a:t>]  </a:t>
            </a:r>
            <a:r>
              <a:rPr lang="zh-CN" altLang="en-US" sz="3100" dirty="0">
                <a:solidFill>
                  <a:schemeClr val="accent6">
                    <a:lumMod val="75000"/>
                  </a:schemeClr>
                </a:solidFill>
              </a:rPr>
              <a:t>源</a:t>
            </a:r>
            <a:r>
              <a:rPr lang="zh-CN" altLang="zh-CN" sz="3100" dirty="0">
                <a:solidFill>
                  <a:schemeClr val="accent6">
                    <a:lumMod val="75000"/>
                  </a:schemeClr>
                </a:solidFill>
              </a:rPr>
              <a:t>文件</a:t>
            </a:r>
            <a:r>
              <a:rPr lang="en-US" altLang="zh-CN" sz="3100" dirty="0">
                <a:solidFill>
                  <a:schemeClr val="accent6">
                    <a:lumMod val="75000"/>
                  </a:schemeClr>
                </a:solidFill>
              </a:rPr>
              <a:t>  </a:t>
            </a:r>
            <a:r>
              <a:rPr lang="zh-CN" altLang="en-US" sz="3100" dirty="0">
                <a:solidFill>
                  <a:schemeClr val="accent6">
                    <a:lumMod val="75000"/>
                  </a:schemeClr>
                </a:solidFill>
              </a:rPr>
              <a:t>目录</a:t>
            </a:r>
            <a:r>
              <a:rPr lang="en-US" altLang="zh-CN" sz="3100" dirty="0">
                <a:solidFill>
                  <a:schemeClr val="accent6">
                    <a:lumMod val="75000"/>
                  </a:schemeClr>
                </a:solidFill>
              </a:rPr>
              <a:t>/</a:t>
            </a:r>
            <a:r>
              <a:rPr lang="zh-CN" altLang="en-US" sz="3100" dirty="0">
                <a:solidFill>
                  <a:schemeClr val="accent6">
                    <a:lumMod val="75000"/>
                  </a:schemeClr>
                </a:solidFill>
              </a:rPr>
              <a:t>目标文件</a:t>
            </a:r>
            <a:endParaRPr lang="en-US" altLang="zh-CN" sz="3100" dirty="0">
              <a:solidFill>
                <a:schemeClr val="accent6">
                  <a:lumMod val="75000"/>
                </a:schemeClr>
              </a:solidFill>
            </a:endParaRPr>
          </a:p>
          <a:p>
            <a:r>
              <a:rPr lang="zh-CN" altLang="en-US" sz="3100" dirty="0"/>
              <a:t>参数</a:t>
            </a:r>
            <a:endParaRPr lang="en-US" altLang="zh-CN" sz="3100" dirty="0"/>
          </a:p>
          <a:p>
            <a:pPr lvl="1">
              <a:spcBef>
                <a:spcPts val="300"/>
              </a:spcBef>
            </a:pPr>
            <a:r>
              <a:rPr lang="en-US" altLang="zh-CN" sz="2400" dirty="0">
                <a:solidFill>
                  <a:srgbClr val="FF0000"/>
                </a:solidFill>
              </a:rPr>
              <a:t>-</a:t>
            </a:r>
            <a:r>
              <a:rPr lang="en-US" altLang="zh-CN" sz="2400" dirty="0" err="1">
                <a:solidFill>
                  <a:srgbClr val="FF0000"/>
                </a:solidFill>
              </a:rPr>
              <a:t>i</a:t>
            </a:r>
            <a:r>
              <a:rPr lang="en-US" altLang="zh-CN" sz="2400" dirty="0">
                <a:solidFill>
                  <a:srgbClr val="FF0000"/>
                </a:solidFill>
              </a:rPr>
              <a:t> </a:t>
            </a:r>
            <a:r>
              <a:rPr lang="en-US" altLang="zh-CN" sz="2400" dirty="0"/>
              <a:t>: </a:t>
            </a:r>
            <a:r>
              <a:rPr lang="zh-CN" altLang="en-US" sz="2400" dirty="0"/>
              <a:t>若</a:t>
            </a:r>
            <a:r>
              <a:rPr lang="zh-CN" altLang="en-US" sz="2400" dirty="0">
                <a:solidFill>
                  <a:srgbClr val="FF0000"/>
                </a:solidFill>
              </a:rPr>
              <a:t>目标文件已经存在</a:t>
            </a:r>
            <a:r>
              <a:rPr lang="zh-CN" altLang="en-US" sz="2400" dirty="0"/>
              <a:t>，会</a:t>
            </a:r>
            <a:r>
              <a:rPr lang="zh-CN" altLang="en-US" sz="2400" dirty="0">
                <a:solidFill>
                  <a:srgbClr val="FF0000"/>
                </a:solidFill>
              </a:rPr>
              <a:t>询问是否覆盖</a:t>
            </a:r>
            <a:endParaRPr lang="en-US" altLang="zh-CN" sz="2400" dirty="0">
              <a:solidFill>
                <a:srgbClr val="FF0000"/>
              </a:solidFill>
            </a:endParaRPr>
          </a:p>
          <a:p>
            <a:pPr lvl="1">
              <a:spcBef>
                <a:spcPts val="300"/>
              </a:spcBef>
            </a:pPr>
            <a:r>
              <a:rPr lang="en-US" altLang="zh-CN" sz="2400" dirty="0">
                <a:solidFill>
                  <a:srgbClr val="FF0000"/>
                </a:solidFill>
              </a:rPr>
              <a:t>-f </a:t>
            </a:r>
            <a:r>
              <a:rPr lang="en-US" altLang="zh-CN" sz="2400" dirty="0"/>
              <a:t>: </a:t>
            </a:r>
            <a:r>
              <a:rPr lang="zh-CN" altLang="en-US" sz="2400" dirty="0"/>
              <a:t>若</a:t>
            </a:r>
            <a:r>
              <a:rPr lang="zh-CN" altLang="en-US" sz="2400" dirty="0">
                <a:solidFill>
                  <a:srgbClr val="FF0000"/>
                </a:solidFill>
              </a:rPr>
              <a:t>目标文件已经存在</a:t>
            </a:r>
            <a:r>
              <a:rPr lang="zh-CN" altLang="en-US" sz="2400" dirty="0"/>
              <a:t>，不会</a:t>
            </a:r>
            <a:r>
              <a:rPr lang="zh-CN" altLang="en-US" sz="2400" dirty="0">
                <a:solidFill>
                  <a:srgbClr val="FF0000"/>
                </a:solidFill>
              </a:rPr>
              <a:t>询问而直接覆盖</a:t>
            </a:r>
          </a:p>
          <a:p>
            <a:pPr lvl="1">
              <a:spcBef>
                <a:spcPts val="300"/>
              </a:spcBef>
            </a:pPr>
            <a:r>
              <a:rPr lang="en-US" altLang="zh-CN" sz="2400" dirty="0"/>
              <a:t>-u : </a:t>
            </a:r>
            <a:r>
              <a:rPr lang="zh-CN" altLang="en-US" sz="2400" dirty="0"/>
              <a:t>当源文件比目标文件新或者目标文件不存在时，才执行移动操作</a:t>
            </a:r>
            <a:endParaRPr lang="en-US" altLang="zh-CN" sz="2400" dirty="0"/>
          </a:p>
        </p:txBody>
      </p:sp>
      <p:graphicFrame>
        <p:nvGraphicFramePr>
          <p:cNvPr id="4" name="内容占位符 6">
            <a:extLst>
              <a:ext uri="{FF2B5EF4-FFF2-40B4-BE49-F238E27FC236}">
                <a16:creationId xmlns:a16="http://schemas.microsoft.com/office/drawing/2014/main" id="{AA9F92C4-290C-420A-AD10-16ADB58519D8}"/>
              </a:ext>
            </a:extLst>
          </p:cNvPr>
          <p:cNvGraphicFramePr>
            <a:graphicFrameLocks/>
          </p:cNvGraphicFramePr>
          <p:nvPr>
            <p:extLst>
              <p:ext uri="{D42A27DB-BD31-4B8C-83A1-F6EECF244321}">
                <p14:modId xmlns:p14="http://schemas.microsoft.com/office/powerpoint/2010/main" val="2289895227"/>
              </p:ext>
            </p:extLst>
          </p:nvPr>
        </p:nvGraphicFramePr>
        <p:xfrm>
          <a:off x="467544" y="4490719"/>
          <a:ext cx="8551614" cy="2286000"/>
        </p:xfrm>
        <a:graphic>
          <a:graphicData uri="http://schemas.openxmlformats.org/drawingml/2006/table">
            <a:tbl>
              <a:tblPr firstRow="1" bandRow="1">
                <a:tableStyleId>{21E4AEA4-8DFA-4A89-87EB-49C32662AFE0}</a:tableStyleId>
              </a:tblPr>
              <a:tblGrid>
                <a:gridCol w="2862982">
                  <a:extLst>
                    <a:ext uri="{9D8B030D-6E8A-4147-A177-3AD203B41FA5}">
                      <a16:colId xmlns:a16="http://schemas.microsoft.com/office/drawing/2014/main" val="20000"/>
                    </a:ext>
                  </a:extLst>
                </a:gridCol>
                <a:gridCol w="5688632">
                  <a:extLst>
                    <a:ext uri="{9D8B030D-6E8A-4147-A177-3AD203B41FA5}">
                      <a16:colId xmlns:a16="http://schemas.microsoft.com/office/drawing/2014/main" val="20001"/>
                    </a:ext>
                  </a:extLst>
                </a:gridCol>
              </a:tblGrid>
              <a:tr h="383759">
                <a:tc>
                  <a:txBody>
                    <a:bodyPr/>
                    <a:lstStyle/>
                    <a:p>
                      <a:r>
                        <a:rPr lang="zh-CN" altLang="en-US" sz="2000" dirty="0">
                          <a:solidFill>
                            <a:srgbClr val="C00000"/>
                          </a:solidFill>
                        </a:rPr>
                        <a:t>命令</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383759">
                <a:tc>
                  <a:txBody>
                    <a:bodyPr/>
                    <a:lstStyle/>
                    <a:p>
                      <a:r>
                        <a:rPr lang="en-US" altLang="zh-CN" sz="2000" dirty="0">
                          <a:solidFill>
                            <a:schemeClr val="tx1"/>
                          </a:solidFill>
                        </a:rPr>
                        <a:t>mv file </a:t>
                      </a:r>
                      <a:r>
                        <a:rPr lang="en-US" altLang="zh-CN" sz="2000" dirty="0" err="1">
                          <a:solidFill>
                            <a:schemeClr val="tx1"/>
                          </a:solidFill>
                        </a:rPr>
                        <a:t>file.bak</a:t>
                      </a:r>
                      <a:r>
                        <a:rPr lang="en-US" altLang="zh-CN" sz="2000" dirty="0">
                          <a:solidFill>
                            <a:schemeClr val="tx1"/>
                          </a:solidFill>
                        </a:rPr>
                        <a:t> </a:t>
                      </a:r>
                    </a:p>
                  </a:txBody>
                  <a:tcPr/>
                </a:tc>
                <a:tc>
                  <a:txBody>
                    <a:bodyPr/>
                    <a:lstStyle/>
                    <a:p>
                      <a:r>
                        <a:rPr lang="zh-CN" altLang="en-US" sz="2000" dirty="0">
                          <a:solidFill>
                            <a:schemeClr val="tx1"/>
                          </a:solidFill>
                        </a:rPr>
                        <a:t>将</a:t>
                      </a:r>
                      <a:r>
                        <a:rPr lang="en-US" altLang="zh-CN" sz="2000" dirty="0">
                          <a:solidFill>
                            <a:schemeClr val="tx1"/>
                          </a:solidFill>
                        </a:rPr>
                        <a:t>file</a:t>
                      </a:r>
                      <a:r>
                        <a:rPr lang="zh-CN" altLang="en-US" sz="2000" dirty="0">
                          <a:solidFill>
                            <a:schemeClr val="tx1"/>
                          </a:solidFill>
                        </a:rPr>
                        <a:t>文件或目录更名为</a:t>
                      </a:r>
                      <a:r>
                        <a:rPr lang="en-US" altLang="zh-CN" sz="2000" dirty="0" err="1">
                          <a:solidFill>
                            <a:schemeClr val="tx1"/>
                          </a:solidFill>
                        </a:rPr>
                        <a:t>file.bak</a:t>
                      </a:r>
                      <a:endParaRPr lang="en-US" altLang="zh-CN" sz="2000" dirty="0">
                        <a:solidFill>
                          <a:schemeClr val="tx1"/>
                        </a:solidFill>
                      </a:endParaRPr>
                    </a:p>
                  </a:txBody>
                  <a:tcPr/>
                </a:tc>
                <a:extLst>
                  <a:ext uri="{0D108BD9-81ED-4DB2-BD59-A6C34878D82A}">
                    <a16:rowId xmlns:a16="http://schemas.microsoft.com/office/drawing/2014/main" val="10001"/>
                  </a:ext>
                </a:extLst>
              </a:tr>
              <a:tr h="383759">
                <a:tc>
                  <a:txBody>
                    <a:bodyPr/>
                    <a:lstStyle/>
                    <a:p>
                      <a:r>
                        <a:rPr lang="en-US" altLang="zh-CN" sz="2000" dirty="0"/>
                        <a:t>mv file1  </a:t>
                      </a:r>
                      <a:r>
                        <a:rPr lang="en-US" altLang="zh-CN" sz="2000" dirty="0" err="1"/>
                        <a:t>mydata</a:t>
                      </a:r>
                      <a:r>
                        <a:rPr lang="en-US" altLang="zh-CN" sz="2000" dirty="0"/>
                        <a:t>/</a:t>
                      </a:r>
                    </a:p>
                  </a:txBody>
                  <a:tcPr/>
                </a:tc>
                <a:tc>
                  <a:txBody>
                    <a:bodyPr/>
                    <a:lstStyle/>
                    <a:p>
                      <a:r>
                        <a:rPr lang="zh-CN" altLang="en-US" sz="2000" dirty="0"/>
                        <a:t>将</a:t>
                      </a:r>
                      <a:r>
                        <a:rPr lang="en-US" altLang="zh-CN" sz="2000" dirty="0"/>
                        <a:t>file1</a:t>
                      </a:r>
                      <a:r>
                        <a:rPr lang="zh-CN" altLang="en-US" sz="2000" dirty="0"/>
                        <a:t>移动到</a:t>
                      </a:r>
                      <a:r>
                        <a:rPr lang="en-US" altLang="zh-CN" sz="2000" dirty="0" err="1"/>
                        <a:t>mydata</a:t>
                      </a:r>
                      <a:r>
                        <a:rPr lang="zh-CN" altLang="en-US" sz="2000" dirty="0"/>
                        <a:t>目录下</a:t>
                      </a:r>
                      <a:endParaRPr lang="zh-CN" altLang="en-US" sz="2000" dirty="0">
                        <a:solidFill>
                          <a:srgbClr val="FF0000"/>
                        </a:solidFill>
                      </a:endParaRPr>
                    </a:p>
                  </a:txBody>
                  <a:tcPr/>
                </a:tc>
                <a:extLst>
                  <a:ext uri="{0D108BD9-81ED-4DB2-BD59-A6C34878D82A}">
                    <a16:rowId xmlns:a16="http://schemas.microsoft.com/office/drawing/2014/main" val="10002"/>
                  </a:ext>
                </a:extLst>
              </a:tr>
              <a:tr h="383759">
                <a:tc>
                  <a:txBody>
                    <a:bodyPr/>
                    <a:lstStyle/>
                    <a:p>
                      <a:r>
                        <a:rPr lang="nn-NO" altLang="zh-CN" sz="2000" dirty="0"/>
                        <a:t>mv -i file1  mydata/file2</a:t>
                      </a:r>
                    </a:p>
                  </a:txBody>
                  <a:tcPr/>
                </a:tc>
                <a:tc>
                  <a:txBody>
                    <a:bodyPr/>
                    <a:lstStyle/>
                    <a:p>
                      <a:r>
                        <a:rPr lang="zh-CN" altLang="en-US" sz="2000" dirty="0"/>
                        <a:t>以询问的方式移动文件</a:t>
                      </a:r>
                      <a:r>
                        <a:rPr lang="en-US" altLang="zh-CN" sz="2000" dirty="0"/>
                        <a:t>file1</a:t>
                      </a:r>
                      <a:r>
                        <a:rPr lang="zh-CN" altLang="en-US" sz="2000" dirty="0"/>
                        <a:t>到</a:t>
                      </a:r>
                      <a:r>
                        <a:rPr lang="en-US" altLang="zh-CN" sz="2000" dirty="0" err="1"/>
                        <a:t>mydata</a:t>
                      </a:r>
                      <a:r>
                        <a:rPr lang="en-US" altLang="zh-CN" sz="2000" dirty="0"/>
                        <a:t>/file2</a:t>
                      </a:r>
                      <a:r>
                        <a:rPr lang="zh-CN" altLang="en-US" sz="2000" dirty="0"/>
                        <a:t>目录下</a:t>
                      </a:r>
                    </a:p>
                  </a:txBody>
                  <a:tcPr/>
                </a:tc>
                <a:extLst>
                  <a:ext uri="{0D108BD9-81ED-4DB2-BD59-A6C34878D82A}">
                    <a16:rowId xmlns:a16="http://schemas.microsoft.com/office/drawing/2014/main" val="10003"/>
                  </a:ext>
                </a:extLst>
              </a:tr>
              <a:tr h="678958">
                <a:tc>
                  <a:txBody>
                    <a:bodyPr/>
                    <a:lstStyle/>
                    <a:p>
                      <a:r>
                        <a:rPr lang="en-US" altLang="zh-CN" sz="2000" dirty="0"/>
                        <a:t>mv datadir1  /home/</a:t>
                      </a:r>
                      <a:r>
                        <a:rPr lang="en-US" altLang="zh-CN" sz="2000" dirty="0" err="1"/>
                        <a:t>zhang</a:t>
                      </a:r>
                      <a:r>
                        <a:rPr lang="en-US" altLang="zh-CN" sz="2000" dirty="0"/>
                        <a:t>/data</a:t>
                      </a:r>
                    </a:p>
                  </a:txBody>
                  <a:tcPr/>
                </a:tc>
                <a:tc>
                  <a:txBody>
                    <a:bodyPr/>
                    <a:lstStyle/>
                    <a:p>
                      <a:r>
                        <a:rPr lang="zh-CN" altLang="en-US" sz="2000" dirty="0"/>
                        <a:t>将</a:t>
                      </a:r>
                      <a:r>
                        <a:rPr lang="en-US" altLang="zh-CN" sz="2000" dirty="0"/>
                        <a:t>datadir1</a:t>
                      </a:r>
                      <a:r>
                        <a:rPr lang="zh-CN" altLang="en-US" sz="2000" dirty="0"/>
                        <a:t>目录下的内容移动到</a:t>
                      </a:r>
                      <a:r>
                        <a:rPr lang="en-US" altLang="zh-CN" sz="2000" dirty="0"/>
                        <a:t>/home/</a:t>
                      </a:r>
                      <a:r>
                        <a:rPr lang="en-US" altLang="zh-CN" sz="2000" dirty="0" err="1"/>
                        <a:t>zhang</a:t>
                      </a:r>
                      <a:r>
                        <a:rPr lang="en-US" altLang="zh-CN" sz="2000" dirty="0"/>
                        <a:t>/data</a:t>
                      </a:r>
                      <a:r>
                        <a:rPr lang="zh-CN" altLang="en-US" sz="2000" dirty="0"/>
                        <a:t>目录下</a:t>
                      </a:r>
                    </a:p>
                  </a:txBody>
                  <a:tcPr/>
                </a:tc>
                <a:extLst>
                  <a:ext uri="{0D108BD9-81ED-4DB2-BD59-A6C34878D82A}">
                    <a16:rowId xmlns:a16="http://schemas.microsoft.com/office/drawing/2014/main" val="10004"/>
                  </a:ext>
                </a:extLst>
              </a:tr>
            </a:tbl>
          </a:graphicData>
        </a:graphic>
      </p:graphicFrame>
      <p:pic>
        <p:nvPicPr>
          <p:cNvPr id="7" name="图片 6">
            <a:extLst>
              <a:ext uri="{FF2B5EF4-FFF2-40B4-BE49-F238E27FC236}">
                <a16:creationId xmlns:a16="http://schemas.microsoft.com/office/drawing/2014/main" id="{C26B9ED3-3BDA-44A0-94B7-2A41A1B5272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538329" y="946412"/>
            <a:ext cx="4536504" cy="297816"/>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3427708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ln</a:t>
            </a:r>
            <a:r>
              <a:rPr lang="zh-CN" altLang="en-US" dirty="0"/>
              <a:t>命令</a:t>
            </a:r>
          </a:p>
        </p:txBody>
      </p:sp>
      <p:sp>
        <p:nvSpPr>
          <p:cNvPr id="3" name="内容占位符 2"/>
          <p:cNvSpPr>
            <a:spLocks noGrp="1"/>
          </p:cNvSpPr>
          <p:nvPr>
            <p:ph idx="1"/>
          </p:nvPr>
        </p:nvSpPr>
        <p:spPr>
          <a:xfrm>
            <a:off x="796987" y="1244228"/>
            <a:ext cx="8507288" cy="5006181"/>
          </a:xfrm>
        </p:spPr>
        <p:txBody>
          <a:bodyPr/>
          <a:lstStyle/>
          <a:p>
            <a:r>
              <a:rPr lang="zh-CN" altLang="en-US" dirty="0"/>
              <a:t>功能：创建链接文件。</a:t>
            </a:r>
          </a:p>
          <a:p>
            <a:r>
              <a:rPr lang="zh-CN" altLang="en-US" dirty="0"/>
              <a:t>格式：</a:t>
            </a:r>
            <a:r>
              <a:rPr lang="en-US" altLang="zh-CN" dirty="0" err="1">
                <a:solidFill>
                  <a:schemeClr val="accent6">
                    <a:lumMod val="75000"/>
                  </a:schemeClr>
                </a:solidFill>
              </a:rPr>
              <a:t>ln</a:t>
            </a:r>
            <a:r>
              <a:rPr lang="en-US" altLang="zh-CN" dirty="0">
                <a:solidFill>
                  <a:schemeClr val="accent6">
                    <a:lumMod val="75000"/>
                  </a:schemeClr>
                </a:solidFill>
              </a:rPr>
              <a:t> [</a:t>
            </a:r>
            <a:r>
              <a:rPr lang="zh-CN" altLang="en-US" dirty="0">
                <a:solidFill>
                  <a:schemeClr val="accent6">
                    <a:lumMod val="75000"/>
                  </a:schemeClr>
                </a:solidFill>
              </a:rPr>
              <a:t>参数</a:t>
            </a:r>
            <a:r>
              <a:rPr lang="en-US" altLang="zh-CN" dirty="0">
                <a:solidFill>
                  <a:schemeClr val="accent6">
                    <a:lumMod val="75000"/>
                  </a:schemeClr>
                </a:solidFill>
              </a:rPr>
              <a:t>] &lt;</a:t>
            </a:r>
            <a:r>
              <a:rPr lang="zh-CN" altLang="en-US" dirty="0">
                <a:solidFill>
                  <a:schemeClr val="accent6">
                    <a:lumMod val="75000"/>
                  </a:schemeClr>
                </a:solidFill>
              </a:rPr>
              <a:t>被链接文件</a:t>
            </a:r>
            <a:r>
              <a:rPr lang="en-US" altLang="zh-CN" dirty="0">
                <a:solidFill>
                  <a:schemeClr val="accent6">
                    <a:lumMod val="75000"/>
                  </a:schemeClr>
                </a:solidFill>
              </a:rPr>
              <a:t>&gt; &lt;</a:t>
            </a:r>
            <a:r>
              <a:rPr lang="zh-CN" altLang="en-US" dirty="0">
                <a:solidFill>
                  <a:schemeClr val="accent6">
                    <a:lumMod val="75000"/>
                  </a:schemeClr>
                </a:solidFill>
              </a:rPr>
              <a:t>链接文件</a:t>
            </a:r>
            <a:r>
              <a:rPr lang="en-US" altLang="zh-CN" dirty="0">
                <a:solidFill>
                  <a:schemeClr val="accent6">
                    <a:lumMod val="75000"/>
                  </a:schemeClr>
                </a:solidFill>
              </a:rPr>
              <a:t>&gt;</a:t>
            </a:r>
          </a:p>
          <a:p>
            <a:r>
              <a:rPr lang="zh-CN" altLang="en-US" dirty="0"/>
              <a:t>参数：</a:t>
            </a:r>
          </a:p>
          <a:p>
            <a:pPr lvl="1"/>
            <a:r>
              <a:rPr lang="en-US" altLang="zh-CN" dirty="0">
                <a:solidFill>
                  <a:srgbClr val="FF0000"/>
                </a:solidFill>
              </a:rPr>
              <a:t>-s </a:t>
            </a:r>
            <a:r>
              <a:rPr lang="en-US" altLang="zh-CN" dirty="0"/>
              <a:t>: </a:t>
            </a:r>
            <a:r>
              <a:rPr lang="zh-CN" altLang="en-US" dirty="0"/>
              <a:t>创建</a:t>
            </a:r>
            <a:r>
              <a:rPr lang="zh-CN" altLang="en-US" dirty="0">
                <a:solidFill>
                  <a:srgbClr val="FF0000"/>
                </a:solidFill>
              </a:rPr>
              <a:t>符号链接</a:t>
            </a:r>
            <a:r>
              <a:rPr lang="zh-CN" altLang="en-US" dirty="0"/>
              <a:t>，默认情况下是硬链接</a:t>
            </a:r>
          </a:p>
          <a:p>
            <a:pPr lvl="1"/>
            <a:r>
              <a:rPr lang="en-US" altLang="zh-CN" dirty="0">
                <a:solidFill>
                  <a:srgbClr val="FF0000"/>
                </a:solidFill>
              </a:rPr>
              <a:t>-f </a:t>
            </a:r>
            <a:r>
              <a:rPr lang="en-US" altLang="zh-CN" dirty="0"/>
              <a:t>: </a:t>
            </a:r>
            <a:r>
              <a:rPr lang="zh-CN" altLang="en-US" dirty="0">
                <a:solidFill>
                  <a:srgbClr val="FF0000"/>
                </a:solidFill>
              </a:rPr>
              <a:t>强行创建链接</a:t>
            </a:r>
            <a:r>
              <a:rPr lang="zh-CN" altLang="en-US" dirty="0"/>
              <a:t>，不论链接文件是否存在</a:t>
            </a:r>
          </a:p>
          <a:p>
            <a:pPr lvl="1"/>
            <a:r>
              <a:rPr lang="en-US" altLang="zh-CN" dirty="0"/>
              <a:t>-</a:t>
            </a:r>
            <a:r>
              <a:rPr lang="en-US" altLang="zh-CN" dirty="0" err="1"/>
              <a:t>i</a:t>
            </a:r>
            <a:r>
              <a:rPr lang="en-US" altLang="zh-CN" dirty="0"/>
              <a:t> : </a:t>
            </a:r>
            <a:r>
              <a:rPr lang="zh-CN" altLang="en-US" dirty="0"/>
              <a:t>覆盖原有文件之前先询问用户</a:t>
            </a:r>
          </a:p>
          <a:p>
            <a:r>
              <a:rPr lang="zh-CN" altLang="en-US" dirty="0"/>
              <a:t>举例：</a:t>
            </a:r>
          </a:p>
          <a:p>
            <a:pPr lvl="1">
              <a:spcBef>
                <a:spcPts val="600"/>
              </a:spcBef>
            </a:pPr>
            <a:r>
              <a:rPr lang="zh-CN" altLang="en-US" dirty="0"/>
              <a:t> </a:t>
            </a:r>
            <a:r>
              <a:rPr lang="en-US" altLang="zh-CN" dirty="0"/>
              <a:t>$ </a:t>
            </a:r>
            <a:r>
              <a:rPr lang="en-US" altLang="zh-CN" dirty="0" err="1"/>
              <a:t>ln</a:t>
            </a:r>
            <a:r>
              <a:rPr lang="en-US" altLang="zh-CN" dirty="0"/>
              <a:t> </a:t>
            </a:r>
            <a:r>
              <a:rPr lang="en-US" altLang="zh-CN" dirty="0" err="1"/>
              <a:t>somefile</a:t>
            </a:r>
            <a:r>
              <a:rPr lang="en-US" altLang="zh-CN" dirty="0"/>
              <a:t> </a:t>
            </a:r>
            <a:r>
              <a:rPr lang="en-US" altLang="zh-CN" dirty="0" err="1"/>
              <a:t>hardlinkfile</a:t>
            </a:r>
            <a:endParaRPr lang="en-US" altLang="zh-CN" dirty="0"/>
          </a:p>
          <a:p>
            <a:pPr lvl="1">
              <a:spcBef>
                <a:spcPts val="600"/>
              </a:spcBef>
            </a:pPr>
            <a:r>
              <a:rPr lang="en-US" altLang="zh-CN" dirty="0"/>
              <a:t> $ </a:t>
            </a:r>
            <a:r>
              <a:rPr lang="en-US" altLang="zh-CN" dirty="0" err="1"/>
              <a:t>ln</a:t>
            </a:r>
            <a:r>
              <a:rPr lang="en-US" altLang="zh-CN" dirty="0"/>
              <a:t> -s </a:t>
            </a:r>
            <a:r>
              <a:rPr lang="en-US" altLang="zh-CN" dirty="0" err="1"/>
              <a:t>somefile</a:t>
            </a:r>
            <a:r>
              <a:rPr lang="en-US" altLang="zh-CN" dirty="0"/>
              <a:t> </a:t>
            </a:r>
            <a:r>
              <a:rPr lang="en-US" altLang="zh-CN" dirty="0" err="1"/>
              <a:t>softlinkfile</a:t>
            </a:r>
            <a:endParaRPr lang="en-US" altLang="zh-CN" dirty="0"/>
          </a:p>
          <a:p>
            <a:pPr lvl="1">
              <a:spcBef>
                <a:spcPts val="600"/>
              </a:spcBef>
            </a:pPr>
            <a:r>
              <a:rPr lang="en-US" altLang="zh-CN" dirty="0"/>
              <a:t> $ </a:t>
            </a:r>
            <a:r>
              <a:rPr lang="en-US" altLang="zh-CN" dirty="0" err="1"/>
              <a:t>ln</a:t>
            </a:r>
            <a:r>
              <a:rPr lang="en-US" altLang="zh-CN" dirty="0"/>
              <a:t> -s </a:t>
            </a:r>
            <a:r>
              <a:rPr lang="en-US" altLang="zh-CN" dirty="0" err="1"/>
              <a:t>somedir</a:t>
            </a:r>
            <a:r>
              <a:rPr lang="en-US" altLang="zh-CN" dirty="0"/>
              <a:t> </a:t>
            </a:r>
            <a:r>
              <a:rPr lang="en-US" altLang="zh-CN" dirty="0" err="1"/>
              <a:t>softlinkfile</a:t>
            </a:r>
            <a:r>
              <a:rPr lang="en-US" altLang="zh-CN" dirty="0"/>
              <a:t> </a:t>
            </a:r>
            <a:endParaRPr lang="zh-CN" altLang="en-US" dirty="0"/>
          </a:p>
        </p:txBody>
      </p:sp>
      <p:pic>
        <p:nvPicPr>
          <p:cNvPr id="5" name="图片 4">
            <a:extLst>
              <a:ext uri="{FF2B5EF4-FFF2-40B4-BE49-F238E27FC236}">
                <a16:creationId xmlns:a16="http://schemas.microsoft.com/office/drawing/2014/main" id="{8E9AFBAD-E468-45D7-BEA5-8418A144252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703381" y="31022"/>
            <a:ext cx="4422331" cy="1213206"/>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4">
            <a:extLst>
              <a:ext uri="{FF2B5EF4-FFF2-40B4-BE49-F238E27FC236}">
                <a16:creationId xmlns:a16="http://schemas.microsoft.com/office/drawing/2014/main" id="{F52B8F79-341A-46DD-92A8-B83E1DAAB023}"/>
              </a:ext>
            </a:extLst>
          </p:cNvPr>
          <p:cNvSpPr txBox="1">
            <a:spLocks noChangeArrowheads="1"/>
          </p:cNvSpPr>
          <p:nvPr/>
        </p:nvSpPr>
        <p:spPr bwMode="auto">
          <a:xfrm>
            <a:off x="1331640" y="548680"/>
            <a:ext cx="36814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4400" dirty="0">
                <a:solidFill>
                  <a:schemeClr val="tx2"/>
                </a:solidFill>
                <a:latin typeface="黑体" panose="02010609060101010101" pitchFamily="49" charset="-122"/>
                <a:ea typeface="黑体" panose="02010609060101010101" pitchFamily="49" charset="-122"/>
              </a:rPr>
              <a:t>实验</a:t>
            </a:r>
          </a:p>
        </p:txBody>
      </p:sp>
      <p:sp>
        <p:nvSpPr>
          <p:cNvPr id="3" name="文本框 2">
            <a:extLst>
              <a:ext uri="{FF2B5EF4-FFF2-40B4-BE49-F238E27FC236}">
                <a16:creationId xmlns:a16="http://schemas.microsoft.com/office/drawing/2014/main" id="{FF53AF76-7B3E-45FE-AF44-AC195E69BFE9}"/>
              </a:ext>
            </a:extLst>
          </p:cNvPr>
          <p:cNvSpPr txBox="1">
            <a:spLocks noChangeArrowheads="1"/>
          </p:cNvSpPr>
          <p:nvPr/>
        </p:nvSpPr>
        <p:spPr bwMode="auto">
          <a:xfrm>
            <a:off x="467544" y="1628800"/>
            <a:ext cx="8368675" cy="3947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742950" indent="-742950" algn="just">
              <a:lnSpc>
                <a:spcPct val="130000"/>
              </a:lnSpc>
              <a:spcBef>
                <a:spcPts val="600"/>
              </a:spcBef>
              <a:buClrTx/>
              <a:buSzTx/>
              <a:buFont typeface="+mj-lt"/>
              <a:buAutoNum type="arabicPeriod"/>
            </a:pPr>
            <a:r>
              <a:rPr lang="zh-CN" altLang="en-US" b="1" dirty="0">
                <a:solidFill>
                  <a:srgbClr val="C00000"/>
                </a:solidFill>
                <a:latin typeface="微软雅黑" panose="020B0503020204020204" pitchFamily="34" charset="-122"/>
                <a:ea typeface="微软雅黑" panose="020B0503020204020204" pitchFamily="34" charset="-122"/>
              </a:rPr>
              <a:t>尝试在</a:t>
            </a:r>
            <a:r>
              <a:rPr lang="en-US" altLang="zh-CN" b="1" dirty="0">
                <a:solidFill>
                  <a:srgbClr val="C00000"/>
                </a:solidFill>
                <a:latin typeface="微软雅黑" panose="020B0503020204020204" pitchFamily="34" charset="-122"/>
                <a:ea typeface="微软雅黑" panose="020B0503020204020204" pitchFamily="34" charset="-122"/>
              </a:rPr>
              <a:t>Linux</a:t>
            </a:r>
            <a:r>
              <a:rPr lang="zh-CN" altLang="en-US" b="1" dirty="0">
                <a:solidFill>
                  <a:srgbClr val="C00000"/>
                </a:solidFill>
                <a:latin typeface="微软雅黑" panose="020B0503020204020204" pitchFamily="34" charset="-122"/>
                <a:ea typeface="微软雅黑" panose="020B0503020204020204" pitchFamily="34" charset="-122"/>
              </a:rPr>
              <a:t>操作系统下利用命令行实现类似</a:t>
            </a:r>
            <a:r>
              <a:rPr lang="en-US" altLang="zh-CN" b="1" dirty="0">
                <a:solidFill>
                  <a:srgbClr val="C00000"/>
                </a:solidFill>
                <a:latin typeface="微软雅黑" panose="020B0503020204020204" pitchFamily="34" charset="-122"/>
                <a:ea typeface="微软雅黑" panose="020B0503020204020204" pitchFamily="34" charset="-122"/>
              </a:rPr>
              <a:t>Windows</a:t>
            </a:r>
            <a:r>
              <a:rPr lang="zh-CN" altLang="en-US" b="1" dirty="0">
                <a:solidFill>
                  <a:srgbClr val="C00000"/>
                </a:solidFill>
                <a:latin typeface="微软雅黑" panose="020B0503020204020204" pitchFamily="34" charset="-122"/>
                <a:ea typeface="微软雅黑" panose="020B0503020204020204" pitchFamily="34" charset="-122"/>
              </a:rPr>
              <a:t>系统重创建</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删除</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复制</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剪切文件夹与文件的功能。</a:t>
            </a:r>
          </a:p>
          <a:p>
            <a:pPr marL="742950" indent="-742950" algn="just" eaLnBrk="1" hangingPunct="1">
              <a:lnSpc>
                <a:spcPct val="130000"/>
              </a:lnSpc>
              <a:spcBef>
                <a:spcPts val="600"/>
              </a:spcBef>
              <a:buClrTx/>
              <a:buSzTx/>
              <a:buFont typeface="+mj-lt"/>
              <a:buAutoNum type="arabicPeriod"/>
            </a:pPr>
            <a:r>
              <a:rPr lang="en-US" altLang="zh-CN" b="1" dirty="0">
                <a:solidFill>
                  <a:srgbClr val="C00000"/>
                </a:solidFill>
                <a:latin typeface="微软雅黑" panose="020B0503020204020204" pitchFamily="34" charset="-122"/>
                <a:ea typeface="微软雅黑" panose="020B0503020204020204" pitchFamily="34" charset="-122"/>
              </a:rPr>
              <a:t>touch</a:t>
            </a:r>
            <a:r>
              <a:rPr lang="zh-CN" altLang="en-US" b="1" dirty="0">
                <a:solidFill>
                  <a:srgbClr val="C00000"/>
                </a:solidFill>
                <a:latin typeface="微软雅黑" panose="020B0503020204020204" pitchFamily="34" charset="-122"/>
                <a:ea typeface="微软雅黑" panose="020B0503020204020204" pitchFamily="34" charset="-122"/>
              </a:rPr>
              <a:t>、</a:t>
            </a:r>
            <a:r>
              <a:rPr lang="en-US" altLang="zh-CN" b="1" dirty="0">
                <a:solidFill>
                  <a:srgbClr val="C00000"/>
                </a:solidFill>
                <a:latin typeface="微软雅黑" panose="020B0503020204020204" pitchFamily="34" charset="-122"/>
                <a:ea typeface="微软雅黑" panose="020B0503020204020204" pitchFamily="34" charset="-122"/>
              </a:rPr>
              <a:t>stat</a:t>
            </a:r>
            <a:r>
              <a:rPr lang="zh-CN" altLang="en-US" b="1" dirty="0">
                <a:solidFill>
                  <a:srgbClr val="C00000"/>
                </a:solidFill>
                <a:latin typeface="微软雅黑" panose="020B0503020204020204" pitchFamily="34" charset="-122"/>
                <a:ea typeface="微软雅黑" panose="020B0503020204020204" pitchFamily="34" charset="-122"/>
              </a:rPr>
              <a:t>、</a:t>
            </a:r>
            <a:r>
              <a:rPr lang="en-US" altLang="zh-CN" b="1" dirty="0">
                <a:solidFill>
                  <a:srgbClr val="C00000"/>
                </a:solidFill>
                <a:latin typeface="微软雅黑" panose="020B0503020204020204" pitchFamily="34" charset="-122"/>
                <a:ea typeface="微软雅黑" panose="020B0503020204020204" pitchFamily="34" charset="-122"/>
              </a:rPr>
              <a:t>mv</a:t>
            </a:r>
            <a:r>
              <a:rPr lang="zh-CN" altLang="en-US" b="1" dirty="0">
                <a:solidFill>
                  <a:srgbClr val="C00000"/>
                </a:solidFill>
                <a:latin typeface="微软雅黑" panose="020B0503020204020204" pitchFamily="34" charset="-122"/>
                <a:ea typeface="微软雅黑" panose="020B0503020204020204" pitchFamily="34" charset="-122"/>
              </a:rPr>
              <a:t>、</a:t>
            </a:r>
            <a:r>
              <a:rPr lang="en-US" altLang="zh-CN" b="1" dirty="0">
                <a:solidFill>
                  <a:srgbClr val="C00000"/>
                </a:solidFill>
                <a:latin typeface="微软雅黑" panose="020B0503020204020204" pitchFamily="34" charset="-122"/>
                <a:ea typeface="微软雅黑" panose="020B0503020204020204" pitchFamily="34" charset="-122"/>
              </a:rPr>
              <a:t>cp</a:t>
            </a:r>
            <a:r>
              <a:rPr lang="zh-CN" altLang="en-US" b="1" dirty="0">
                <a:solidFill>
                  <a:srgbClr val="C00000"/>
                </a:solidFill>
                <a:latin typeface="微软雅黑" panose="020B0503020204020204" pitchFamily="34" charset="-122"/>
                <a:ea typeface="微软雅黑" panose="020B0503020204020204" pitchFamily="34" charset="-122"/>
              </a:rPr>
              <a:t>等命令，对比文件修改时间、访问时间、状态改变时间间的异同。</a:t>
            </a:r>
            <a:endParaRPr lang="en-US" altLang="zh-CN"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391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a:t>
            </a:r>
          </a:p>
        </p:txBody>
      </p:sp>
      <p:sp>
        <p:nvSpPr>
          <p:cNvPr id="3" name="内容占位符 2"/>
          <p:cNvSpPr>
            <a:spLocks noGrp="1"/>
          </p:cNvSpPr>
          <p:nvPr>
            <p:ph idx="1"/>
          </p:nvPr>
        </p:nvSpPr>
        <p:spPr>
          <a:xfrm>
            <a:off x="793686" y="1340768"/>
            <a:ext cx="8147248" cy="5400600"/>
          </a:xfrm>
        </p:spPr>
        <p:txBody>
          <a:bodyPr/>
          <a:lstStyle/>
          <a:p>
            <a:r>
              <a:rPr lang="zh-CN" altLang="en-US" sz="2800" dirty="0"/>
              <a:t>功能：在</a:t>
            </a:r>
            <a:r>
              <a:rPr lang="zh-CN" altLang="en-US" sz="2800" dirty="0">
                <a:solidFill>
                  <a:srgbClr val="FF0000"/>
                </a:solidFill>
              </a:rPr>
              <a:t>文件系统（硬盘）</a:t>
            </a:r>
            <a:r>
              <a:rPr lang="zh-CN" altLang="en-US" sz="2800" dirty="0"/>
              <a:t>中</a:t>
            </a:r>
            <a:r>
              <a:rPr lang="zh-CN" altLang="en-US" sz="2800" dirty="0">
                <a:solidFill>
                  <a:srgbClr val="FF0000"/>
                </a:solidFill>
              </a:rPr>
              <a:t>查找匹配的文件</a:t>
            </a:r>
            <a:endParaRPr lang="en-US" altLang="zh-CN" sz="2800" dirty="0">
              <a:solidFill>
                <a:srgbClr val="FF0000"/>
              </a:solidFill>
            </a:endParaRPr>
          </a:p>
          <a:p>
            <a:r>
              <a:rPr lang="zh-CN" altLang="en-US" sz="2800" dirty="0"/>
              <a:t>格式</a:t>
            </a:r>
            <a:endParaRPr lang="en-US" altLang="zh-CN" sz="2800" dirty="0"/>
          </a:p>
          <a:p>
            <a:pPr lvl="1">
              <a:buNone/>
            </a:pPr>
            <a:r>
              <a:rPr lang="en-US" altLang="zh-CN" dirty="0"/>
              <a:t>find </a:t>
            </a:r>
            <a:r>
              <a:rPr lang="en-US" altLang="zh-CN" dirty="0" smtClean="0"/>
              <a:t>[Path] [Option] [Action] </a:t>
            </a:r>
          </a:p>
          <a:p>
            <a:pPr lvl="1">
              <a:buNone/>
            </a:pPr>
            <a:r>
              <a:rPr lang="zh-CN" altLang="en-US" sz="3200" dirty="0" smtClean="0"/>
              <a:t>说明</a:t>
            </a:r>
            <a:endParaRPr lang="zh-CN" altLang="en-US" sz="3200" dirty="0"/>
          </a:p>
          <a:p>
            <a:pPr lvl="1">
              <a:lnSpc>
                <a:spcPct val="90000"/>
              </a:lnSpc>
            </a:pPr>
            <a:r>
              <a:rPr lang="en-US" altLang="zh-CN" sz="2400" dirty="0"/>
              <a:t>Path </a:t>
            </a:r>
            <a:r>
              <a:rPr lang="zh-CN" altLang="en-US" sz="2400" dirty="0" smtClean="0"/>
              <a:t>：搜索起始的绝对路径或相对路径；省略</a:t>
            </a:r>
            <a:r>
              <a:rPr lang="zh-CN" altLang="en-US" sz="2400" b="1" dirty="0" smtClean="0"/>
              <a:t>时</a:t>
            </a:r>
            <a:r>
              <a:rPr lang="zh-CN" altLang="en-US" sz="2400" b="1" dirty="0"/>
              <a:t>表示当前目录</a:t>
            </a:r>
            <a:endParaRPr lang="zh-CN" altLang="en-US" sz="2400" dirty="0"/>
          </a:p>
          <a:p>
            <a:pPr lvl="1">
              <a:lnSpc>
                <a:spcPct val="90000"/>
              </a:lnSpc>
            </a:pPr>
            <a:r>
              <a:rPr lang="en-US" altLang="zh-CN" sz="2400" dirty="0" smtClean="0"/>
              <a:t>Option</a:t>
            </a:r>
            <a:r>
              <a:rPr lang="zh-CN" altLang="en-US" sz="2400" dirty="0" smtClean="0"/>
              <a:t>：由一个或多个选项定义的搜寻条件；</a:t>
            </a:r>
            <a:endParaRPr lang="en-US" altLang="zh-CN" sz="2400" dirty="0" smtClean="0"/>
          </a:p>
          <a:p>
            <a:pPr lvl="1">
              <a:lnSpc>
                <a:spcPct val="90000"/>
              </a:lnSpc>
            </a:pPr>
            <a:r>
              <a:rPr lang="en-US" altLang="zh-CN" sz="2400" dirty="0" smtClean="0"/>
              <a:t>Action</a:t>
            </a:r>
            <a:r>
              <a:rPr lang="zh-CN" altLang="en-US" sz="2400" dirty="0" smtClean="0"/>
              <a:t>：当文件被定义之后需要进行的搜索条件；默认</a:t>
            </a:r>
            <a:r>
              <a:rPr lang="zh-CN" altLang="en-US" sz="2400" dirty="0"/>
              <a:t>为</a:t>
            </a:r>
            <a:r>
              <a:rPr lang="zh-CN" altLang="en-US" sz="2400" dirty="0" smtClean="0"/>
              <a:t>显示在标准输出（</a:t>
            </a:r>
            <a:r>
              <a:rPr lang="en-US" altLang="zh-CN" sz="2400" dirty="0" smtClean="0"/>
              <a:t>-print</a:t>
            </a:r>
            <a:r>
              <a:rPr lang="zh-CN" altLang="en-US" sz="2400" dirty="0" smtClean="0"/>
              <a:t>）</a:t>
            </a:r>
            <a:endParaRPr lang="en-US" altLang="zh-CN" sz="2400" dirty="0" smtClean="0"/>
          </a:p>
          <a:p>
            <a:pPr lvl="1">
              <a:lnSpc>
                <a:spcPct val="90000"/>
              </a:lnSpc>
            </a:pPr>
            <a:r>
              <a:rPr lang="zh-CN" altLang="en-US" sz="2400" dirty="0" smtClean="0"/>
              <a:t>不带任何参数的 </a:t>
            </a:r>
            <a:r>
              <a:rPr lang="en-US" altLang="zh-CN" sz="2400" dirty="0" smtClean="0"/>
              <a:t>find </a:t>
            </a:r>
            <a:r>
              <a:rPr lang="zh-CN" altLang="en-US" sz="2400" dirty="0" smtClean="0"/>
              <a:t>命令将在屏幕上递归显示当前目录下的文件列表</a:t>
            </a:r>
            <a:endParaRPr lang="zh-CN" altLang="en-US" sz="2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 </a:t>
            </a:r>
            <a:r>
              <a:rPr lang="zh-CN" altLang="en-US" dirty="0"/>
              <a:t>命令</a:t>
            </a:r>
            <a:r>
              <a:rPr lang="zh-CN" altLang="en-US" dirty="0" smtClean="0"/>
              <a:t>选项</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445616490"/>
              </p:ext>
            </p:extLst>
          </p:nvPr>
        </p:nvGraphicFramePr>
        <p:xfrm>
          <a:off x="457200" y="1628800"/>
          <a:ext cx="8229600" cy="3248750"/>
        </p:xfrm>
        <a:graphic>
          <a:graphicData uri="http://schemas.openxmlformats.org/drawingml/2006/table">
            <a:tbl>
              <a:tblPr firstRow="1" bandRow="1">
                <a:tableStyleId>{5C22544A-7EE6-4342-B048-85BDC9FD1C3A}</a:tableStyleId>
              </a:tblPr>
              <a:tblGrid>
                <a:gridCol w="3034680">
                  <a:extLst>
                    <a:ext uri="{9D8B030D-6E8A-4147-A177-3AD203B41FA5}">
                      <a16:colId xmlns:a16="http://schemas.microsoft.com/office/drawing/2014/main" val="20000"/>
                    </a:ext>
                  </a:extLst>
                </a:gridCol>
                <a:gridCol w="5194920">
                  <a:extLst>
                    <a:ext uri="{9D8B030D-6E8A-4147-A177-3AD203B41FA5}">
                      <a16:colId xmlns:a16="http://schemas.microsoft.com/office/drawing/2014/main" val="20001"/>
                    </a:ext>
                  </a:extLst>
                </a:gridCol>
              </a:tblGrid>
              <a:tr h="419831">
                <a:tc>
                  <a:txBody>
                    <a:bodyPr/>
                    <a:lstStyle/>
                    <a:p>
                      <a:r>
                        <a:rPr lang="zh-CN" altLang="en-US" sz="2400" dirty="0">
                          <a:solidFill>
                            <a:srgbClr val="C00000"/>
                          </a:solidFill>
                        </a:rPr>
                        <a:t>选项</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755695">
                <a:tc>
                  <a:txBody>
                    <a:bodyPr/>
                    <a:lstStyle/>
                    <a:p>
                      <a:r>
                        <a:rPr lang="en-US" altLang="zh-CN" sz="2400" dirty="0" smtClean="0"/>
                        <a:t>-name </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t>查找与指定文件名相匹配的文件；</a:t>
                      </a:r>
                      <a:endParaRPr lang="zh-CN" altLang="en-US" sz="2400" dirty="0"/>
                    </a:p>
                  </a:txBody>
                  <a:tcPr/>
                </a:tc>
                <a:extLst>
                  <a:ext uri="{0D108BD9-81ED-4DB2-BD59-A6C34878D82A}">
                    <a16:rowId xmlns:a16="http://schemas.microsoft.com/office/drawing/2014/main" val="10001"/>
                  </a:ext>
                </a:extLst>
              </a:tr>
              <a:tr h="755695">
                <a:tc>
                  <a:txBody>
                    <a:bodyPr/>
                    <a:lstStyle/>
                    <a:p>
                      <a:r>
                        <a:rPr lang="en-US" altLang="zh-CN" sz="2400" dirty="0" smtClean="0"/>
                        <a:t>-user xxx</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t>查找属于用户</a:t>
                      </a:r>
                      <a:r>
                        <a:rPr lang="en-US" altLang="zh-CN" sz="2400" dirty="0" smtClean="0"/>
                        <a:t>xxx</a:t>
                      </a:r>
                      <a:r>
                        <a:rPr lang="zh-CN" altLang="en-US" sz="2400" dirty="0" smtClean="0"/>
                        <a:t>的所有文件；</a:t>
                      </a:r>
                      <a:endParaRPr lang="zh-CN" altLang="en-US" sz="2400" dirty="0"/>
                    </a:p>
                  </a:txBody>
                  <a:tcPr/>
                </a:tc>
                <a:extLst>
                  <a:ext uri="{0D108BD9-81ED-4DB2-BD59-A6C34878D82A}">
                    <a16:rowId xmlns:a16="http://schemas.microsoft.com/office/drawing/2014/main" val="1792811931"/>
                  </a:ext>
                </a:extLst>
              </a:tr>
              <a:tr h="755695">
                <a:tc>
                  <a:txBody>
                    <a:bodyPr/>
                    <a:lstStyle/>
                    <a:p>
                      <a:r>
                        <a:rPr lang="en-US" altLang="zh-CN" sz="2400" dirty="0" smtClean="0"/>
                        <a:t>-type f</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t>查找某一类型的文件，如</a:t>
                      </a:r>
                      <a:r>
                        <a:rPr lang="en-US" altLang="zh-CN" sz="2400" dirty="0" smtClean="0"/>
                        <a:t>f</a:t>
                      </a:r>
                      <a:r>
                        <a:rPr lang="zh-CN" altLang="en-US" sz="2400" dirty="0" smtClean="0"/>
                        <a:t>（文件）或</a:t>
                      </a:r>
                      <a:r>
                        <a:rPr lang="en-US" altLang="zh-CN" sz="2400" dirty="0" smtClean="0"/>
                        <a:t>d</a:t>
                      </a:r>
                      <a:r>
                        <a:rPr lang="zh-CN" altLang="en-US" sz="2400" dirty="0" smtClean="0"/>
                        <a:t>（目录）</a:t>
                      </a:r>
                      <a:endParaRPr lang="zh-CN" altLang="en-US" sz="2400" dirty="0"/>
                    </a:p>
                  </a:txBody>
                  <a:tcPr/>
                </a:tc>
                <a:extLst>
                  <a:ext uri="{0D108BD9-81ED-4DB2-BD59-A6C34878D82A}">
                    <a16:rowId xmlns:a16="http://schemas.microsoft.com/office/drawing/2014/main" val="2428020263"/>
                  </a:ext>
                </a:extLst>
              </a:tr>
              <a:tr h="419831">
                <a:tc>
                  <a:txBody>
                    <a:bodyPr/>
                    <a:lstStyle/>
                    <a:p>
                      <a:r>
                        <a:rPr lang="en-US" altLang="zh-CN" sz="2400" dirty="0"/>
                        <a:t>-</a:t>
                      </a:r>
                      <a:r>
                        <a:rPr lang="en-US" altLang="zh-CN" sz="2400" dirty="0" err="1"/>
                        <a:t>maxdepth</a:t>
                      </a:r>
                      <a:r>
                        <a:rPr lang="en-US" altLang="zh-CN" sz="2400" dirty="0"/>
                        <a:t> LEVELS </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设置最大的查找深度 </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1</a:t>
            </a:r>
            <a:r>
              <a:rPr lang="zh-CN" altLang="en-US" dirty="0"/>
              <a:t>）</a:t>
            </a:r>
          </a:p>
        </p:txBody>
      </p:sp>
      <p:sp>
        <p:nvSpPr>
          <p:cNvPr id="3" name="内容占位符 2"/>
          <p:cNvSpPr>
            <a:spLocks noGrp="1"/>
          </p:cNvSpPr>
          <p:nvPr>
            <p:ph idx="1"/>
          </p:nvPr>
        </p:nvSpPr>
        <p:spPr>
          <a:xfrm>
            <a:off x="881737" y="1412776"/>
            <a:ext cx="7598866" cy="4646141"/>
          </a:xfrm>
        </p:spPr>
        <p:txBody>
          <a:bodyPr/>
          <a:lstStyle/>
          <a:p>
            <a:r>
              <a:rPr lang="zh-CN" altLang="en-US" sz="2400" dirty="0"/>
              <a:t>递归显示当前目录的文件列表</a:t>
            </a:r>
          </a:p>
          <a:p>
            <a:pPr lvl="1">
              <a:buNone/>
            </a:pPr>
            <a:r>
              <a:rPr lang="en-US" altLang="zh-CN" dirty="0">
                <a:solidFill>
                  <a:schemeClr val="accent6">
                    <a:lumMod val="75000"/>
                  </a:schemeClr>
                </a:solidFill>
              </a:rPr>
              <a:t>$ find</a:t>
            </a:r>
          </a:p>
          <a:p>
            <a:r>
              <a:rPr lang="zh-CN" altLang="en-US" sz="2400" dirty="0"/>
              <a:t>递归显示 </a:t>
            </a:r>
            <a:r>
              <a:rPr lang="en-US" altLang="zh-CN" sz="2400" dirty="0"/>
              <a:t>/ </a:t>
            </a:r>
            <a:r>
              <a:rPr lang="zh-CN" altLang="en-US" sz="2400" dirty="0"/>
              <a:t>目录的文件列表</a:t>
            </a:r>
          </a:p>
          <a:p>
            <a:pPr lvl="1">
              <a:buNone/>
            </a:pPr>
            <a:r>
              <a:rPr lang="en-US" altLang="zh-CN" dirty="0">
                <a:solidFill>
                  <a:schemeClr val="accent6">
                    <a:lumMod val="75000"/>
                  </a:schemeClr>
                </a:solidFill>
              </a:rPr>
              <a:t>$ find /</a:t>
            </a:r>
          </a:p>
          <a:p>
            <a:r>
              <a:rPr lang="zh-CN" altLang="en-US" sz="2400" dirty="0"/>
              <a:t>递归显示 </a:t>
            </a:r>
            <a:r>
              <a:rPr lang="en-US" altLang="zh-CN" sz="2400" dirty="0"/>
              <a:t>/ </a:t>
            </a:r>
            <a:r>
              <a:rPr lang="zh-CN" altLang="en-US" sz="2400" dirty="0"/>
              <a:t>目录的文件列表（仅限于</a:t>
            </a:r>
            <a:r>
              <a:rPr lang="en-US" altLang="zh-CN" sz="2400" dirty="0"/>
              <a:t>3</a:t>
            </a:r>
            <a:r>
              <a:rPr lang="zh-CN" altLang="en-US" sz="2400" dirty="0"/>
              <a:t>层目录）</a:t>
            </a:r>
          </a:p>
          <a:p>
            <a:pPr lvl="1">
              <a:buNone/>
            </a:pPr>
            <a:r>
              <a:rPr lang="en-US" altLang="zh-CN" dirty="0">
                <a:solidFill>
                  <a:schemeClr val="accent6">
                    <a:lumMod val="75000"/>
                  </a:schemeClr>
                </a:solidFill>
              </a:rPr>
              <a:t>$ find / -</a:t>
            </a:r>
            <a:r>
              <a:rPr lang="en-US" altLang="zh-CN" dirty="0" err="1">
                <a:solidFill>
                  <a:schemeClr val="accent6">
                    <a:lumMod val="75000"/>
                  </a:schemeClr>
                </a:solidFill>
              </a:rPr>
              <a:t>maxdepth</a:t>
            </a:r>
            <a:r>
              <a:rPr lang="en-US" altLang="zh-CN" dirty="0">
                <a:solidFill>
                  <a:schemeClr val="accent6">
                    <a:lumMod val="75000"/>
                  </a:schemeClr>
                </a:solidFill>
              </a:rPr>
              <a:t> 3</a:t>
            </a:r>
          </a:p>
          <a:p>
            <a:r>
              <a:rPr lang="zh-CN" altLang="en-US" sz="2400" dirty="0"/>
              <a:t>递归显示 </a:t>
            </a:r>
            <a:r>
              <a:rPr lang="en-US" altLang="zh-CN" sz="2400" dirty="0"/>
              <a:t>/ </a:t>
            </a:r>
            <a:r>
              <a:rPr lang="zh-CN" altLang="en-US" sz="2400" dirty="0"/>
              <a:t>目录的文件列表（仅限于 </a:t>
            </a:r>
            <a:r>
              <a:rPr lang="en-US" altLang="zh-CN" sz="2400" dirty="0"/>
              <a:t>/ </a:t>
            </a:r>
            <a:r>
              <a:rPr lang="zh-CN" altLang="en-US" sz="2400" dirty="0"/>
              <a:t>文件系统）</a:t>
            </a:r>
          </a:p>
          <a:p>
            <a:pPr lvl="1">
              <a:buNone/>
            </a:pPr>
            <a:r>
              <a:rPr lang="en-US" altLang="zh-CN" dirty="0">
                <a:solidFill>
                  <a:schemeClr val="accent6">
                    <a:lumMod val="75000"/>
                  </a:schemeClr>
                </a:solidFill>
              </a:rPr>
              <a:t>$ find / -</a:t>
            </a:r>
            <a:r>
              <a:rPr lang="en-US" altLang="zh-CN" dirty="0" err="1">
                <a:solidFill>
                  <a:schemeClr val="accent6">
                    <a:lumMod val="75000"/>
                  </a:schemeClr>
                </a:solidFill>
              </a:rPr>
              <a:t>xdev</a:t>
            </a:r>
            <a:endParaRPr lang="en-US" altLang="zh-CN" dirty="0">
              <a:solidFill>
                <a:schemeClr val="accent6">
                  <a:lumMod val="75000"/>
                </a:schemeClr>
              </a:solidFill>
            </a:endParaRPr>
          </a:p>
          <a:p>
            <a:r>
              <a:rPr lang="zh-CN" altLang="en-US" sz="2400" dirty="0"/>
              <a:t>递归显示 </a:t>
            </a:r>
            <a:r>
              <a:rPr lang="en-US" altLang="zh-CN" sz="2400" dirty="0"/>
              <a:t>/home</a:t>
            </a:r>
            <a:r>
              <a:rPr lang="zh-CN" altLang="en-US" sz="2400" dirty="0"/>
              <a:t>、</a:t>
            </a:r>
            <a:r>
              <a:rPr lang="en-US" altLang="zh-CN" sz="2400" dirty="0"/>
              <a:t>/www</a:t>
            </a:r>
            <a:r>
              <a:rPr lang="zh-CN" altLang="en-US" sz="2400" dirty="0"/>
              <a:t>、</a:t>
            </a:r>
            <a:r>
              <a:rPr lang="en-US" altLang="zh-CN" sz="2400" dirty="0"/>
              <a:t>/</a:t>
            </a:r>
            <a:r>
              <a:rPr lang="en-US" altLang="zh-CN" sz="2400" dirty="0" err="1"/>
              <a:t>srv</a:t>
            </a:r>
            <a:r>
              <a:rPr lang="en-US" altLang="zh-CN" sz="2400" dirty="0"/>
              <a:t> </a:t>
            </a:r>
            <a:r>
              <a:rPr lang="zh-CN" altLang="en-US" sz="2400" dirty="0"/>
              <a:t>目录的文件列表</a:t>
            </a:r>
          </a:p>
          <a:p>
            <a:pPr lvl="1">
              <a:buNone/>
            </a:pPr>
            <a:r>
              <a:rPr lang="en-US" altLang="zh-CN" dirty="0">
                <a:solidFill>
                  <a:schemeClr val="accent6">
                    <a:lumMod val="75000"/>
                  </a:schemeClr>
                </a:solidFill>
              </a:rPr>
              <a:t>$ find /home /www /</a:t>
            </a:r>
            <a:r>
              <a:rPr lang="en-US" altLang="zh-CN" dirty="0" err="1">
                <a:solidFill>
                  <a:schemeClr val="accent6">
                    <a:lumMod val="75000"/>
                  </a:schemeClr>
                </a:solidFill>
              </a:rPr>
              <a:t>srv</a:t>
            </a:r>
            <a:endParaRPr lang="zh-CN" altLang="en-US" dirty="0">
              <a:solidFill>
                <a:schemeClr val="accent6">
                  <a:lumMod val="75000"/>
                </a:schemeClr>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 </a:t>
            </a:r>
            <a:r>
              <a:rPr lang="zh-CN" altLang="en-US" dirty="0"/>
              <a:t>命令</a:t>
            </a:r>
            <a:r>
              <a:rPr lang="en-US" altLang="zh-CN" dirty="0" smtClean="0"/>
              <a:t>—name</a:t>
            </a:r>
            <a:r>
              <a:rPr lang="zh-CN" altLang="en-US" dirty="0" smtClean="0"/>
              <a:t>选项</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4047954390"/>
              </p:ext>
            </p:extLst>
          </p:nvPr>
        </p:nvGraphicFramePr>
        <p:xfrm>
          <a:off x="539552" y="1484784"/>
          <a:ext cx="8064896" cy="3931920"/>
        </p:xfrm>
        <a:graphic>
          <a:graphicData uri="http://schemas.openxmlformats.org/drawingml/2006/table">
            <a:tbl>
              <a:tblPr firstRow="1" bandRow="1">
                <a:tableStyleId>{5C22544A-7EE6-4342-B048-85BDC9FD1C3A}</a:tableStyleId>
              </a:tblPr>
              <a:tblGrid>
                <a:gridCol w="3026419">
                  <a:extLst>
                    <a:ext uri="{9D8B030D-6E8A-4147-A177-3AD203B41FA5}">
                      <a16:colId xmlns:a16="http://schemas.microsoft.com/office/drawing/2014/main" val="20000"/>
                    </a:ext>
                  </a:extLst>
                </a:gridCol>
                <a:gridCol w="5038477">
                  <a:extLst>
                    <a:ext uri="{9D8B030D-6E8A-4147-A177-3AD203B41FA5}">
                      <a16:colId xmlns:a16="http://schemas.microsoft.com/office/drawing/2014/main" val="20001"/>
                    </a:ext>
                  </a:extLst>
                </a:gridCol>
              </a:tblGrid>
              <a:tr h="370840">
                <a:tc>
                  <a:txBody>
                    <a:bodyPr/>
                    <a:lstStyle/>
                    <a:p>
                      <a:r>
                        <a:rPr lang="zh-CN" altLang="en-US" sz="2400" dirty="0">
                          <a:solidFill>
                            <a:srgbClr val="C00000"/>
                          </a:solidFill>
                        </a:rPr>
                        <a:t>条件</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400" dirty="0"/>
                        <a:t>-</a:t>
                      </a:r>
                      <a:r>
                        <a:rPr lang="en-US" altLang="zh-CN" sz="2400" dirty="0">
                          <a:solidFill>
                            <a:srgbClr val="FF0000"/>
                          </a:solidFill>
                        </a:rPr>
                        <a:t>name</a:t>
                      </a:r>
                      <a:r>
                        <a:rPr lang="en-US" altLang="zh-CN" sz="2400" dirty="0"/>
                        <a:t> PATTERN </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匹配</a:t>
                      </a:r>
                      <a:r>
                        <a:rPr lang="zh-CN" altLang="en-US" sz="2400" dirty="0">
                          <a:solidFill>
                            <a:srgbClr val="FF0000"/>
                          </a:solidFill>
                        </a:rPr>
                        <a:t>文件名</a:t>
                      </a:r>
                    </a:p>
                  </a:txBody>
                  <a:tcPr/>
                </a:tc>
                <a:extLst>
                  <a:ext uri="{0D108BD9-81ED-4DB2-BD59-A6C34878D82A}">
                    <a16:rowId xmlns:a16="http://schemas.microsoft.com/office/drawing/2014/main" val="10001"/>
                  </a:ext>
                </a:extLst>
              </a:tr>
              <a:tr h="338440">
                <a:tc>
                  <a:txBody>
                    <a:bodyPr/>
                    <a:lstStyle/>
                    <a:p>
                      <a:r>
                        <a:rPr lang="en-US" altLang="zh-CN" sz="2400" dirty="0"/>
                        <a:t>-</a:t>
                      </a:r>
                      <a:r>
                        <a:rPr lang="en-US" altLang="zh-CN" sz="2400" dirty="0" err="1">
                          <a:solidFill>
                            <a:srgbClr val="FF0000"/>
                          </a:solidFill>
                        </a:rPr>
                        <a:t>iname</a:t>
                      </a:r>
                      <a:r>
                        <a:rPr lang="en-US" altLang="zh-CN" sz="2400" dirty="0"/>
                        <a:t> PATTERN </a:t>
                      </a:r>
                      <a:endParaRPr lang="zh-CN" altLang="en-US" sz="2400" dirty="0"/>
                    </a:p>
                  </a:txBody>
                  <a:tcPr/>
                </a:tc>
                <a:tc>
                  <a:txBody>
                    <a:bodyPr/>
                    <a:lstStyle/>
                    <a:p>
                      <a:pPr>
                        <a:lnSpc>
                          <a:spcPct val="80000"/>
                        </a:lnSpc>
                      </a:pPr>
                      <a:r>
                        <a:rPr lang="zh-CN" altLang="en-US" sz="2400" dirty="0"/>
                        <a:t>匹配</a:t>
                      </a:r>
                      <a:r>
                        <a:rPr lang="zh-CN" altLang="en-US" sz="2400" dirty="0">
                          <a:solidFill>
                            <a:srgbClr val="FF0000"/>
                          </a:solidFill>
                        </a:rPr>
                        <a:t>文件名（忽略大小写） </a:t>
                      </a:r>
                    </a:p>
                  </a:txBody>
                  <a:tcPr/>
                </a:tc>
                <a:extLst>
                  <a:ext uri="{0D108BD9-81ED-4DB2-BD59-A6C34878D82A}">
                    <a16:rowId xmlns:a16="http://schemas.microsoft.com/office/drawing/2014/main" val="10002"/>
                  </a:ext>
                </a:extLst>
              </a:tr>
              <a:tr h="370840">
                <a:tc>
                  <a:txBody>
                    <a:bodyPr/>
                    <a:lstStyle/>
                    <a:p>
                      <a:r>
                        <a:rPr lang="en-US" altLang="zh-CN" sz="2400" dirty="0"/>
                        <a:t>-</a:t>
                      </a:r>
                      <a:r>
                        <a:rPr lang="en-US" altLang="zh-CN" sz="2400" dirty="0" err="1">
                          <a:solidFill>
                            <a:srgbClr val="FF0000"/>
                          </a:solidFill>
                        </a:rPr>
                        <a:t>lname</a:t>
                      </a:r>
                      <a:r>
                        <a:rPr lang="en-US" altLang="zh-CN" sz="2400" dirty="0"/>
                        <a:t> PATTERN </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匹配</a:t>
                      </a:r>
                      <a:r>
                        <a:rPr lang="zh-CN" altLang="en-US" sz="2400" dirty="0">
                          <a:solidFill>
                            <a:srgbClr val="FF0000"/>
                          </a:solidFill>
                        </a:rPr>
                        <a:t>符号链接文件名 </a:t>
                      </a:r>
                    </a:p>
                  </a:txBody>
                  <a:tcPr/>
                </a:tc>
                <a:extLst>
                  <a:ext uri="{0D108BD9-81ED-4DB2-BD59-A6C34878D82A}">
                    <a16:rowId xmlns:a16="http://schemas.microsoft.com/office/drawing/2014/main" val="10003"/>
                  </a:ext>
                </a:extLst>
              </a:tr>
              <a:tr h="370840">
                <a:tc>
                  <a:txBody>
                    <a:bodyPr/>
                    <a:lstStyle/>
                    <a:p>
                      <a:r>
                        <a:rPr lang="en-US" altLang="zh-CN" sz="2400" dirty="0"/>
                        <a:t>-</a:t>
                      </a:r>
                      <a:r>
                        <a:rPr lang="en-US" altLang="zh-CN" sz="2400" dirty="0" err="1">
                          <a:solidFill>
                            <a:srgbClr val="FF0000"/>
                          </a:solidFill>
                        </a:rPr>
                        <a:t>ilname</a:t>
                      </a:r>
                      <a:r>
                        <a:rPr lang="en-US" altLang="zh-CN" sz="2400" dirty="0"/>
                        <a:t> PATTERN </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匹配</a:t>
                      </a:r>
                      <a:r>
                        <a:rPr lang="zh-CN" altLang="en-US" sz="2400" dirty="0">
                          <a:solidFill>
                            <a:srgbClr val="FF0000"/>
                          </a:solidFill>
                        </a:rPr>
                        <a:t>符号链接文件名（忽略大小写） </a:t>
                      </a:r>
                    </a:p>
                  </a:txBody>
                  <a:tcPr/>
                </a:tc>
                <a:extLst>
                  <a:ext uri="{0D108BD9-81ED-4DB2-BD59-A6C34878D82A}">
                    <a16:rowId xmlns:a16="http://schemas.microsoft.com/office/drawing/2014/main" val="10004"/>
                  </a:ext>
                </a:extLst>
              </a:tr>
              <a:tr h="185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tx1"/>
                          </a:solidFill>
                        </a:rPr>
                        <a:t>-</a:t>
                      </a:r>
                      <a:r>
                        <a:rPr lang="en-US" altLang="zh-CN" sz="2400" dirty="0" err="1">
                          <a:solidFill>
                            <a:srgbClr val="FF0000"/>
                          </a:solidFill>
                        </a:rPr>
                        <a:t>wholename</a:t>
                      </a:r>
                      <a:r>
                        <a:rPr lang="en-US" altLang="zh-CN" sz="2400" dirty="0">
                          <a:solidFill>
                            <a:srgbClr val="FF0000"/>
                          </a:solidFill>
                        </a:rPr>
                        <a:t> </a:t>
                      </a:r>
                      <a:r>
                        <a:rPr lang="en-US" altLang="zh-CN" sz="2400" dirty="0"/>
                        <a:t>PATTERN</a:t>
                      </a:r>
                      <a:endParaRPr lang="zh-CN" altLang="en-US" sz="2400" dirty="0"/>
                    </a:p>
                  </a:txBody>
                  <a:tcPr/>
                </a:tc>
                <a:tc>
                  <a:txBody>
                    <a:bodyPr/>
                    <a:lstStyle/>
                    <a:p>
                      <a:r>
                        <a:rPr lang="zh-CN" altLang="en-US" sz="2400" dirty="0"/>
                        <a:t>匹配文件的</a:t>
                      </a:r>
                      <a:r>
                        <a:rPr lang="zh-CN" altLang="en-US" sz="2400" dirty="0">
                          <a:solidFill>
                            <a:srgbClr val="FF0000"/>
                          </a:solidFill>
                        </a:rPr>
                        <a:t>完整路径</a:t>
                      </a:r>
                      <a:r>
                        <a:rPr lang="zh-CN" altLang="en-US" sz="2400" dirty="0"/>
                        <a:t>（不把 ‘</a:t>
                      </a:r>
                      <a:r>
                        <a:rPr lang="en-US" altLang="zh-CN" sz="2400" dirty="0"/>
                        <a:t>/’ </a:t>
                      </a:r>
                      <a:r>
                        <a:rPr lang="zh-CN" altLang="en-US" sz="2400" dirty="0"/>
                        <a:t>和 ‘</a:t>
                      </a:r>
                      <a:r>
                        <a:rPr lang="en-US" altLang="zh-CN" sz="2400" dirty="0"/>
                        <a:t>.’ </a:t>
                      </a:r>
                      <a:r>
                        <a:rPr lang="zh-CN" altLang="en-US" sz="2400" dirty="0"/>
                        <a:t>作为特殊字符）</a:t>
                      </a:r>
                    </a:p>
                  </a:txBody>
                  <a:tcPr/>
                </a:tc>
                <a:extLst>
                  <a:ext uri="{0D108BD9-81ED-4DB2-BD59-A6C34878D82A}">
                    <a16:rowId xmlns:a16="http://schemas.microsoft.com/office/drawing/2014/main" val="10005"/>
                  </a:ext>
                </a:extLst>
              </a:tr>
              <a:tr h="370840">
                <a:tc>
                  <a:txBody>
                    <a:bodyPr/>
                    <a:lstStyle/>
                    <a:p>
                      <a:r>
                        <a:rPr lang="en-US" altLang="zh-CN" sz="2400" dirty="0">
                          <a:solidFill>
                            <a:schemeClr val="tx1"/>
                          </a:solidFill>
                        </a:rPr>
                        <a:t>-</a:t>
                      </a:r>
                      <a:r>
                        <a:rPr lang="en-US" altLang="zh-CN" sz="2400" dirty="0" err="1">
                          <a:solidFill>
                            <a:srgbClr val="FF0000"/>
                          </a:solidFill>
                        </a:rPr>
                        <a:t>iwholename</a:t>
                      </a:r>
                      <a:r>
                        <a:rPr lang="en-US" altLang="zh-CN" sz="2400" dirty="0">
                          <a:solidFill>
                            <a:schemeClr val="tx1"/>
                          </a:solidFill>
                        </a:rPr>
                        <a:t> </a:t>
                      </a:r>
                      <a:r>
                        <a:rPr lang="en-US" altLang="zh-CN" sz="2400" dirty="0"/>
                        <a:t>PATTERN</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匹配文件的</a:t>
                      </a:r>
                      <a:r>
                        <a:rPr lang="zh-CN" altLang="en-US" sz="2400" dirty="0">
                          <a:solidFill>
                            <a:srgbClr val="FF0000"/>
                          </a:solidFill>
                        </a:rPr>
                        <a:t>完整路径（忽略大小写） </a:t>
                      </a:r>
                    </a:p>
                  </a:txBody>
                  <a:tcPr/>
                </a:tc>
                <a:extLst>
                  <a:ext uri="{0D108BD9-81ED-4DB2-BD59-A6C34878D82A}">
                    <a16:rowId xmlns:a16="http://schemas.microsoft.com/office/drawing/2014/main" val="10006"/>
                  </a:ext>
                </a:extLst>
              </a:tr>
            </a:tbl>
          </a:graphicData>
        </a:graphic>
      </p:graphicFrame>
      <p:sp>
        <p:nvSpPr>
          <p:cNvPr id="8" name="TextBox 7"/>
          <p:cNvSpPr txBox="1"/>
          <p:nvPr/>
        </p:nvSpPr>
        <p:spPr>
          <a:xfrm>
            <a:off x="2051720" y="5465956"/>
            <a:ext cx="5616624"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sz="2400" dirty="0">
                <a:solidFill>
                  <a:srgbClr val="FF0000"/>
                </a:solidFill>
              </a:rPr>
              <a:t>PATTERN </a:t>
            </a:r>
            <a:r>
              <a:rPr lang="zh-CN" altLang="en-US" sz="2400" dirty="0"/>
              <a:t>使用 </a:t>
            </a:r>
            <a:r>
              <a:rPr lang="en-US" altLang="zh-CN" sz="2400" dirty="0">
                <a:solidFill>
                  <a:srgbClr val="C00000"/>
                </a:solidFill>
              </a:rPr>
              <a:t>Shell </a:t>
            </a:r>
            <a:r>
              <a:rPr lang="zh-CN" altLang="en-US" sz="2400" dirty="0"/>
              <a:t>的</a:t>
            </a:r>
            <a:r>
              <a:rPr lang="zh-CN" altLang="en-US" sz="2400" dirty="0">
                <a:solidFill>
                  <a:srgbClr val="FF0000"/>
                </a:solidFill>
              </a:rPr>
              <a:t>匹配模式</a:t>
            </a:r>
            <a:endParaRPr lang="en-US" altLang="zh-CN" sz="2400" dirty="0">
              <a:solidFill>
                <a:srgbClr val="FF0000"/>
              </a:solidFill>
            </a:endParaRPr>
          </a:p>
          <a:p>
            <a:pPr>
              <a:buFont typeface="Arial" pitchFamily="34" charset="0"/>
              <a:buChar char="•"/>
            </a:pPr>
            <a:r>
              <a:rPr lang="zh-CN" altLang="en-US" sz="2400" dirty="0"/>
              <a:t> 可以使用 </a:t>
            </a:r>
            <a:r>
              <a:rPr lang="en-US" altLang="zh-CN" sz="2400" dirty="0"/>
              <a:t>Shell </a:t>
            </a:r>
            <a:r>
              <a:rPr lang="zh-CN" altLang="en-US" sz="2400" dirty="0"/>
              <a:t>的通配符（*、？</a:t>
            </a:r>
            <a:r>
              <a:rPr lang="en-US" altLang="zh-CN" sz="2400" dirty="0"/>
              <a:t>[]</a:t>
            </a:r>
            <a:r>
              <a:rPr lang="zh-CN" altLang="en-US" sz="2400" dirty="0"/>
              <a:t>）</a:t>
            </a:r>
            <a:endParaRPr lang="en-US" altLang="zh-CN" sz="2400" dirty="0"/>
          </a:p>
          <a:p>
            <a:pPr>
              <a:buFont typeface="Arial" pitchFamily="34" charset="0"/>
              <a:buChar char="•"/>
            </a:pPr>
            <a:r>
              <a:rPr lang="zh-CN" altLang="en-US" sz="2400" dirty="0"/>
              <a:t> 要用“”或‘’括起来</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2</a:t>
            </a:r>
            <a:r>
              <a:rPr lang="zh-CN" altLang="en-US" dirty="0"/>
              <a:t>）</a:t>
            </a:r>
          </a:p>
        </p:txBody>
      </p:sp>
      <p:sp>
        <p:nvSpPr>
          <p:cNvPr id="3" name="内容占位符 2"/>
          <p:cNvSpPr>
            <a:spLocks noGrp="1"/>
          </p:cNvSpPr>
          <p:nvPr>
            <p:ph idx="1"/>
          </p:nvPr>
        </p:nvSpPr>
        <p:spPr>
          <a:xfrm>
            <a:off x="539552" y="3167043"/>
            <a:ext cx="8208912" cy="3528392"/>
          </a:xfrm>
        </p:spPr>
        <p:txBody>
          <a:bodyPr/>
          <a:lstStyle/>
          <a:p>
            <a:pPr>
              <a:buNone/>
            </a:pPr>
            <a:r>
              <a:rPr lang="en-US" altLang="zh-CN" dirty="0"/>
              <a:t>[</a:t>
            </a:r>
            <a:r>
              <a:rPr lang="en-US" altLang="zh-CN" dirty="0" err="1"/>
              <a:t>xl@localhost</a:t>
            </a:r>
            <a:r>
              <a:rPr lang="en-US" altLang="zh-CN" dirty="0"/>
              <a:t> ~]$ find -name "ex?.1[6-8].*"</a:t>
            </a:r>
          </a:p>
          <a:p>
            <a:pPr>
              <a:buNone/>
            </a:pPr>
            <a:r>
              <a:rPr lang="en-US" altLang="zh-CN" dirty="0"/>
              <a:t>./ex5.18.sh</a:t>
            </a:r>
          </a:p>
          <a:p>
            <a:pPr>
              <a:buNone/>
            </a:pPr>
            <a:r>
              <a:rPr lang="en-US" altLang="zh-CN" dirty="0"/>
              <a:t>./ex5.17.2.sh</a:t>
            </a:r>
          </a:p>
          <a:p>
            <a:pPr>
              <a:buNone/>
            </a:pPr>
            <a:r>
              <a:rPr lang="en-US" altLang="zh-CN" dirty="0"/>
              <a:t>./ex5.16.sh</a:t>
            </a:r>
          </a:p>
          <a:p>
            <a:pPr>
              <a:buNone/>
            </a:pPr>
            <a:r>
              <a:rPr lang="en-US" altLang="zh-CN" dirty="0"/>
              <a:t>./ex5.17.sh</a:t>
            </a:r>
          </a:p>
        </p:txBody>
      </p:sp>
      <p:pic>
        <p:nvPicPr>
          <p:cNvPr id="4" name="图片 3"/>
          <p:cNvPicPr>
            <a:picLocks noChangeAspect="1"/>
          </p:cNvPicPr>
          <p:nvPr/>
        </p:nvPicPr>
        <p:blipFill>
          <a:blip r:embed="rId2"/>
          <a:stretch>
            <a:fillRect/>
          </a:stretch>
        </p:blipFill>
        <p:spPr>
          <a:xfrm>
            <a:off x="570020" y="1248905"/>
            <a:ext cx="7776864" cy="1989152"/>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 </a:t>
            </a:r>
            <a:r>
              <a:rPr lang="zh-CN" altLang="en-US" dirty="0"/>
              <a:t>命令</a:t>
            </a:r>
            <a:r>
              <a:rPr lang="en-US" altLang="zh-CN" dirty="0" smtClean="0"/>
              <a:t>—</a:t>
            </a:r>
            <a:r>
              <a:rPr lang="zh-CN" altLang="en-US" dirty="0" smtClean="0"/>
              <a:t>正则表达式选项</a:t>
            </a:r>
            <a:endParaRPr lang="zh-CN" altLang="en-US" dirty="0"/>
          </a:p>
        </p:txBody>
      </p:sp>
      <p:graphicFrame>
        <p:nvGraphicFramePr>
          <p:cNvPr id="7" name="内容占位符 6"/>
          <p:cNvGraphicFramePr>
            <a:graphicFrameLocks/>
          </p:cNvGraphicFramePr>
          <p:nvPr>
            <p:extLst>
              <p:ext uri="{D42A27DB-BD31-4B8C-83A1-F6EECF244321}">
                <p14:modId xmlns:p14="http://schemas.microsoft.com/office/powerpoint/2010/main" val="2802108738"/>
              </p:ext>
            </p:extLst>
          </p:nvPr>
        </p:nvGraphicFramePr>
        <p:xfrm>
          <a:off x="899591" y="2006618"/>
          <a:ext cx="7793037" cy="1591056"/>
        </p:xfrm>
        <a:graphic>
          <a:graphicData uri="http://schemas.openxmlformats.org/drawingml/2006/table">
            <a:tbl>
              <a:tblPr firstRow="1" bandRow="1">
                <a:tableStyleId>{5C22544A-7EE6-4342-B048-85BDC9FD1C3A}</a:tableStyleId>
              </a:tblPr>
              <a:tblGrid>
                <a:gridCol w="3056092">
                  <a:extLst>
                    <a:ext uri="{9D8B030D-6E8A-4147-A177-3AD203B41FA5}">
                      <a16:colId xmlns:a16="http://schemas.microsoft.com/office/drawing/2014/main" val="20000"/>
                    </a:ext>
                  </a:extLst>
                </a:gridCol>
                <a:gridCol w="4736945">
                  <a:extLst>
                    <a:ext uri="{9D8B030D-6E8A-4147-A177-3AD203B41FA5}">
                      <a16:colId xmlns:a16="http://schemas.microsoft.com/office/drawing/2014/main" val="20001"/>
                    </a:ext>
                  </a:extLst>
                </a:gridCol>
              </a:tblGrid>
              <a:tr h="370840">
                <a:tc>
                  <a:txBody>
                    <a:bodyPr/>
                    <a:lstStyle/>
                    <a:p>
                      <a:r>
                        <a:rPr lang="zh-CN" altLang="en-US" sz="2400" dirty="0">
                          <a:solidFill>
                            <a:srgbClr val="C00000"/>
                          </a:solidFill>
                        </a:rPr>
                        <a:t>条件</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400" dirty="0"/>
                        <a:t>-</a:t>
                      </a:r>
                      <a:r>
                        <a:rPr lang="en-US" altLang="zh-CN" sz="2400" dirty="0" err="1"/>
                        <a:t>regex</a:t>
                      </a:r>
                      <a:r>
                        <a:rPr lang="en-US" altLang="zh-CN" sz="2400" dirty="0"/>
                        <a:t> REPATTERN </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以正则表达式匹配文件名</a:t>
                      </a:r>
                    </a:p>
                  </a:txBody>
                  <a:tcPr/>
                </a:tc>
                <a:extLst>
                  <a:ext uri="{0D108BD9-81ED-4DB2-BD59-A6C34878D82A}">
                    <a16:rowId xmlns:a16="http://schemas.microsoft.com/office/drawing/2014/main" val="10001"/>
                  </a:ext>
                </a:extLst>
              </a:tr>
              <a:tr h="370840">
                <a:tc>
                  <a:txBody>
                    <a:bodyPr/>
                    <a:lstStyle/>
                    <a:p>
                      <a:r>
                        <a:rPr lang="en-US" altLang="zh-CN" sz="2400" dirty="0"/>
                        <a:t>-</a:t>
                      </a:r>
                      <a:r>
                        <a:rPr lang="en-US" altLang="zh-CN" sz="2400" dirty="0" err="1"/>
                        <a:t>iregex</a:t>
                      </a:r>
                      <a:r>
                        <a:rPr lang="en-US" altLang="zh-CN" sz="2400" dirty="0"/>
                        <a:t> REPATTERN </a:t>
                      </a:r>
                      <a:endParaRPr lang="zh-CN" altLang="en-US" sz="2400" dirty="0"/>
                    </a:p>
                  </a:txBody>
                  <a:tcPr/>
                </a:tc>
                <a:tc>
                  <a:txBody>
                    <a:bodyPr/>
                    <a:lstStyle/>
                    <a:p>
                      <a:pPr>
                        <a:lnSpc>
                          <a:spcPct val="80000"/>
                        </a:lnSpc>
                      </a:pPr>
                      <a:r>
                        <a:rPr lang="zh-CN" altLang="en-US" sz="2400" dirty="0"/>
                        <a:t>以正则表达式匹配文件名（忽略大小写） </a:t>
                      </a:r>
                    </a:p>
                  </a:txBody>
                  <a:tcPr/>
                </a:tc>
                <a:extLst>
                  <a:ext uri="{0D108BD9-81ED-4DB2-BD59-A6C34878D82A}">
                    <a16:rowId xmlns:a16="http://schemas.microsoft.com/office/drawing/2014/main" val="10002"/>
                  </a:ext>
                </a:extLst>
              </a:tr>
            </a:tbl>
          </a:graphicData>
        </a:graphic>
      </p:graphicFrame>
      <p:sp>
        <p:nvSpPr>
          <p:cNvPr id="8" name="TextBox 7"/>
          <p:cNvSpPr txBox="1"/>
          <p:nvPr/>
        </p:nvSpPr>
        <p:spPr>
          <a:xfrm>
            <a:off x="919042" y="4077072"/>
            <a:ext cx="7773586" cy="122413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sz="2400" dirty="0"/>
              <a:t>REPATTERN </a:t>
            </a:r>
            <a:r>
              <a:rPr lang="zh-CN" altLang="en-US" sz="2400" dirty="0"/>
              <a:t>使用</a:t>
            </a:r>
            <a:r>
              <a:rPr lang="zh-CN" altLang="en-US" sz="2400" dirty="0">
                <a:solidFill>
                  <a:srgbClr val="FF0000"/>
                </a:solidFill>
              </a:rPr>
              <a:t>正则表达式匹配模式</a:t>
            </a:r>
            <a:endParaRPr lang="en-US" altLang="zh-CN" sz="2400" dirty="0">
              <a:solidFill>
                <a:srgbClr val="FF0000"/>
              </a:solidFill>
            </a:endParaRPr>
          </a:p>
          <a:p>
            <a:pPr>
              <a:buFont typeface="Arial" pitchFamily="34" charset="0"/>
              <a:buChar char="•"/>
            </a:pPr>
            <a:r>
              <a:rPr lang="zh-CN" altLang="en-US" sz="2400" dirty="0"/>
              <a:t> 使用 </a:t>
            </a:r>
            <a:r>
              <a:rPr lang="en-US" altLang="zh-CN" sz="2400" dirty="0">
                <a:solidFill>
                  <a:srgbClr val="FF0000"/>
                </a:solidFill>
              </a:rPr>
              <a:t>-</a:t>
            </a:r>
            <a:r>
              <a:rPr lang="en-US" altLang="zh-CN" sz="2400" dirty="0" err="1">
                <a:solidFill>
                  <a:srgbClr val="FF0000"/>
                </a:solidFill>
              </a:rPr>
              <a:t>regextype</a:t>
            </a:r>
            <a:r>
              <a:rPr lang="en-US" altLang="zh-CN" sz="2400" dirty="0">
                <a:solidFill>
                  <a:srgbClr val="FF0000"/>
                </a:solidFill>
              </a:rPr>
              <a:t> TYPE </a:t>
            </a:r>
            <a:r>
              <a:rPr lang="zh-CN" altLang="en-US" sz="2400" dirty="0"/>
              <a:t>指定的</a:t>
            </a:r>
            <a:r>
              <a:rPr lang="zh-CN" altLang="en-US" sz="2400" dirty="0">
                <a:solidFill>
                  <a:srgbClr val="FF0000"/>
                </a:solidFill>
              </a:rPr>
              <a:t>正则表达式类型</a:t>
            </a:r>
            <a:endParaRPr lang="en-US" altLang="zh-CN" sz="2400" dirty="0">
              <a:solidFill>
                <a:srgbClr val="FF0000"/>
              </a:solidFill>
            </a:endParaRPr>
          </a:p>
          <a:p>
            <a:pPr>
              <a:buFont typeface="Arial" pitchFamily="34" charset="0"/>
              <a:buChar char="•"/>
            </a:pPr>
            <a:r>
              <a:rPr lang="zh-CN" altLang="en-US" sz="2400" dirty="0"/>
              <a:t> 默认为 </a:t>
            </a:r>
            <a:r>
              <a:rPr lang="en-US" altLang="zh-CN" sz="2400" dirty="0" err="1"/>
              <a:t>emacs</a:t>
            </a:r>
            <a:r>
              <a:rPr lang="en-US" altLang="zh-CN" sz="2400" dirty="0"/>
              <a:t> </a:t>
            </a:r>
            <a:r>
              <a:rPr lang="zh-CN" altLang="en-US" sz="2400" dirty="0"/>
              <a:t>类型</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3</a:t>
            </a:r>
            <a:r>
              <a:rPr lang="zh-CN" altLang="en-US" dirty="0"/>
              <a:t>）</a:t>
            </a:r>
          </a:p>
        </p:txBody>
      </p:sp>
      <p:sp>
        <p:nvSpPr>
          <p:cNvPr id="3" name="内容占位符 2"/>
          <p:cNvSpPr>
            <a:spLocks noGrp="1"/>
          </p:cNvSpPr>
          <p:nvPr>
            <p:ph idx="1"/>
          </p:nvPr>
        </p:nvSpPr>
        <p:spPr>
          <a:xfrm>
            <a:off x="899592" y="1371600"/>
            <a:ext cx="8047558" cy="5297760"/>
          </a:xfrm>
        </p:spPr>
        <p:txBody>
          <a:bodyPr/>
          <a:lstStyle/>
          <a:p>
            <a:r>
              <a:rPr lang="en-US" altLang="zh-CN" dirty="0"/>
              <a:t>[</a:t>
            </a:r>
            <a:r>
              <a:rPr lang="en-US" altLang="zh-CN" dirty="0" err="1"/>
              <a:t>xl@localhost</a:t>
            </a:r>
            <a:r>
              <a:rPr lang="en-US" altLang="zh-CN" dirty="0"/>
              <a:t> ~]$ find -regex ".*ex[0-9].[0-9][0-9]\.</a:t>
            </a:r>
            <a:r>
              <a:rPr lang="en-US" altLang="zh-CN" dirty="0" err="1"/>
              <a:t>sh</a:t>
            </a:r>
            <a:r>
              <a:rPr lang="en-US" altLang="zh-CN" dirty="0"/>
              <a:t>" -</a:t>
            </a:r>
            <a:r>
              <a:rPr lang="en-US" altLang="zh-CN" dirty="0" err="1"/>
              <a:t>regextype</a:t>
            </a:r>
            <a:r>
              <a:rPr lang="en-US" altLang="zh-CN" dirty="0"/>
              <a:t> </a:t>
            </a:r>
            <a:r>
              <a:rPr lang="en-US" altLang="zh-CN" dirty="0" err="1"/>
              <a:t>posix</a:t>
            </a:r>
            <a:r>
              <a:rPr lang="en-US" altLang="zh-CN" dirty="0"/>
              <a:t>-extended</a:t>
            </a:r>
          </a:p>
          <a:p>
            <a:pPr marL="0" indent="0">
              <a:buNone/>
            </a:pPr>
            <a:r>
              <a:rPr lang="en-US" altLang="zh-CN" dirty="0"/>
              <a:t>./ex5.18.sh</a:t>
            </a:r>
          </a:p>
          <a:p>
            <a:pPr marL="0" indent="0">
              <a:buNone/>
            </a:pPr>
            <a:r>
              <a:rPr lang="en-US" altLang="zh-CN" dirty="0"/>
              <a:t>./ex5.14.sh</a:t>
            </a:r>
          </a:p>
          <a:p>
            <a:pPr marL="0" indent="0">
              <a:buNone/>
            </a:pPr>
            <a:r>
              <a:rPr lang="en-US" altLang="zh-CN" dirty="0"/>
              <a:t>./ex5.16.sh</a:t>
            </a:r>
          </a:p>
          <a:p>
            <a:pPr marL="0" indent="0">
              <a:buNone/>
            </a:pPr>
            <a:r>
              <a:rPr lang="en-US" altLang="zh-CN" dirty="0"/>
              <a:t>./ex5.17.sh</a:t>
            </a:r>
          </a:p>
          <a:p>
            <a:pPr marL="0" indent="0">
              <a:buNone/>
            </a:pPr>
            <a:r>
              <a:rPr lang="en-US" altLang="zh-CN" dirty="0"/>
              <a:t>./ex5.15.sh</a:t>
            </a:r>
          </a:p>
          <a:p>
            <a:pPr marL="0" indent="0">
              <a:buNone/>
            </a:pPr>
            <a:r>
              <a:rPr lang="en-US" altLang="zh-CN" dirty="0"/>
              <a:t>./ex5.11.sh</a:t>
            </a:r>
          </a:p>
        </p:txBody>
      </p:sp>
      <p:sp>
        <p:nvSpPr>
          <p:cNvPr id="4" name="矩形 3"/>
          <p:cNvSpPr/>
          <p:nvPr/>
        </p:nvSpPr>
        <p:spPr>
          <a:xfrm>
            <a:off x="3563888" y="5301208"/>
            <a:ext cx="5148064" cy="830997"/>
          </a:xfrm>
          <a:prstGeom prst="rect">
            <a:avLst/>
          </a:prstGeom>
          <a:solidFill>
            <a:schemeClr val="accent2">
              <a:lumMod val="20000"/>
              <a:lumOff val="80000"/>
            </a:schemeClr>
          </a:solidFill>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sz="2400" b="1" dirty="0"/>
              <a:t>注意：-regex不是匹配文件名，而是匹配完整的文件名（包括路径）。</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四</a:t>
            </a:r>
            <a:r>
              <a:rPr lang="en-US" altLang="zh-CN" sz="4400" dirty="0"/>
              <a:t> </a:t>
            </a:r>
            <a:r>
              <a:rPr lang="en-GB" altLang="zh-CN" sz="4400" dirty="0"/>
              <a:t>Shell</a:t>
            </a:r>
            <a:r>
              <a:rPr lang="zh-CN" altLang="en-GB" sz="4400" dirty="0"/>
              <a:t>的主要版本</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3211492286"/>
              </p:ext>
            </p:extLst>
          </p:nvPr>
        </p:nvGraphicFramePr>
        <p:xfrm>
          <a:off x="611560" y="1662998"/>
          <a:ext cx="8208912" cy="4332645"/>
        </p:xfrm>
        <a:graphic>
          <a:graphicData uri="http://schemas.openxmlformats.org/drawingml/2006/table">
            <a:tbl>
              <a:tblPr firstRow="1" bandRow="1">
                <a:tableStyleId>{21E4AEA4-8DFA-4A89-87EB-49C32662AFE0}</a:tableStyleId>
              </a:tblPr>
              <a:tblGrid>
                <a:gridCol w="1080120">
                  <a:extLst>
                    <a:ext uri="{9D8B030D-6E8A-4147-A177-3AD203B41FA5}">
                      <a16:colId xmlns:a16="http://schemas.microsoft.com/office/drawing/2014/main" val="20000"/>
                    </a:ext>
                  </a:extLst>
                </a:gridCol>
                <a:gridCol w="7128792">
                  <a:extLst>
                    <a:ext uri="{9D8B030D-6E8A-4147-A177-3AD203B41FA5}">
                      <a16:colId xmlns:a16="http://schemas.microsoft.com/office/drawing/2014/main" val="20001"/>
                    </a:ext>
                  </a:extLst>
                </a:gridCol>
              </a:tblGrid>
              <a:tr h="1555303">
                <a:tc>
                  <a:txBody>
                    <a:bodyPr/>
                    <a:lstStyle/>
                    <a:p>
                      <a:pPr marL="0" lvl="2" indent="0" algn="l" rtl="0" eaLnBrk="1" fontAlgn="base" hangingPunct="1">
                        <a:lnSpc>
                          <a:spcPct val="100000"/>
                        </a:lnSpc>
                        <a:spcBef>
                          <a:spcPct val="0"/>
                        </a:spcBef>
                        <a:spcAft>
                          <a:spcPct val="0"/>
                        </a:spcAft>
                        <a:buClr>
                          <a:srgbClr val="0000FF"/>
                        </a:buClr>
                        <a:buSzPct val="60000"/>
                        <a:buFontTx/>
                        <a:buNone/>
                        <a:defRPr/>
                      </a:pPr>
                      <a:r>
                        <a:rPr lang="en-US" altLang="zh-CN" sz="2400" b="1" kern="1200" baseline="0" dirty="0">
                          <a:solidFill>
                            <a:srgbClr val="000000"/>
                          </a:solidFill>
                          <a:latin typeface="Tahoma" panose="020B0604030504040204" pitchFamily="34" charset="0"/>
                          <a:ea typeface="楷体_GB2312" pitchFamily="49" charset="-122"/>
                          <a:cs typeface="+mn-cs"/>
                        </a:rPr>
                        <a:t>Bash</a:t>
                      </a:r>
                      <a:endParaRPr lang="zh-CN" altLang="en-US" sz="2400" b="1" kern="1200" baseline="0" dirty="0">
                        <a:solidFill>
                          <a:srgbClr val="000000"/>
                        </a:solidFill>
                        <a:latin typeface="Tahoma" panose="020B0604030504040204" pitchFamily="34" charset="0"/>
                        <a:ea typeface="楷体_GB2312" pitchFamily="49" charset="-122"/>
                        <a:cs typeface="+mn-cs"/>
                      </a:endParaRPr>
                    </a:p>
                  </a:txBody>
                  <a:tcPr marL="86360" marR="86360"/>
                </a:tc>
                <a:tc>
                  <a:txBody>
                    <a:bodyPr/>
                    <a:lstStyle/>
                    <a:p>
                      <a:pPr marL="0" lvl="2" indent="0" algn="l" rtl="0" eaLnBrk="1" fontAlgn="base" hangingPunct="1">
                        <a:lnSpc>
                          <a:spcPct val="110000"/>
                        </a:lnSpc>
                        <a:spcBef>
                          <a:spcPct val="0"/>
                        </a:spcBef>
                        <a:spcAft>
                          <a:spcPct val="0"/>
                        </a:spcAft>
                        <a:buClr>
                          <a:srgbClr val="0000FF"/>
                        </a:buClr>
                        <a:buSzPct val="60000"/>
                        <a:buFontTx/>
                        <a:buNone/>
                        <a:defRPr/>
                      </a:pPr>
                      <a:r>
                        <a:rPr lang="zh-CN" altLang="zh-CN" sz="2400" b="1" kern="1200" baseline="0" dirty="0">
                          <a:solidFill>
                            <a:srgbClr val="000000"/>
                          </a:solidFill>
                          <a:latin typeface="Tahoma" panose="020B0604030504040204" pitchFamily="34" charset="0"/>
                          <a:ea typeface="楷体_GB2312" pitchFamily="49" charset="-122"/>
                          <a:cs typeface="+mn-cs"/>
                        </a:rPr>
                        <a:t>大多数</a:t>
                      </a:r>
                      <a:r>
                        <a:rPr lang="en-US" altLang="zh-CN" sz="2400" b="1" kern="1200" baseline="0" dirty="0">
                          <a:solidFill>
                            <a:srgbClr val="FF0000"/>
                          </a:solidFill>
                          <a:latin typeface="Tahoma" panose="020B0604030504040204" pitchFamily="34" charset="0"/>
                          <a:ea typeface="楷体_GB2312" pitchFamily="49" charset="-122"/>
                          <a:cs typeface="+mn-cs"/>
                        </a:rPr>
                        <a:t>Linux</a:t>
                      </a:r>
                      <a:r>
                        <a:rPr lang="zh-CN" altLang="zh-CN" sz="2400" b="1" kern="1200" baseline="0" dirty="0">
                          <a:solidFill>
                            <a:srgbClr val="FF0000"/>
                          </a:solidFill>
                          <a:latin typeface="Tahoma" panose="020B0604030504040204" pitchFamily="34" charset="0"/>
                          <a:ea typeface="楷体_GB2312" pitchFamily="49" charset="-122"/>
                          <a:cs typeface="+mn-cs"/>
                        </a:rPr>
                        <a:t>系统</a:t>
                      </a:r>
                      <a:r>
                        <a:rPr lang="zh-CN" altLang="zh-CN" sz="2400" b="1" kern="1200" baseline="0" dirty="0">
                          <a:solidFill>
                            <a:srgbClr val="000000"/>
                          </a:solidFill>
                          <a:latin typeface="Tahoma" panose="020B0604030504040204" pitchFamily="34" charset="0"/>
                          <a:ea typeface="楷体_GB2312" pitchFamily="49" charset="-122"/>
                          <a:cs typeface="+mn-cs"/>
                        </a:rPr>
                        <a:t>的</a:t>
                      </a:r>
                      <a:r>
                        <a:rPr lang="zh-CN" altLang="zh-CN" sz="2400" b="1" kern="1200" baseline="0" dirty="0">
                          <a:solidFill>
                            <a:srgbClr val="FF0000"/>
                          </a:solidFill>
                          <a:latin typeface="Tahoma" panose="020B0604030504040204" pitchFamily="34" charset="0"/>
                          <a:ea typeface="楷体_GB2312" pitchFamily="49" charset="-122"/>
                          <a:cs typeface="+mn-cs"/>
                        </a:rPr>
                        <a:t>默认</a:t>
                      </a:r>
                      <a:r>
                        <a:rPr lang="en-US" altLang="zh-CN" sz="2400" b="1" kern="1200" baseline="0" dirty="0">
                          <a:solidFill>
                            <a:srgbClr val="FF0000"/>
                          </a:solidFill>
                          <a:latin typeface="Tahoma" panose="020B0604030504040204" pitchFamily="34" charset="0"/>
                          <a:ea typeface="楷体_GB2312" pitchFamily="49" charset="-122"/>
                          <a:cs typeface="+mn-cs"/>
                        </a:rPr>
                        <a:t>Shell</a:t>
                      </a:r>
                      <a:r>
                        <a:rPr lang="zh-CN" altLang="en-US" sz="2400" b="1" kern="1200" baseline="0" dirty="0">
                          <a:solidFill>
                            <a:srgbClr val="000000"/>
                          </a:solidFill>
                          <a:latin typeface="Tahoma" panose="020B0604030504040204" pitchFamily="34" charset="0"/>
                          <a:ea typeface="楷体_GB2312" pitchFamily="49" charset="-122"/>
                          <a:cs typeface="+mn-cs"/>
                        </a:rPr>
                        <a:t>；</a:t>
                      </a:r>
                      <a:r>
                        <a:rPr lang="en-US" altLang="zh-CN" sz="2400" b="1" kern="1200" baseline="0" dirty="0">
                          <a:solidFill>
                            <a:srgbClr val="FF0000"/>
                          </a:solidFill>
                          <a:latin typeface="Tahoma" panose="020B0604030504040204" pitchFamily="34" charset="0"/>
                          <a:ea typeface="楷体_GB2312" pitchFamily="49" charset="-122"/>
                          <a:cs typeface="+mn-cs"/>
                        </a:rPr>
                        <a:t>bash</a:t>
                      </a:r>
                      <a:r>
                        <a:rPr lang="zh-CN" altLang="zh-CN" sz="2400" b="1" kern="1200" baseline="0" dirty="0">
                          <a:solidFill>
                            <a:srgbClr val="FF0000"/>
                          </a:solidFill>
                          <a:latin typeface="Tahoma" panose="020B0604030504040204" pitchFamily="34" charset="0"/>
                          <a:ea typeface="楷体_GB2312" pitchFamily="49" charset="-122"/>
                          <a:cs typeface="+mn-cs"/>
                        </a:rPr>
                        <a:t>与</a:t>
                      </a:r>
                      <a:r>
                        <a:rPr lang="en-US" altLang="zh-CN" sz="2400" b="1" kern="1200" baseline="0" dirty="0" err="1">
                          <a:solidFill>
                            <a:srgbClr val="FF0000"/>
                          </a:solidFill>
                          <a:latin typeface="Tahoma" panose="020B0604030504040204" pitchFamily="34" charset="0"/>
                          <a:ea typeface="楷体_GB2312" pitchFamily="49" charset="-122"/>
                          <a:cs typeface="+mn-cs"/>
                        </a:rPr>
                        <a:t>bsh</a:t>
                      </a:r>
                      <a:r>
                        <a:rPr lang="zh-CN" altLang="zh-CN" sz="2400" b="1" kern="1200" baseline="0" dirty="0">
                          <a:solidFill>
                            <a:srgbClr val="FF0000"/>
                          </a:solidFill>
                          <a:latin typeface="Tahoma" panose="020B0604030504040204" pitchFamily="34" charset="0"/>
                          <a:ea typeface="楷体_GB2312" pitchFamily="49" charset="-122"/>
                          <a:cs typeface="+mn-cs"/>
                        </a:rPr>
                        <a:t>完全向后兼容</a:t>
                      </a:r>
                      <a:r>
                        <a:rPr lang="zh-CN" altLang="zh-CN" sz="2400" b="1" kern="1200" baseline="0" dirty="0">
                          <a:solidFill>
                            <a:srgbClr val="000000"/>
                          </a:solidFill>
                          <a:latin typeface="Tahoma" panose="020B0604030504040204" pitchFamily="34" charset="0"/>
                          <a:ea typeface="楷体_GB2312" pitchFamily="49" charset="-122"/>
                          <a:cs typeface="+mn-cs"/>
                        </a:rPr>
                        <a:t>，并在</a:t>
                      </a:r>
                      <a:r>
                        <a:rPr lang="en-US" altLang="zh-CN" sz="2400" b="1" kern="1200" baseline="0" dirty="0" err="1">
                          <a:solidFill>
                            <a:srgbClr val="000000"/>
                          </a:solidFill>
                          <a:latin typeface="Tahoma" panose="020B0604030504040204" pitchFamily="34" charset="0"/>
                          <a:ea typeface="楷体_GB2312" pitchFamily="49" charset="-122"/>
                          <a:cs typeface="+mn-cs"/>
                        </a:rPr>
                        <a:t>bsh</a:t>
                      </a:r>
                      <a:r>
                        <a:rPr lang="zh-CN" altLang="zh-CN" sz="2400" b="1" kern="1200" baseline="0" dirty="0">
                          <a:solidFill>
                            <a:srgbClr val="000000"/>
                          </a:solidFill>
                          <a:latin typeface="Tahoma" panose="020B0604030504040204" pitchFamily="34" charset="0"/>
                          <a:ea typeface="楷体_GB2312" pitchFamily="49" charset="-122"/>
                          <a:cs typeface="+mn-cs"/>
                        </a:rPr>
                        <a:t>的基础上增加和增强了很多特性</a:t>
                      </a:r>
                      <a:r>
                        <a:rPr lang="zh-CN" altLang="en-US" sz="2400" b="1" kern="1200" baseline="0" dirty="0">
                          <a:solidFill>
                            <a:srgbClr val="000000"/>
                          </a:solidFill>
                          <a:latin typeface="Tahoma" panose="020B0604030504040204" pitchFamily="34" charset="0"/>
                          <a:ea typeface="楷体_GB2312" pitchFamily="49" charset="-122"/>
                          <a:cs typeface="+mn-cs"/>
                        </a:rPr>
                        <a:t>；</a:t>
                      </a:r>
                      <a:r>
                        <a:rPr lang="zh-CN" altLang="zh-CN" sz="2400" b="1" kern="1200" baseline="0" dirty="0">
                          <a:solidFill>
                            <a:srgbClr val="000000"/>
                          </a:solidFill>
                          <a:latin typeface="Tahoma" panose="020B0604030504040204" pitchFamily="34" charset="0"/>
                          <a:ea typeface="楷体_GB2312" pitchFamily="49" charset="-122"/>
                          <a:cs typeface="+mn-cs"/>
                        </a:rPr>
                        <a:t>包含了很多</a:t>
                      </a:r>
                      <a:r>
                        <a:rPr lang="en-US" altLang="zh-CN" sz="2400" b="1" kern="1200" baseline="0" dirty="0">
                          <a:solidFill>
                            <a:srgbClr val="000000"/>
                          </a:solidFill>
                          <a:latin typeface="Tahoma" panose="020B0604030504040204" pitchFamily="34" charset="0"/>
                          <a:ea typeface="楷体_GB2312" pitchFamily="49" charset="-122"/>
                          <a:cs typeface="+mn-cs"/>
                        </a:rPr>
                        <a:t>C Shell</a:t>
                      </a:r>
                      <a:r>
                        <a:rPr lang="zh-CN" altLang="zh-CN" sz="2400" b="1" kern="1200" baseline="0" dirty="0">
                          <a:solidFill>
                            <a:srgbClr val="000000"/>
                          </a:solidFill>
                          <a:latin typeface="Tahoma" panose="020B0604030504040204" pitchFamily="34" charset="0"/>
                          <a:ea typeface="楷体_GB2312" pitchFamily="49" charset="-122"/>
                          <a:cs typeface="+mn-cs"/>
                        </a:rPr>
                        <a:t>和</a:t>
                      </a:r>
                      <a:r>
                        <a:rPr lang="en-US" altLang="zh-CN" sz="2400" b="1" kern="1200" baseline="0" dirty="0" err="1">
                          <a:solidFill>
                            <a:srgbClr val="000000"/>
                          </a:solidFill>
                          <a:latin typeface="Tahoma" panose="020B0604030504040204" pitchFamily="34" charset="0"/>
                          <a:ea typeface="楷体_GB2312" pitchFamily="49" charset="-122"/>
                          <a:cs typeface="+mn-cs"/>
                        </a:rPr>
                        <a:t>KShell</a:t>
                      </a:r>
                      <a:r>
                        <a:rPr lang="zh-CN" altLang="zh-CN" sz="2400" b="1" kern="1200" baseline="0" dirty="0">
                          <a:solidFill>
                            <a:srgbClr val="000000"/>
                          </a:solidFill>
                          <a:latin typeface="Tahoma" panose="020B0604030504040204" pitchFamily="34" charset="0"/>
                          <a:ea typeface="楷体_GB2312" pitchFamily="49" charset="-122"/>
                          <a:cs typeface="+mn-cs"/>
                        </a:rPr>
                        <a:t>的优点</a:t>
                      </a:r>
                      <a:r>
                        <a:rPr lang="zh-CN" altLang="en-US" sz="2400" b="1" kern="1200" baseline="0" dirty="0">
                          <a:solidFill>
                            <a:srgbClr val="000000"/>
                          </a:solidFill>
                          <a:latin typeface="Tahoma" panose="020B0604030504040204" pitchFamily="34" charset="0"/>
                          <a:ea typeface="楷体_GB2312" pitchFamily="49" charset="-122"/>
                          <a:cs typeface="+mn-cs"/>
                        </a:rPr>
                        <a:t>；</a:t>
                      </a:r>
                      <a:r>
                        <a:rPr lang="zh-CN" altLang="zh-CN" sz="2400" b="1" kern="1200" baseline="0" dirty="0">
                          <a:solidFill>
                            <a:srgbClr val="000000"/>
                          </a:solidFill>
                          <a:latin typeface="Tahoma" panose="020B0604030504040204" pitchFamily="34" charset="0"/>
                          <a:ea typeface="楷体_GB2312" pitchFamily="49" charset="-122"/>
                          <a:cs typeface="+mn-cs"/>
                        </a:rPr>
                        <a:t>有很灵活和强大的编程接口，同时又有很</a:t>
                      </a:r>
                      <a:r>
                        <a:rPr lang="zh-CN" altLang="zh-CN" sz="2400" b="1" kern="1200" baseline="0" dirty="0">
                          <a:solidFill>
                            <a:srgbClr val="FF0000"/>
                          </a:solidFill>
                          <a:latin typeface="Tahoma" panose="020B0604030504040204" pitchFamily="34" charset="0"/>
                          <a:ea typeface="楷体_GB2312" pitchFamily="49" charset="-122"/>
                          <a:cs typeface="+mn-cs"/>
                        </a:rPr>
                        <a:t>友好的用户界面</a:t>
                      </a:r>
                      <a:endParaRPr lang="zh-CN" altLang="en-US" sz="2400" b="1" kern="1200" baseline="0" dirty="0">
                        <a:solidFill>
                          <a:srgbClr val="FF0000"/>
                        </a:solidFill>
                        <a:latin typeface="Tahoma" panose="020B0604030504040204" pitchFamily="34" charset="0"/>
                        <a:ea typeface="楷体_GB2312" pitchFamily="49" charset="-122"/>
                        <a:cs typeface="+mn-cs"/>
                      </a:endParaRPr>
                    </a:p>
                  </a:txBody>
                  <a:tcPr marL="86360" marR="86360"/>
                </a:tc>
                <a:extLst>
                  <a:ext uri="{0D108BD9-81ED-4DB2-BD59-A6C34878D82A}">
                    <a16:rowId xmlns:a16="http://schemas.microsoft.com/office/drawing/2014/main" val="10000"/>
                  </a:ext>
                </a:extLst>
              </a:tr>
              <a:tr h="1333413">
                <a:tc>
                  <a:txBody>
                    <a:bodyPr/>
                    <a:lstStyle/>
                    <a:p>
                      <a:pPr marL="0" lvl="2" indent="0" algn="l" rtl="0" eaLnBrk="1" fontAlgn="base" hangingPunct="1">
                        <a:lnSpc>
                          <a:spcPct val="100000"/>
                        </a:lnSpc>
                        <a:spcBef>
                          <a:spcPct val="0"/>
                        </a:spcBef>
                        <a:spcAft>
                          <a:spcPct val="0"/>
                        </a:spcAft>
                        <a:buClr>
                          <a:srgbClr val="0000FF"/>
                        </a:buClr>
                        <a:buSzPct val="60000"/>
                        <a:buFontTx/>
                        <a:buNone/>
                        <a:defRPr/>
                      </a:pPr>
                      <a:r>
                        <a:rPr lang="en-US" altLang="zh-CN" sz="2400" b="1" kern="1200" baseline="0" dirty="0" err="1">
                          <a:solidFill>
                            <a:srgbClr val="000000"/>
                          </a:solidFill>
                          <a:latin typeface="Tahoma" panose="020B0604030504040204" pitchFamily="34" charset="0"/>
                          <a:ea typeface="楷体_GB2312" pitchFamily="49" charset="-122"/>
                          <a:cs typeface="+mn-cs"/>
                        </a:rPr>
                        <a:t>Ksh</a:t>
                      </a:r>
                      <a:endParaRPr lang="zh-CN" altLang="en-US" sz="2400" b="1" kern="1200" baseline="0" dirty="0">
                        <a:solidFill>
                          <a:srgbClr val="000000"/>
                        </a:solidFill>
                        <a:latin typeface="Tahoma" panose="020B0604030504040204" pitchFamily="34" charset="0"/>
                        <a:ea typeface="楷体_GB2312" pitchFamily="49" charset="-122"/>
                        <a:cs typeface="+mn-cs"/>
                      </a:endParaRPr>
                    </a:p>
                  </a:txBody>
                  <a:tcPr marL="86360" marR="86360"/>
                </a:tc>
                <a:tc>
                  <a:txBody>
                    <a:bodyPr/>
                    <a:lstStyle/>
                    <a:p>
                      <a:pPr marL="0" lvl="2" indent="0" algn="l" rtl="0" eaLnBrk="1" fontAlgn="base" hangingPunct="1">
                        <a:lnSpc>
                          <a:spcPct val="110000"/>
                        </a:lnSpc>
                        <a:spcBef>
                          <a:spcPct val="0"/>
                        </a:spcBef>
                        <a:spcAft>
                          <a:spcPct val="0"/>
                        </a:spcAft>
                        <a:buClr>
                          <a:srgbClr val="0000FF"/>
                        </a:buClr>
                        <a:buSzPct val="60000"/>
                        <a:buFontTx/>
                        <a:buNone/>
                        <a:defRPr/>
                      </a:pPr>
                      <a:r>
                        <a:rPr lang="en-US" altLang="zh-CN" sz="2400" b="1" kern="1200" baseline="0" dirty="0">
                          <a:solidFill>
                            <a:srgbClr val="FF0000"/>
                          </a:solidFill>
                          <a:latin typeface="Tahoma" panose="020B0604030504040204" pitchFamily="34" charset="0"/>
                          <a:ea typeface="楷体_GB2312" pitchFamily="49" charset="-122"/>
                          <a:cs typeface="+mn-cs"/>
                        </a:rPr>
                        <a:t>UNIX</a:t>
                      </a:r>
                      <a:r>
                        <a:rPr lang="zh-CN" altLang="zh-CN" sz="2400" b="1" kern="1200" baseline="0" dirty="0">
                          <a:solidFill>
                            <a:srgbClr val="FF0000"/>
                          </a:solidFill>
                          <a:latin typeface="Tahoma" panose="020B0604030504040204" pitchFamily="34" charset="0"/>
                          <a:ea typeface="楷体_GB2312" pitchFamily="49" charset="-122"/>
                          <a:cs typeface="+mn-cs"/>
                        </a:rPr>
                        <a:t>系统</a:t>
                      </a:r>
                      <a:r>
                        <a:rPr lang="zh-CN" altLang="zh-CN" sz="2400" b="1" kern="1200" baseline="0" dirty="0">
                          <a:solidFill>
                            <a:srgbClr val="000000"/>
                          </a:solidFill>
                          <a:latin typeface="Tahoma" panose="020B0604030504040204" pitchFamily="34" charset="0"/>
                          <a:ea typeface="楷体_GB2312" pitchFamily="49" charset="-122"/>
                          <a:cs typeface="+mn-cs"/>
                        </a:rPr>
                        <a:t>上的标准</a:t>
                      </a:r>
                      <a:r>
                        <a:rPr lang="en-US" altLang="zh-CN" sz="2400" b="1" kern="1200" baseline="0" dirty="0">
                          <a:solidFill>
                            <a:srgbClr val="000000"/>
                          </a:solidFill>
                          <a:latin typeface="Tahoma" panose="020B0604030504040204" pitchFamily="34" charset="0"/>
                          <a:ea typeface="楷体_GB2312" pitchFamily="49" charset="-122"/>
                          <a:cs typeface="+mn-cs"/>
                        </a:rPr>
                        <a:t>Shell</a:t>
                      </a:r>
                      <a:r>
                        <a:rPr lang="zh-CN" altLang="en-US" sz="2400" b="1" kern="1200" baseline="0" dirty="0">
                          <a:solidFill>
                            <a:srgbClr val="000000"/>
                          </a:solidFill>
                          <a:latin typeface="Tahoma" panose="020B0604030504040204" pitchFamily="34" charset="0"/>
                          <a:ea typeface="楷体_GB2312" pitchFamily="49" charset="-122"/>
                          <a:cs typeface="+mn-cs"/>
                        </a:rPr>
                        <a:t>；</a:t>
                      </a:r>
                      <a:r>
                        <a:rPr lang="en-US" altLang="zh-CN" sz="2400" b="1" kern="1200" baseline="0" dirty="0">
                          <a:solidFill>
                            <a:srgbClr val="000000"/>
                          </a:solidFill>
                          <a:latin typeface="Tahoma" panose="020B0604030504040204" pitchFamily="34" charset="0"/>
                          <a:ea typeface="楷体_GB2312" pitchFamily="49" charset="-122"/>
                          <a:cs typeface="+mn-cs"/>
                        </a:rPr>
                        <a:t>Linux</a:t>
                      </a:r>
                      <a:r>
                        <a:rPr lang="zh-CN" altLang="zh-CN" sz="2400" b="1" kern="1200" baseline="0" dirty="0">
                          <a:solidFill>
                            <a:srgbClr val="000000"/>
                          </a:solidFill>
                          <a:latin typeface="Tahoma" panose="020B0604030504040204" pitchFamily="34" charset="0"/>
                          <a:ea typeface="楷体_GB2312" pitchFamily="49" charset="-122"/>
                          <a:cs typeface="+mn-cs"/>
                        </a:rPr>
                        <a:t>环境下有一个专门为</a:t>
                      </a:r>
                      <a:r>
                        <a:rPr lang="en-US" altLang="zh-CN" sz="2400" b="1" kern="1200" baseline="0" dirty="0">
                          <a:solidFill>
                            <a:srgbClr val="000000"/>
                          </a:solidFill>
                          <a:latin typeface="Tahoma" panose="020B0604030504040204" pitchFamily="34" charset="0"/>
                          <a:ea typeface="楷体_GB2312" pitchFamily="49" charset="-122"/>
                          <a:cs typeface="+mn-cs"/>
                        </a:rPr>
                        <a:t>Linux</a:t>
                      </a:r>
                      <a:r>
                        <a:rPr lang="zh-CN" altLang="zh-CN" sz="2400" b="1" kern="1200" baseline="0" dirty="0">
                          <a:solidFill>
                            <a:srgbClr val="000000"/>
                          </a:solidFill>
                          <a:latin typeface="Tahoma" panose="020B0604030504040204" pitchFamily="34" charset="0"/>
                          <a:ea typeface="楷体_GB2312" pitchFamily="49" charset="-122"/>
                          <a:cs typeface="+mn-cs"/>
                        </a:rPr>
                        <a:t>系统编写的</a:t>
                      </a:r>
                      <a:r>
                        <a:rPr lang="en-US" altLang="zh-CN" sz="2400" b="1" kern="1200" baseline="0" dirty="0" err="1">
                          <a:solidFill>
                            <a:srgbClr val="000000"/>
                          </a:solidFill>
                          <a:latin typeface="Tahoma" panose="020B0604030504040204" pitchFamily="34" charset="0"/>
                          <a:ea typeface="楷体_GB2312" pitchFamily="49" charset="-122"/>
                          <a:cs typeface="+mn-cs"/>
                        </a:rPr>
                        <a:t>Korn</a:t>
                      </a:r>
                      <a:r>
                        <a:rPr lang="en-US" altLang="zh-CN" sz="2400" b="1" kern="1200" baseline="0" dirty="0">
                          <a:solidFill>
                            <a:srgbClr val="000000"/>
                          </a:solidFill>
                          <a:latin typeface="Tahoma" panose="020B0604030504040204" pitchFamily="34" charset="0"/>
                          <a:ea typeface="楷体_GB2312" pitchFamily="49" charset="-122"/>
                          <a:cs typeface="+mn-cs"/>
                        </a:rPr>
                        <a:t> Shell</a:t>
                      </a:r>
                      <a:r>
                        <a:rPr lang="zh-CN" altLang="zh-CN" sz="2400" b="1" kern="1200" baseline="0" dirty="0">
                          <a:solidFill>
                            <a:srgbClr val="000000"/>
                          </a:solidFill>
                          <a:latin typeface="Tahoma" panose="020B0604030504040204" pitchFamily="34" charset="0"/>
                          <a:ea typeface="楷体_GB2312" pitchFamily="49" charset="-122"/>
                          <a:cs typeface="+mn-cs"/>
                        </a:rPr>
                        <a:t>的扩展版本，即</a:t>
                      </a:r>
                      <a:r>
                        <a:rPr lang="en-US" altLang="zh-CN" sz="2400" b="1" kern="1200" baseline="0" dirty="0">
                          <a:solidFill>
                            <a:srgbClr val="000000"/>
                          </a:solidFill>
                          <a:latin typeface="Tahoma" panose="020B0604030504040204" pitchFamily="34" charset="0"/>
                          <a:ea typeface="楷体_GB2312" pitchFamily="49" charset="-122"/>
                          <a:cs typeface="+mn-cs"/>
                        </a:rPr>
                        <a:t>Public Domain </a:t>
                      </a:r>
                      <a:r>
                        <a:rPr lang="en-US" altLang="zh-CN" sz="2400" b="1" kern="1200" baseline="0" dirty="0" err="1">
                          <a:solidFill>
                            <a:srgbClr val="000000"/>
                          </a:solidFill>
                          <a:latin typeface="Tahoma" panose="020B0604030504040204" pitchFamily="34" charset="0"/>
                          <a:ea typeface="楷体_GB2312" pitchFamily="49" charset="-122"/>
                          <a:cs typeface="+mn-cs"/>
                        </a:rPr>
                        <a:t>Korn</a:t>
                      </a:r>
                      <a:r>
                        <a:rPr lang="en-US" altLang="zh-CN" sz="2400" b="1" kern="1200" baseline="0" dirty="0">
                          <a:solidFill>
                            <a:srgbClr val="000000"/>
                          </a:solidFill>
                          <a:latin typeface="Tahoma" panose="020B0604030504040204" pitchFamily="34" charset="0"/>
                          <a:ea typeface="楷体_GB2312" pitchFamily="49" charset="-122"/>
                          <a:cs typeface="+mn-cs"/>
                        </a:rPr>
                        <a:t> Shell</a:t>
                      </a:r>
                      <a:r>
                        <a:rPr lang="zh-CN" altLang="zh-CN" sz="2400" b="1" kern="1200" baseline="0" dirty="0">
                          <a:solidFill>
                            <a:srgbClr val="000000"/>
                          </a:solidFill>
                          <a:latin typeface="Tahoma" panose="020B0604030504040204" pitchFamily="34" charset="0"/>
                          <a:ea typeface="楷体_GB2312" pitchFamily="49" charset="-122"/>
                          <a:cs typeface="+mn-cs"/>
                        </a:rPr>
                        <a:t>（</a:t>
                      </a:r>
                      <a:r>
                        <a:rPr lang="en-US" altLang="zh-CN" sz="2400" b="1" kern="1200" baseline="0" dirty="0" err="1">
                          <a:solidFill>
                            <a:srgbClr val="000000"/>
                          </a:solidFill>
                          <a:latin typeface="Tahoma" panose="020B0604030504040204" pitchFamily="34" charset="0"/>
                          <a:ea typeface="楷体_GB2312" pitchFamily="49" charset="-122"/>
                          <a:cs typeface="+mn-cs"/>
                        </a:rPr>
                        <a:t>pdksh</a:t>
                      </a:r>
                      <a:r>
                        <a:rPr lang="zh-CN" altLang="zh-CN" sz="2400" b="1" kern="1200" baseline="0" dirty="0">
                          <a:solidFill>
                            <a:srgbClr val="000000"/>
                          </a:solidFill>
                          <a:latin typeface="Tahoma" panose="020B0604030504040204" pitchFamily="34" charset="0"/>
                          <a:ea typeface="楷体_GB2312" pitchFamily="49" charset="-122"/>
                          <a:cs typeface="+mn-cs"/>
                        </a:rPr>
                        <a:t>）</a:t>
                      </a:r>
                      <a:endParaRPr lang="zh-CN" altLang="en-US" sz="2400" b="1" kern="1200" baseline="0" dirty="0">
                        <a:solidFill>
                          <a:srgbClr val="000000"/>
                        </a:solidFill>
                        <a:latin typeface="Tahoma" panose="020B0604030504040204" pitchFamily="34" charset="0"/>
                        <a:ea typeface="楷体_GB2312" pitchFamily="49" charset="-122"/>
                        <a:cs typeface="+mn-cs"/>
                      </a:endParaRPr>
                    </a:p>
                  </a:txBody>
                  <a:tcPr marL="86360" marR="86360"/>
                </a:tc>
                <a:extLst>
                  <a:ext uri="{0D108BD9-81ED-4DB2-BD59-A6C34878D82A}">
                    <a16:rowId xmlns:a16="http://schemas.microsoft.com/office/drawing/2014/main" val="10001"/>
                  </a:ext>
                </a:extLst>
              </a:tr>
              <a:tr h="1138841">
                <a:tc>
                  <a:txBody>
                    <a:bodyPr/>
                    <a:lstStyle/>
                    <a:p>
                      <a:pPr marL="0" lvl="2" indent="0" algn="l" rtl="0" eaLnBrk="1" fontAlgn="base" hangingPunct="1">
                        <a:lnSpc>
                          <a:spcPct val="100000"/>
                        </a:lnSpc>
                        <a:spcBef>
                          <a:spcPct val="0"/>
                        </a:spcBef>
                        <a:spcAft>
                          <a:spcPct val="0"/>
                        </a:spcAft>
                        <a:buClr>
                          <a:srgbClr val="0000FF"/>
                        </a:buClr>
                        <a:buSzPct val="60000"/>
                        <a:buFontTx/>
                        <a:buNone/>
                        <a:defRPr/>
                      </a:pPr>
                      <a:r>
                        <a:rPr lang="en-US" altLang="zh-CN" sz="2400" b="1" kern="1200" baseline="0" dirty="0" err="1">
                          <a:solidFill>
                            <a:srgbClr val="000000"/>
                          </a:solidFill>
                          <a:latin typeface="Tahoma" panose="020B0604030504040204" pitchFamily="34" charset="0"/>
                          <a:ea typeface="楷体_GB2312" pitchFamily="49" charset="-122"/>
                          <a:cs typeface="+mn-cs"/>
                        </a:rPr>
                        <a:t>tcsh</a:t>
                      </a:r>
                      <a:r>
                        <a:rPr lang="en-US" altLang="zh-CN" sz="2400" b="1" kern="1200" baseline="0" dirty="0">
                          <a:solidFill>
                            <a:srgbClr val="000000"/>
                          </a:solidFill>
                          <a:latin typeface="Tahoma" panose="020B0604030504040204" pitchFamily="34" charset="0"/>
                          <a:ea typeface="楷体_GB2312" pitchFamily="49" charset="-122"/>
                          <a:cs typeface="+mn-cs"/>
                        </a:rPr>
                        <a:t> </a:t>
                      </a:r>
                      <a:endParaRPr lang="zh-CN" altLang="en-US" sz="2400" b="1" kern="1200" baseline="0" dirty="0">
                        <a:solidFill>
                          <a:srgbClr val="000000"/>
                        </a:solidFill>
                        <a:latin typeface="Tahoma" panose="020B0604030504040204" pitchFamily="34" charset="0"/>
                        <a:ea typeface="楷体_GB2312" pitchFamily="49" charset="-122"/>
                        <a:cs typeface="+mn-cs"/>
                      </a:endParaRPr>
                    </a:p>
                  </a:txBody>
                  <a:tcPr marL="86360" marR="86360"/>
                </a:tc>
                <a:tc>
                  <a:txBody>
                    <a:bodyPr/>
                    <a:lstStyle/>
                    <a:p>
                      <a:pPr marL="0" lvl="2" indent="0" algn="l" rtl="0" eaLnBrk="1" fontAlgn="base" hangingPunct="1">
                        <a:lnSpc>
                          <a:spcPct val="110000"/>
                        </a:lnSpc>
                        <a:spcBef>
                          <a:spcPct val="0"/>
                        </a:spcBef>
                        <a:spcAft>
                          <a:spcPct val="0"/>
                        </a:spcAft>
                        <a:buClr>
                          <a:srgbClr val="0000FF"/>
                        </a:buClr>
                        <a:buSzPct val="60000"/>
                        <a:buFontTx/>
                        <a:buNone/>
                        <a:defRPr/>
                      </a:pPr>
                      <a:r>
                        <a:rPr lang="en-US" altLang="zh-CN" sz="2400" b="1" kern="1200" baseline="0" dirty="0">
                          <a:solidFill>
                            <a:srgbClr val="FF0000"/>
                          </a:solidFill>
                          <a:latin typeface="Tahoma" panose="020B0604030504040204" pitchFamily="34" charset="0"/>
                          <a:ea typeface="楷体_GB2312" pitchFamily="49" charset="-122"/>
                          <a:cs typeface="+mn-cs"/>
                        </a:rPr>
                        <a:t>C Shell</a:t>
                      </a:r>
                      <a:r>
                        <a:rPr lang="zh-CN" altLang="zh-CN" sz="2400" b="1" kern="1200" baseline="0" dirty="0">
                          <a:solidFill>
                            <a:srgbClr val="FF0000"/>
                          </a:solidFill>
                          <a:latin typeface="Tahoma" panose="020B0604030504040204" pitchFamily="34" charset="0"/>
                          <a:ea typeface="楷体_GB2312" pitchFamily="49" charset="-122"/>
                          <a:cs typeface="+mn-cs"/>
                        </a:rPr>
                        <a:t>的扩展</a:t>
                      </a:r>
                      <a:r>
                        <a:rPr lang="zh-CN" altLang="en-US" sz="2400" b="1" kern="1200" baseline="0" dirty="0">
                          <a:solidFill>
                            <a:srgbClr val="000000"/>
                          </a:solidFill>
                          <a:latin typeface="Tahoma" panose="020B0604030504040204" pitchFamily="34" charset="0"/>
                          <a:ea typeface="楷体_GB2312" pitchFamily="49" charset="-122"/>
                          <a:cs typeface="+mn-cs"/>
                        </a:rPr>
                        <a:t>；</a:t>
                      </a:r>
                      <a:r>
                        <a:rPr lang="en-US" altLang="zh-CN" sz="2400" b="1" kern="1200" baseline="0" dirty="0" err="1">
                          <a:solidFill>
                            <a:srgbClr val="FF0000"/>
                          </a:solidFill>
                          <a:latin typeface="Tahoma" panose="020B0604030504040204" pitchFamily="34" charset="0"/>
                          <a:ea typeface="楷体_GB2312" pitchFamily="49" charset="-122"/>
                          <a:cs typeface="+mn-cs"/>
                        </a:rPr>
                        <a:t>tcsh</a:t>
                      </a:r>
                      <a:r>
                        <a:rPr lang="zh-CN" altLang="zh-CN" sz="2400" b="1" kern="1200" baseline="0" dirty="0">
                          <a:solidFill>
                            <a:srgbClr val="FF0000"/>
                          </a:solidFill>
                          <a:latin typeface="Tahoma" panose="020B0604030504040204" pitchFamily="34" charset="0"/>
                          <a:ea typeface="楷体_GB2312" pitchFamily="49" charset="-122"/>
                          <a:cs typeface="+mn-cs"/>
                        </a:rPr>
                        <a:t>与</a:t>
                      </a:r>
                      <a:r>
                        <a:rPr lang="en-US" altLang="zh-CN" sz="2400" b="1" kern="1200" baseline="0" dirty="0" err="1">
                          <a:solidFill>
                            <a:srgbClr val="FF0000"/>
                          </a:solidFill>
                          <a:latin typeface="Tahoma" panose="020B0604030504040204" pitchFamily="34" charset="0"/>
                          <a:ea typeface="楷体_GB2312" pitchFamily="49" charset="-122"/>
                          <a:cs typeface="+mn-cs"/>
                        </a:rPr>
                        <a:t>csh</a:t>
                      </a:r>
                      <a:r>
                        <a:rPr lang="zh-CN" altLang="zh-CN" sz="2400" b="1" kern="1200" baseline="0" dirty="0">
                          <a:solidFill>
                            <a:srgbClr val="FF0000"/>
                          </a:solidFill>
                          <a:latin typeface="Tahoma" panose="020B0604030504040204" pitchFamily="34" charset="0"/>
                          <a:ea typeface="楷体_GB2312" pitchFamily="49" charset="-122"/>
                          <a:cs typeface="+mn-cs"/>
                        </a:rPr>
                        <a:t>完全向后兼容</a:t>
                      </a:r>
                      <a:r>
                        <a:rPr lang="zh-CN" altLang="zh-CN" sz="2400" b="1" kern="1200" baseline="0" dirty="0">
                          <a:solidFill>
                            <a:srgbClr val="000000"/>
                          </a:solidFill>
                          <a:latin typeface="Tahoma" panose="020B0604030504040204" pitchFamily="34" charset="0"/>
                          <a:ea typeface="楷体_GB2312" pitchFamily="49" charset="-122"/>
                          <a:cs typeface="+mn-cs"/>
                        </a:rPr>
                        <a:t>，但它包含了更多的使用户感觉方便的新特性</a:t>
                      </a:r>
                      <a:r>
                        <a:rPr lang="zh-CN" altLang="en-US" sz="2400" b="1" kern="1200" baseline="0" dirty="0">
                          <a:solidFill>
                            <a:srgbClr val="000000"/>
                          </a:solidFill>
                          <a:latin typeface="Tahoma" panose="020B0604030504040204" pitchFamily="34" charset="0"/>
                          <a:ea typeface="楷体_GB2312" pitchFamily="49" charset="-122"/>
                          <a:cs typeface="+mn-cs"/>
                        </a:rPr>
                        <a:t>；</a:t>
                      </a:r>
                      <a:r>
                        <a:rPr lang="zh-CN" altLang="zh-CN" sz="2400" b="1" kern="1200" baseline="0" dirty="0">
                          <a:solidFill>
                            <a:srgbClr val="000000"/>
                          </a:solidFill>
                          <a:latin typeface="Tahoma" panose="020B0604030504040204" pitchFamily="34" charset="0"/>
                          <a:ea typeface="楷体_GB2312" pitchFamily="49" charset="-122"/>
                          <a:cs typeface="+mn-cs"/>
                        </a:rPr>
                        <a:t>其最大的提高是在</a:t>
                      </a:r>
                      <a:r>
                        <a:rPr lang="zh-CN" altLang="zh-CN" sz="2400" b="1" kern="1200" baseline="0" dirty="0">
                          <a:solidFill>
                            <a:srgbClr val="FF0000"/>
                          </a:solidFill>
                          <a:latin typeface="Tahoma" panose="020B0604030504040204" pitchFamily="34" charset="0"/>
                          <a:ea typeface="楷体_GB2312" pitchFamily="49" charset="-122"/>
                          <a:cs typeface="+mn-cs"/>
                        </a:rPr>
                        <a:t>命令行编辑和历史浏览</a:t>
                      </a:r>
                      <a:r>
                        <a:rPr lang="zh-CN" altLang="zh-CN" sz="2400" b="1" kern="1200" baseline="0" dirty="0">
                          <a:solidFill>
                            <a:schemeClr val="tx1"/>
                          </a:solidFill>
                          <a:latin typeface="Tahoma" panose="020B0604030504040204" pitchFamily="34" charset="0"/>
                          <a:ea typeface="楷体_GB2312" pitchFamily="49" charset="-122"/>
                          <a:cs typeface="+mn-cs"/>
                        </a:rPr>
                        <a:t>方面</a:t>
                      </a:r>
                      <a:endParaRPr lang="zh-CN" altLang="en-US" sz="2400" b="1" kern="1200" baseline="0" dirty="0">
                        <a:solidFill>
                          <a:schemeClr val="tx1"/>
                        </a:solidFill>
                        <a:latin typeface="Tahoma" panose="020B0604030504040204" pitchFamily="34" charset="0"/>
                        <a:ea typeface="楷体_GB2312" pitchFamily="49" charset="-122"/>
                        <a:cs typeface="+mn-cs"/>
                      </a:endParaRPr>
                    </a:p>
                  </a:txBody>
                  <a:tcPr marL="86360" marR="86360"/>
                </a:tc>
                <a:extLst>
                  <a:ext uri="{0D108BD9-81ED-4DB2-BD59-A6C34878D82A}">
                    <a16:rowId xmlns:a16="http://schemas.microsoft.com/office/drawing/2014/main" val="10002"/>
                  </a:ext>
                </a:extLst>
              </a:tr>
            </a:tbl>
          </a:graphicData>
        </a:graphic>
      </p:graphicFrame>
      <p:sp>
        <p:nvSpPr>
          <p:cNvPr id="5" name="文本框 4">
            <a:extLst>
              <a:ext uri="{FF2B5EF4-FFF2-40B4-BE49-F238E27FC236}">
                <a16:creationId xmlns:a16="http://schemas.microsoft.com/office/drawing/2014/main" id="{7142CFBA-2CB4-4E22-AA2A-210E54B79A2A}"/>
              </a:ext>
            </a:extLst>
          </p:cNvPr>
          <p:cNvSpPr txBox="1"/>
          <p:nvPr/>
        </p:nvSpPr>
        <p:spPr>
          <a:xfrm>
            <a:off x="1493640" y="6204620"/>
            <a:ext cx="7453510" cy="461665"/>
          </a:xfrm>
          <a:prstGeom prst="rect">
            <a:avLst/>
          </a:prstGeom>
          <a:noFill/>
        </p:spPr>
        <p:txBody>
          <a:bodyPr wrap="square">
            <a:spAutoFit/>
          </a:bodyPr>
          <a:lstStyle/>
          <a:p>
            <a:r>
              <a:rPr lang="zh-CN" altLang="en-US" sz="2400" dirty="0">
                <a:solidFill>
                  <a:schemeClr val="accent1">
                    <a:lumMod val="50000"/>
                  </a:schemeClr>
                </a:solidFill>
              </a:rPr>
              <a:t>查看系统可用</a:t>
            </a:r>
            <a:r>
              <a:rPr lang="en-US" altLang="zh-CN" sz="2400" dirty="0">
                <a:solidFill>
                  <a:schemeClr val="accent1">
                    <a:lumMod val="50000"/>
                  </a:schemeClr>
                </a:solidFill>
              </a:rPr>
              <a:t>shells:  </a:t>
            </a:r>
            <a:r>
              <a:rPr lang="en-US" altLang="zh-CN" sz="2400" b="1" dirty="0">
                <a:solidFill>
                  <a:schemeClr val="accent1">
                    <a:lumMod val="50000"/>
                  </a:schemeClr>
                </a:solidFill>
              </a:rPr>
              <a:t>$ cat /</a:t>
            </a:r>
            <a:r>
              <a:rPr lang="en-US" altLang="zh-CN" sz="2400" b="1" dirty="0" err="1">
                <a:solidFill>
                  <a:schemeClr val="accent1">
                    <a:lumMod val="50000"/>
                  </a:schemeClr>
                </a:solidFill>
              </a:rPr>
              <a:t>etc</a:t>
            </a:r>
            <a:r>
              <a:rPr lang="en-US" altLang="zh-CN" sz="2400" b="1" dirty="0">
                <a:solidFill>
                  <a:schemeClr val="accent1">
                    <a:lumMod val="50000"/>
                  </a:schemeClr>
                </a:solidFill>
              </a:rPr>
              <a:t>/shells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608" y="239163"/>
            <a:ext cx="8229602" cy="1052513"/>
          </a:xfrm>
        </p:spPr>
        <p:txBody>
          <a:bodyPr/>
          <a:lstStyle/>
          <a:p>
            <a:r>
              <a:rPr lang="en-US" altLang="zh-CN" dirty="0"/>
              <a:t>find </a:t>
            </a:r>
            <a:r>
              <a:rPr lang="zh-CN" altLang="en-US" dirty="0"/>
              <a:t>命令</a:t>
            </a:r>
            <a:r>
              <a:rPr lang="en-US" altLang="zh-CN" dirty="0" smtClean="0"/>
              <a:t>—</a:t>
            </a:r>
            <a:r>
              <a:rPr lang="zh-CN" altLang="en-US" dirty="0" smtClean="0"/>
              <a:t>时间属性选项</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69522287"/>
              </p:ext>
            </p:extLst>
          </p:nvPr>
        </p:nvGraphicFramePr>
        <p:xfrm>
          <a:off x="323528" y="1431190"/>
          <a:ext cx="8670420" cy="3474720"/>
        </p:xfrm>
        <a:graphic>
          <a:graphicData uri="http://schemas.openxmlformats.org/drawingml/2006/table">
            <a:tbl>
              <a:tblPr firstRow="1" bandRow="1">
                <a:tableStyleId>{5C22544A-7EE6-4342-B048-85BDC9FD1C3A}</a:tableStyleId>
              </a:tblPr>
              <a:tblGrid>
                <a:gridCol w="1669032">
                  <a:extLst>
                    <a:ext uri="{9D8B030D-6E8A-4147-A177-3AD203B41FA5}">
                      <a16:colId xmlns:a16="http://schemas.microsoft.com/office/drawing/2014/main" val="20000"/>
                    </a:ext>
                  </a:extLst>
                </a:gridCol>
                <a:gridCol w="7001388">
                  <a:extLst>
                    <a:ext uri="{9D8B030D-6E8A-4147-A177-3AD203B41FA5}">
                      <a16:colId xmlns:a16="http://schemas.microsoft.com/office/drawing/2014/main" val="20001"/>
                    </a:ext>
                  </a:extLst>
                </a:gridCol>
              </a:tblGrid>
              <a:tr h="370840">
                <a:tc>
                  <a:txBody>
                    <a:bodyPr/>
                    <a:lstStyle/>
                    <a:p>
                      <a:r>
                        <a:rPr lang="zh-CN" altLang="en-US" sz="2000" dirty="0">
                          <a:solidFill>
                            <a:srgbClr val="C00000"/>
                          </a:solidFill>
                        </a:rPr>
                        <a:t>条件</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000" dirty="0"/>
                        <a:t>-amin N </a:t>
                      </a:r>
                      <a:endParaRPr lang="zh-CN" altLang="en-US" sz="2000" dirty="0"/>
                    </a:p>
                  </a:txBody>
                  <a:tcPr/>
                </a:tc>
                <a:tc>
                  <a:txBody>
                    <a:bodyPr/>
                    <a:lstStyle/>
                    <a:p>
                      <a:r>
                        <a:rPr lang="zh-CN" altLang="en-US" sz="2000" dirty="0"/>
                        <a:t>查找 </a:t>
                      </a:r>
                      <a:r>
                        <a:rPr lang="en-US" altLang="zh-CN" sz="2000" dirty="0"/>
                        <a:t>N </a:t>
                      </a:r>
                      <a:r>
                        <a:rPr lang="zh-CN" altLang="en-US" sz="2000" dirty="0"/>
                        <a:t>分钟以前被访问过的所有文件</a:t>
                      </a:r>
                    </a:p>
                  </a:txBody>
                  <a:tcPr/>
                </a:tc>
                <a:extLst>
                  <a:ext uri="{0D108BD9-81ED-4DB2-BD59-A6C34878D82A}">
                    <a16:rowId xmlns:a16="http://schemas.microsoft.com/office/drawing/2014/main" val="10001"/>
                  </a:ext>
                </a:extLst>
              </a:tr>
              <a:tr h="370840">
                <a:tc>
                  <a:txBody>
                    <a:bodyPr/>
                    <a:lstStyle/>
                    <a:p>
                      <a:r>
                        <a:rPr lang="pt-BR" altLang="zh-CN" sz="2000" dirty="0"/>
                        <a:t>-atime N</a:t>
                      </a:r>
                      <a:endParaRPr lang="zh-CN" altLang="en-US" sz="2000" dirty="0"/>
                    </a:p>
                  </a:txBody>
                  <a:tcPr/>
                </a:tc>
                <a:tc>
                  <a:txBody>
                    <a:bodyPr/>
                    <a:lstStyle/>
                    <a:p>
                      <a:r>
                        <a:rPr lang="zh-CN" altLang="en-US" sz="2000" dirty="0"/>
                        <a:t>查找 </a:t>
                      </a:r>
                      <a:r>
                        <a:rPr lang="en-US" altLang="zh-CN" sz="2000" dirty="0"/>
                        <a:t>N </a:t>
                      </a:r>
                      <a:r>
                        <a:rPr lang="zh-CN" altLang="en-US" sz="2000" dirty="0"/>
                        <a:t>天以前被访问过的所有文件</a:t>
                      </a:r>
                    </a:p>
                  </a:txBody>
                  <a:tcPr/>
                </a:tc>
                <a:extLst>
                  <a:ext uri="{0D108BD9-81ED-4DB2-BD59-A6C34878D82A}">
                    <a16:rowId xmlns:a16="http://schemas.microsoft.com/office/drawing/2014/main" val="10002"/>
                  </a:ext>
                </a:extLst>
              </a:tr>
              <a:tr h="370840">
                <a:tc>
                  <a:txBody>
                    <a:bodyPr/>
                    <a:lstStyle/>
                    <a:p>
                      <a:r>
                        <a:rPr lang="pt-BR" altLang="zh-CN" sz="2000" dirty="0"/>
                        <a:t>-cmin N</a:t>
                      </a:r>
                      <a:endParaRPr lang="zh-CN" altLang="en-US" sz="2000" dirty="0"/>
                    </a:p>
                  </a:txBody>
                  <a:tcPr/>
                </a:tc>
                <a:tc>
                  <a:txBody>
                    <a:bodyPr/>
                    <a:lstStyle/>
                    <a:p>
                      <a:r>
                        <a:rPr lang="zh-CN" altLang="en-US" sz="2000" dirty="0"/>
                        <a:t>查找 </a:t>
                      </a:r>
                      <a:r>
                        <a:rPr lang="en-US" altLang="zh-CN" sz="2000" dirty="0"/>
                        <a:t>N </a:t>
                      </a:r>
                      <a:r>
                        <a:rPr lang="zh-CN" altLang="en-US" sz="2000" dirty="0"/>
                        <a:t>分钟以前文件状态被修改过的所有文件（比如权限修改）</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000" dirty="0"/>
                        <a:t>-ctime N</a:t>
                      </a:r>
                      <a:endParaRPr lang="zh-CN" altLang="en-US" sz="2000" dirty="0"/>
                    </a:p>
                  </a:txBody>
                  <a:tcPr/>
                </a:tc>
                <a:tc>
                  <a:txBody>
                    <a:bodyPr/>
                    <a:lstStyle/>
                    <a:p>
                      <a:r>
                        <a:rPr lang="zh-CN" altLang="en-US" sz="2000" dirty="0"/>
                        <a:t>查找 </a:t>
                      </a:r>
                      <a:r>
                        <a:rPr lang="en-US" altLang="zh-CN" sz="2000" dirty="0"/>
                        <a:t>N </a:t>
                      </a:r>
                      <a:r>
                        <a:rPr lang="zh-CN" altLang="en-US" sz="2000" dirty="0"/>
                        <a:t>天以前文件状态被修改过的所有文件 （比如权限修改）</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000" dirty="0"/>
                        <a:t>-mmin N </a:t>
                      </a:r>
                      <a:endParaRPr lang="zh-CN" altLang="en-US" sz="2000" dirty="0"/>
                    </a:p>
                  </a:txBody>
                  <a:tcPr/>
                </a:tc>
                <a:tc>
                  <a:txBody>
                    <a:bodyPr/>
                    <a:lstStyle/>
                    <a:p>
                      <a:r>
                        <a:rPr lang="zh-CN" altLang="en-US" sz="2000" dirty="0"/>
                        <a:t>查找 </a:t>
                      </a:r>
                      <a:r>
                        <a:rPr lang="en-US" altLang="zh-CN" sz="2000" dirty="0"/>
                        <a:t>N </a:t>
                      </a:r>
                      <a:r>
                        <a:rPr lang="zh-CN" altLang="en-US" sz="2000" dirty="0"/>
                        <a:t>分钟以前文件内容被修改过的所有文件</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000" dirty="0"/>
                        <a:t>-mtime N</a:t>
                      </a:r>
                      <a:endParaRPr lang="zh-CN" altLang="en-US" sz="2000" dirty="0"/>
                    </a:p>
                  </a:txBody>
                  <a:tcPr/>
                </a:tc>
                <a:tc>
                  <a:txBody>
                    <a:bodyPr/>
                    <a:lstStyle/>
                    <a:p>
                      <a:r>
                        <a:rPr lang="zh-CN" altLang="en-US" sz="2000" dirty="0"/>
                        <a:t>查找 </a:t>
                      </a:r>
                      <a:r>
                        <a:rPr lang="en-US" altLang="zh-CN" sz="2000" dirty="0"/>
                        <a:t>N </a:t>
                      </a:r>
                      <a:r>
                        <a:rPr lang="zh-CN" altLang="en-US" sz="2000" dirty="0"/>
                        <a:t>天以前文件内容被修改过的所有文件</a:t>
                      </a: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000" dirty="0"/>
                        <a:t>-used N </a:t>
                      </a:r>
                      <a:endParaRPr lang="zh-CN" altLang="en-US" sz="2000" dirty="0"/>
                    </a:p>
                  </a:txBody>
                  <a:tcPr/>
                </a:tc>
                <a:tc>
                  <a:txBody>
                    <a:bodyPr/>
                    <a:lstStyle/>
                    <a:p>
                      <a:r>
                        <a:rPr lang="zh-CN" altLang="en-US" sz="2000" dirty="0"/>
                        <a:t>查找被改动过之后，在</a:t>
                      </a:r>
                      <a:r>
                        <a:rPr lang="en-US" altLang="zh-CN" sz="2000" dirty="0"/>
                        <a:t>N</a:t>
                      </a:r>
                      <a:r>
                        <a:rPr lang="zh-CN" altLang="en-US" sz="2000" dirty="0"/>
                        <a:t>天内被存取过的所有文件</a:t>
                      </a:r>
                    </a:p>
                  </a:txBody>
                  <a:tcPr/>
                </a:tc>
                <a:extLst>
                  <a:ext uri="{0D108BD9-81ED-4DB2-BD59-A6C34878D82A}">
                    <a16:rowId xmlns:a16="http://schemas.microsoft.com/office/drawing/2014/main" val="10007"/>
                  </a:ext>
                </a:extLst>
              </a:tr>
            </a:tbl>
          </a:graphicData>
        </a:graphic>
      </p:graphicFrame>
      <p:grpSp>
        <p:nvGrpSpPr>
          <p:cNvPr id="9" name="Group 10"/>
          <p:cNvGrpSpPr>
            <a:grpSpLocks/>
          </p:cNvGrpSpPr>
          <p:nvPr/>
        </p:nvGrpSpPr>
        <p:grpSpPr bwMode="auto">
          <a:xfrm>
            <a:off x="723994" y="4941168"/>
            <a:ext cx="8136830" cy="2016226"/>
            <a:chOff x="476" y="2795"/>
            <a:chExt cx="4992" cy="1225"/>
          </a:xfrm>
        </p:grpSpPr>
        <p:sp>
          <p:nvSpPr>
            <p:cNvPr id="10" name="Text Box 11"/>
            <p:cNvSpPr txBox="1">
              <a:spLocks noChangeArrowheads="1"/>
            </p:cNvSpPr>
            <p:nvPr/>
          </p:nvSpPr>
          <p:spPr bwMode="auto">
            <a:xfrm>
              <a:off x="476" y="2795"/>
              <a:ext cx="4992" cy="1111"/>
            </a:xfrm>
            <a:prstGeom prst="rect">
              <a:avLst/>
            </a:prstGeom>
            <a:noFill/>
            <a:ln w="28575">
              <a:solidFill>
                <a:schemeClr val="hlink"/>
              </a:solidFill>
              <a:miter lim="800000"/>
              <a:headEnd/>
              <a:tailEnd/>
            </a:ln>
            <a:effectLst/>
          </p:spPr>
          <p:txBody>
            <a:bodyPr>
              <a:spAutoFit/>
            </a:bodyPr>
            <a:lstStyle/>
            <a:p>
              <a:pPr>
                <a:lnSpc>
                  <a:spcPct val="110000"/>
                </a:lnSpc>
              </a:pPr>
              <a:r>
                <a:rPr lang="zh-CN" altLang="en-US" b="0" dirty="0">
                  <a:solidFill>
                    <a:srgbClr val="006400"/>
                  </a:solidFill>
                  <a:ea typeface="黑体" pitchFamily="49" charset="-122"/>
                </a:rPr>
                <a:t>注：</a:t>
              </a:r>
              <a:r>
                <a:rPr lang="zh-CN" altLang="en-US" sz="2400" dirty="0">
                  <a:solidFill>
                    <a:srgbClr val="006600"/>
                  </a:solidFill>
                  <a:latin typeface="Courier New" pitchFamily="49" charset="0"/>
                  <a:ea typeface="黑体" pitchFamily="49" charset="-122"/>
                </a:rPr>
                <a:t>以上选项中的 </a:t>
              </a:r>
              <a:r>
                <a:rPr lang="en-US" altLang="zh-CN" sz="2400" dirty="0">
                  <a:solidFill>
                    <a:srgbClr val="006600"/>
                  </a:solidFill>
                  <a:latin typeface="Courier New" pitchFamily="49" charset="0"/>
                  <a:ea typeface="黑体" pitchFamily="49" charset="-122"/>
                </a:rPr>
                <a:t>N </a:t>
              </a:r>
              <a:r>
                <a:rPr lang="zh-CN" altLang="en-US" sz="2400" dirty="0">
                  <a:solidFill>
                    <a:srgbClr val="006600"/>
                  </a:solidFill>
                  <a:latin typeface="Courier New" pitchFamily="49" charset="0"/>
                  <a:ea typeface="黑体" pitchFamily="49" charset="-122"/>
                </a:rPr>
                <a:t>可以有三种输入方式：</a:t>
              </a:r>
              <a:r>
                <a:rPr lang="en-US" altLang="zh-CN" sz="2800" dirty="0">
                  <a:solidFill>
                    <a:srgbClr val="006600"/>
                  </a:solidFill>
                  <a:latin typeface="Courier New" pitchFamily="49" charset="0"/>
                  <a:ea typeface="黑体" pitchFamily="49" charset="-122"/>
                </a:rPr>
                <a:t>N</a:t>
              </a:r>
              <a:r>
                <a:rPr lang="en-US" altLang="zh-CN" sz="2800" dirty="0">
                  <a:solidFill>
                    <a:srgbClr val="0000CC"/>
                  </a:solidFill>
                  <a:latin typeface="Courier New" pitchFamily="49" charset="0"/>
                  <a:ea typeface="黑体" pitchFamily="49" charset="-122"/>
                </a:rPr>
                <a:t>,</a:t>
              </a:r>
              <a:r>
                <a:rPr lang="en-US" altLang="zh-CN" sz="2800" dirty="0">
                  <a:solidFill>
                    <a:srgbClr val="006600"/>
                  </a:solidFill>
                  <a:latin typeface="Courier New" pitchFamily="49" charset="0"/>
                  <a:ea typeface="黑体" pitchFamily="49" charset="-122"/>
                </a:rPr>
                <a:t>+N</a:t>
              </a:r>
              <a:r>
                <a:rPr lang="en-US" altLang="zh-CN" sz="2800" dirty="0">
                  <a:solidFill>
                    <a:srgbClr val="0000CC"/>
                  </a:solidFill>
                  <a:latin typeface="Courier New" pitchFamily="49" charset="0"/>
                  <a:ea typeface="黑体" pitchFamily="49" charset="-122"/>
                </a:rPr>
                <a:t>,</a:t>
              </a:r>
              <a:r>
                <a:rPr lang="en-US" altLang="zh-CN" sz="2800" dirty="0">
                  <a:solidFill>
                    <a:srgbClr val="006600"/>
                  </a:solidFill>
                  <a:latin typeface="Courier New" pitchFamily="49" charset="0"/>
                  <a:ea typeface="黑体" pitchFamily="49" charset="-122"/>
                </a:rPr>
                <a:t>-N</a:t>
              </a:r>
            </a:p>
            <a:p>
              <a:pPr>
                <a:lnSpc>
                  <a:spcPct val="110000"/>
                </a:lnSpc>
              </a:pPr>
              <a:r>
                <a:rPr lang="zh-CN" altLang="en-US" b="0" dirty="0">
                  <a:solidFill>
                    <a:srgbClr val="3333CC"/>
                  </a:solidFill>
                  <a:ea typeface="黑体" pitchFamily="49" charset="-122"/>
                </a:rPr>
                <a:t>      </a:t>
              </a:r>
            </a:p>
            <a:p>
              <a:pPr>
                <a:lnSpc>
                  <a:spcPct val="110000"/>
                </a:lnSpc>
              </a:pPr>
              <a:endParaRPr lang="zh-CN" altLang="en-US" b="0" dirty="0">
                <a:solidFill>
                  <a:srgbClr val="3333CC"/>
                </a:solidFill>
                <a:ea typeface="黑体" pitchFamily="49" charset="-122"/>
              </a:endParaRPr>
            </a:p>
            <a:p>
              <a:pPr>
                <a:lnSpc>
                  <a:spcPct val="110000"/>
                </a:lnSpc>
              </a:pPr>
              <a:endParaRPr lang="zh-CN" altLang="en-US" b="0" dirty="0">
                <a:solidFill>
                  <a:srgbClr val="3333CC"/>
                </a:solidFill>
                <a:ea typeface="黑体" pitchFamily="49" charset="-122"/>
              </a:endParaRPr>
            </a:p>
          </p:txBody>
        </p:sp>
        <p:sp>
          <p:nvSpPr>
            <p:cNvPr id="11" name="Rectangle 12"/>
            <p:cNvSpPr>
              <a:spLocks noChangeArrowheads="1"/>
            </p:cNvSpPr>
            <p:nvPr/>
          </p:nvSpPr>
          <p:spPr bwMode="auto">
            <a:xfrm>
              <a:off x="884" y="3119"/>
              <a:ext cx="4263" cy="901"/>
            </a:xfrm>
            <a:prstGeom prst="rect">
              <a:avLst/>
            </a:prstGeom>
            <a:noFill/>
            <a:ln w="9525">
              <a:noFill/>
              <a:miter lim="800000"/>
              <a:headEnd/>
              <a:tailEnd/>
            </a:ln>
            <a:effectLst/>
          </p:spPr>
          <p:txBody>
            <a:bodyPr wrap="square">
              <a:spAutoFit/>
            </a:bodyPr>
            <a:lstStyle/>
            <a:p>
              <a:pPr>
                <a:buClr>
                  <a:schemeClr val="hlink"/>
                </a:buClr>
                <a:buFont typeface="Wingdings" pitchFamily="2" charset="2"/>
                <a:buChar char="l"/>
              </a:pPr>
              <a:r>
                <a:rPr lang="zh-CN" altLang="en-US" sz="2400" dirty="0">
                  <a:solidFill>
                    <a:schemeClr val="tx1"/>
                  </a:solidFill>
                  <a:ea typeface="黑体" pitchFamily="49" charset="-122"/>
                </a:rPr>
                <a:t> </a:t>
              </a:r>
              <a:r>
                <a:rPr lang="zh-CN" altLang="en-US" sz="2400" dirty="0">
                  <a:solidFill>
                    <a:schemeClr val="tx1"/>
                  </a:solidFill>
                  <a:latin typeface="Courier New" pitchFamily="49" charset="0"/>
                  <a:ea typeface="黑体" pitchFamily="49" charset="-122"/>
                </a:rPr>
                <a:t> 20</a:t>
              </a:r>
              <a:r>
                <a:rPr lang="zh-CN" altLang="en-US" sz="2400" b="0" dirty="0">
                  <a:solidFill>
                    <a:srgbClr val="3333CC"/>
                  </a:solidFill>
                  <a:ea typeface="黑体" pitchFamily="49" charset="-122"/>
                </a:rPr>
                <a:t>  表示等于 20 </a:t>
              </a:r>
            </a:p>
            <a:p>
              <a:pPr>
                <a:buClr>
                  <a:schemeClr val="hlink"/>
                </a:buClr>
                <a:buFont typeface="Wingdings" pitchFamily="2" charset="2"/>
                <a:buChar char="l"/>
              </a:pPr>
              <a:r>
                <a:rPr lang="zh-CN" altLang="en-US" sz="2400" b="0" dirty="0">
                  <a:solidFill>
                    <a:srgbClr val="3333CC"/>
                  </a:solidFill>
                  <a:ea typeface="黑体" pitchFamily="49" charset="-122"/>
                </a:rPr>
                <a:t> </a:t>
              </a:r>
              <a:r>
                <a:rPr lang="zh-CN" altLang="en-US" sz="2400" dirty="0">
                  <a:solidFill>
                    <a:schemeClr val="tx1"/>
                  </a:solidFill>
                  <a:latin typeface="Courier New" pitchFamily="49" charset="0"/>
                  <a:ea typeface="黑体" pitchFamily="49" charset="-122"/>
                </a:rPr>
                <a:t>+20</a:t>
              </a:r>
              <a:r>
                <a:rPr lang="zh-CN" altLang="en-US" sz="2400" b="0" dirty="0">
                  <a:solidFill>
                    <a:srgbClr val="3333CC"/>
                  </a:solidFill>
                  <a:ea typeface="黑体" pitchFamily="49" charset="-122"/>
                </a:rPr>
                <a:t>  表示大于 20 （21，22，23 等）</a:t>
              </a:r>
            </a:p>
            <a:p>
              <a:pPr>
                <a:buClr>
                  <a:schemeClr val="hlink"/>
                </a:buClr>
                <a:buFont typeface="Wingdings" pitchFamily="2" charset="2"/>
                <a:buChar char="l"/>
              </a:pPr>
              <a:r>
                <a:rPr lang="zh-CN" altLang="en-US" sz="2400" dirty="0">
                  <a:solidFill>
                    <a:schemeClr val="tx1"/>
                  </a:solidFill>
                  <a:ea typeface="黑体" pitchFamily="49" charset="-122"/>
                </a:rPr>
                <a:t> </a:t>
              </a:r>
              <a:r>
                <a:rPr lang="zh-CN" altLang="en-US" sz="2400" dirty="0">
                  <a:solidFill>
                    <a:schemeClr val="tx1"/>
                  </a:solidFill>
                  <a:latin typeface="Courier New" pitchFamily="49" charset="0"/>
                  <a:ea typeface="黑体" pitchFamily="49" charset="-122"/>
                </a:rPr>
                <a:t>-20</a:t>
              </a:r>
              <a:r>
                <a:rPr lang="zh-CN" altLang="en-US" sz="2400" b="0" dirty="0">
                  <a:solidFill>
                    <a:srgbClr val="3333CC"/>
                  </a:solidFill>
                  <a:ea typeface="黑体" pitchFamily="49" charset="-122"/>
                </a:rPr>
                <a:t>  表示小于 20 （19，18，17 等）</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4</a:t>
            </a:r>
            <a:r>
              <a:rPr lang="zh-CN" altLang="en-US" dirty="0"/>
              <a:t>）</a:t>
            </a:r>
          </a:p>
        </p:txBody>
      </p:sp>
      <p:sp>
        <p:nvSpPr>
          <p:cNvPr id="3" name="内容占位符 2"/>
          <p:cNvSpPr>
            <a:spLocks noGrp="1"/>
          </p:cNvSpPr>
          <p:nvPr>
            <p:ph idx="1"/>
          </p:nvPr>
        </p:nvSpPr>
        <p:spPr>
          <a:xfrm>
            <a:off x="911898" y="1412776"/>
            <a:ext cx="8035252" cy="4934173"/>
          </a:xfrm>
        </p:spPr>
        <p:txBody>
          <a:bodyPr/>
          <a:lstStyle/>
          <a:p>
            <a:r>
              <a:rPr lang="zh-CN" altLang="en-US" sz="2400" dirty="0"/>
              <a:t>在</a:t>
            </a:r>
            <a:r>
              <a:rPr lang="en-US" altLang="zh-CN" sz="2400" dirty="0"/>
              <a:t>/home</a:t>
            </a:r>
            <a:r>
              <a:rPr lang="zh-CN" altLang="en-US" sz="2400" dirty="0"/>
              <a:t>下查找最近</a:t>
            </a:r>
            <a:r>
              <a:rPr lang="en-US" altLang="zh-CN" sz="2400" dirty="0"/>
              <a:t>2</a:t>
            </a:r>
            <a:r>
              <a:rPr lang="zh-CN" altLang="en-US" sz="2400" dirty="0"/>
              <a:t>天之内改动过的文件</a:t>
            </a:r>
          </a:p>
          <a:p>
            <a:pPr lvl="1">
              <a:buNone/>
            </a:pPr>
            <a:r>
              <a:rPr lang="en-US" altLang="zh-CN" sz="2000" dirty="0">
                <a:solidFill>
                  <a:schemeClr val="accent6">
                    <a:lumMod val="75000"/>
                  </a:schemeClr>
                </a:solidFill>
              </a:rPr>
              <a:t>$ find /home -</a:t>
            </a:r>
            <a:r>
              <a:rPr lang="en-US" altLang="zh-CN" sz="2000" dirty="0" err="1">
                <a:solidFill>
                  <a:schemeClr val="accent6">
                    <a:lumMod val="75000"/>
                  </a:schemeClr>
                </a:solidFill>
              </a:rPr>
              <a:t>mtime</a:t>
            </a:r>
            <a:r>
              <a:rPr lang="en-US" altLang="zh-CN" sz="2000" dirty="0">
                <a:solidFill>
                  <a:schemeClr val="accent6">
                    <a:lumMod val="75000"/>
                  </a:schemeClr>
                </a:solidFill>
              </a:rPr>
              <a:t> -2</a:t>
            </a:r>
          </a:p>
          <a:p>
            <a:r>
              <a:rPr lang="zh-CN" altLang="en-US" sz="2400" dirty="0"/>
              <a:t>在</a:t>
            </a:r>
            <a:r>
              <a:rPr lang="en-US" altLang="zh-CN" sz="2400" dirty="0"/>
              <a:t>/home</a:t>
            </a:r>
            <a:r>
              <a:rPr lang="zh-CN" altLang="en-US" sz="2400" dirty="0"/>
              <a:t>下查找最近</a:t>
            </a:r>
            <a:r>
              <a:rPr lang="en-US" altLang="zh-CN" sz="2400" dirty="0"/>
              <a:t>2</a:t>
            </a:r>
            <a:r>
              <a:rPr lang="zh-CN" altLang="en-US" sz="2400" dirty="0"/>
              <a:t>天之内被访问过的文件</a:t>
            </a:r>
          </a:p>
          <a:p>
            <a:pPr lvl="1">
              <a:buNone/>
            </a:pPr>
            <a:r>
              <a:rPr lang="en-US" altLang="zh-CN" sz="2000" dirty="0">
                <a:solidFill>
                  <a:schemeClr val="accent6">
                    <a:lumMod val="75000"/>
                  </a:schemeClr>
                </a:solidFill>
              </a:rPr>
              <a:t>$ find /home -</a:t>
            </a:r>
            <a:r>
              <a:rPr lang="en-US" altLang="zh-CN" sz="2000" dirty="0" err="1">
                <a:solidFill>
                  <a:schemeClr val="accent6">
                    <a:lumMod val="75000"/>
                  </a:schemeClr>
                </a:solidFill>
              </a:rPr>
              <a:t>atime</a:t>
            </a:r>
            <a:r>
              <a:rPr lang="en-US" altLang="zh-CN" sz="2000" dirty="0">
                <a:solidFill>
                  <a:schemeClr val="accent6">
                    <a:lumMod val="75000"/>
                  </a:schemeClr>
                </a:solidFill>
              </a:rPr>
              <a:t> -2</a:t>
            </a:r>
          </a:p>
          <a:p>
            <a:r>
              <a:rPr lang="zh-CN" altLang="en-US" sz="2400" dirty="0"/>
              <a:t>在</a:t>
            </a:r>
            <a:r>
              <a:rPr lang="en-US" altLang="zh-CN" sz="2400" dirty="0"/>
              <a:t>/home</a:t>
            </a:r>
            <a:r>
              <a:rPr lang="zh-CN" altLang="en-US" sz="2400" dirty="0"/>
              <a:t>下查找</a:t>
            </a:r>
            <a:r>
              <a:rPr lang="en-US" altLang="zh-CN" sz="2400" dirty="0"/>
              <a:t>60</a:t>
            </a:r>
            <a:r>
              <a:rPr lang="zh-CN" altLang="en-US" sz="2400" dirty="0"/>
              <a:t>分钟之前改动过的文件</a:t>
            </a:r>
          </a:p>
          <a:p>
            <a:pPr lvl="1">
              <a:buNone/>
            </a:pPr>
            <a:r>
              <a:rPr lang="en-US" altLang="zh-CN" sz="2000" dirty="0">
                <a:solidFill>
                  <a:schemeClr val="accent6">
                    <a:lumMod val="75000"/>
                  </a:schemeClr>
                </a:solidFill>
              </a:rPr>
              <a:t>$ find /home -</a:t>
            </a:r>
            <a:r>
              <a:rPr lang="en-US" altLang="zh-CN" sz="2000" dirty="0" err="1">
                <a:solidFill>
                  <a:schemeClr val="accent6">
                    <a:lumMod val="75000"/>
                  </a:schemeClr>
                </a:solidFill>
              </a:rPr>
              <a:t>mmin</a:t>
            </a:r>
            <a:r>
              <a:rPr lang="en-US" altLang="zh-CN" sz="2000" dirty="0">
                <a:solidFill>
                  <a:schemeClr val="accent6">
                    <a:lumMod val="75000"/>
                  </a:schemeClr>
                </a:solidFill>
              </a:rPr>
              <a:t>  +60</a:t>
            </a:r>
          </a:p>
          <a:p>
            <a:r>
              <a:rPr lang="zh-CN" altLang="en-US" sz="2400" dirty="0"/>
              <a:t>在</a:t>
            </a:r>
            <a:r>
              <a:rPr lang="en-US" altLang="zh-CN" sz="2400" dirty="0"/>
              <a:t>/home</a:t>
            </a:r>
            <a:r>
              <a:rPr lang="zh-CN" altLang="en-US" sz="2400" dirty="0"/>
              <a:t>下查找最近</a:t>
            </a:r>
            <a:r>
              <a:rPr lang="en-US" altLang="zh-CN" sz="2400" dirty="0"/>
              <a:t>5</a:t>
            </a:r>
            <a:r>
              <a:rPr lang="zh-CN" altLang="en-US" sz="2400" dirty="0"/>
              <a:t>分钟之内修改过的文件</a:t>
            </a:r>
          </a:p>
          <a:p>
            <a:pPr lvl="1">
              <a:buNone/>
            </a:pPr>
            <a:r>
              <a:rPr lang="en-US" altLang="zh-CN" sz="2000" dirty="0">
                <a:solidFill>
                  <a:schemeClr val="accent6">
                    <a:lumMod val="75000"/>
                  </a:schemeClr>
                </a:solidFill>
              </a:rPr>
              <a:t>$ find /home -</a:t>
            </a:r>
            <a:r>
              <a:rPr lang="en-US" altLang="zh-CN" sz="2000" dirty="0" err="1">
                <a:solidFill>
                  <a:schemeClr val="accent6">
                    <a:lumMod val="75000"/>
                  </a:schemeClr>
                </a:solidFill>
              </a:rPr>
              <a:t>mmin</a:t>
            </a:r>
            <a:r>
              <a:rPr lang="en-US" altLang="zh-CN" sz="2000" dirty="0">
                <a:solidFill>
                  <a:schemeClr val="accent6">
                    <a:lumMod val="75000"/>
                  </a:schemeClr>
                </a:solidFill>
              </a:rPr>
              <a:t>  -5</a:t>
            </a:r>
          </a:p>
          <a:p>
            <a:r>
              <a:rPr lang="zh-CN" altLang="en-US" sz="2400" dirty="0"/>
              <a:t>在</a:t>
            </a:r>
            <a:r>
              <a:rPr lang="en-US" altLang="zh-CN" sz="2400" dirty="0"/>
              <a:t>/home</a:t>
            </a:r>
            <a:r>
              <a:rPr lang="zh-CN" altLang="en-US" sz="2400" dirty="0"/>
              <a:t>下查找</a:t>
            </a:r>
            <a:r>
              <a:rPr lang="en-US" altLang="zh-CN" sz="2400" dirty="0"/>
              <a:t>30</a:t>
            </a:r>
            <a:r>
              <a:rPr lang="zh-CN" altLang="en-US" sz="2400" dirty="0"/>
              <a:t>分钟之前被访问过的文件</a:t>
            </a:r>
          </a:p>
          <a:p>
            <a:pPr lvl="1">
              <a:buNone/>
            </a:pPr>
            <a:r>
              <a:rPr lang="en-US" altLang="zh-CN" sz="2000" dirty="0">
                <a:solidFill>
                  <a:schemeClr val="accent6">
                    <a:lumMod val="75000"/>
                  </a:schemeClr>
                </a:solidFill>
              </a:rPr>
              <a:t>$ find /home -</a:t>
            </a:r>
            <a:r>
              <a:rPr lang="en-US" altLang="zh-CN" sz="2000" dirty="0" err="1">
                <a:solidFill>
                  <a:schemeClr val="accent6">
                    <a:lumMod val="75000"/>
                  </a:schemeClr>
                </a:solidFill>
              </a:rPr>
              <a:t>amin</a:t>
            </a:r>
            <a:r>
              <a:rPr lang="en-US" altLang="zh-CN" sz="2000" dirty="0">
                <a:solidFill>
                  <a:schemeClr val="accent6">
                    <a:lumMod val="75000"/>
                  </a:schemeClr>
                </a:solidFill>
              </a:rPr>
              <a:t>  +30</a:t>
            </a:r>
          </a:p>
          <a:p>
            <a:r>
              <a:rPr lang="zh-CN" altLang="en-US" sz="2400" dirty="0"/>
              <a:t>在</a:t>
            </a:r>
            <a:r>
              <a:rPr lang="en-US" altLang="zh-CN" sz="2400" dirty="0"/>
              <a:t>/home</a:t>
            </a:r>
            <a:r>
              <a:rPr lang="zh-CN" altLang="en-US" sz="2400" dirty="0"/>
              <a:t>下查找最近在</a:t>
            </a:r>
            <a:r>
              <a:rPr lang="en-US" altLang="zh-CN" sz="2400" dirty="0"/>
              <a:t>2</a:t>
            </a:r>
            <a:r>
              <a:rPr lang="zh-CN" altLang="en-US" sz="2400" dirty="0"/>
              <a:t>日内被改动之后被访问过的文件</a:t>
            </a:r>
          </a:p>
          <a:p>
            <a:pPr lvl="1">
              <a:buNone/>
            </a:pPr>
            <a:r>
              <a:rPr lang="en-US" altLang="zh-CN" sz="2000" dirty="0">
                <a:solidFill>
                  <a:schemeClr val="accent6">
                    <a:lumMod val="75000"/>
                  </a:schemeClr>
                </a:solidFill>
              </a:rPr>
              <a:t>$ find /home -used  -2 </a:t>
            </a:r>
            <a:endParaRPr lang="zh-CN" altLang="en-US" sz="2000" dirty="0">
              <a:solidFill>
                <a:schemeClr val="accent6">
                  <a:lumMod val="75000"/>
                </a:schemeClr>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608" y="188640"/>
            <a:ext cx="8229602" cy="1052513"/>
          </a:xfrm>
        </p:spPr>
        <p:txBody>
          <a:bodyPr/>
          <a:lstStyle/>
          <a:p>
            <a:r>
              <a:rPr lang="en-US" altLang="zh-CN" dirty="0"/>
              <a:t>find </a:t>
            </a:r>
            <a:r>
              <a:rPr lang="zh-CN" altLang="en-US" dirty="0"/>
              <a:t>命令</a:t>
            </a:r>
            <a:r>
              <a:rPr lang="en-US" altLang="zh-CN" dirty="0"/>
              <a:t>—</a:t>
            </a:r>
            <a:r>
              <a:rPr lang="zh-CN" altLang="en-US" dirty="0"/>
              <a:t>条件表达式</a:t>
            </a:r>
            <a:r>
              <a:rPr lang="en-US" altLang="zh-CN" dirty="0"/>
              <a:t>-</a:t>
            </a:r>
            <a:r>
              <a:rPr lang="zh-CN" altLang="en-US" dirty="0"/>
              <a:t>时间属性</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2281977439"/>
              </p:ext>
            </p:extLst>
          </p:nvPr>
        </p:nvGraphicFramePr>
        <p:xfrm>
          <a:off x="611560" y="2060848"/>
          <a:ext cx="8229602" cy="2926080"/>
        </p:xfrm>
        <a:graphic>
          <a:graphicData uri="http://schemas.openxmlformats.org/drawingml/2006/table">
            <a:tbl>
              <a:tblPr firstRow="1" bandRow="1">
                <a:tableStyleId>{5C22544A-7EE6-4342-B048-85BDC9FD1C3A}</a:tableStyleId>
              </a:tblPr>
              <a:tblGrid>
                <a:gridCol w="1728908">
                  <a:extLst>
                    <a:ext uri="{9D8B030D-6E8A-4147-A177-3AD203B41FA5}">
                      <a16:colId xmlns:a16="http://schemas.microsoft.com/office/drawing/2014/main" val="20000"/>
                    </a:ext>
                  </a:extLst>
                </a:gridCol>
                <a:gridCol w="6500694">
                  <a:extLst>
                    <a:ext uri="{9D8B030D-6E8A-4147-A177-3AD203B41FA5}">
                      <a16:colId xmlns:a16="http://schemas.microsoft.com/office/drawing/2014/main" val="20001"/>
                    </a:ext>
                  </a:extLst>
                </a:gridCol>
              </a:tblGrid>
              <a:tr h="370840">
                <a:tc>
                  <a:txBody>
                    <a:bodyPr/>
                    <a:lstStyle/>
                    <a:p>
                      <a:r>
                        <a:rPr lang="zh-CN" altLang="en-US" sz="2400" dirty="0">
                          <a:solidFill>
                            <a:srgbClr val="C00000"/>
                          </a:solidFill>
                        </a:rPr>
                        <a:t>条件</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400" dirty="0"/>
                        <a:t>-newer FILE</a:t>
                      </a:r>
                      <a:endParaRPr lang="zh-CN" altLang="en-US" sz="2400" dirty="0"/>
                    </a:p>
                  </a:txBody>
                  <a:tcPr/>
                </a:tc>
                <a:tc>
                  <a:txBody>
                    <a:bodyPr/>
                    <a:lstStyle/>
                    <a:p>
                      <a:r>
                        <a:rPr lang="zh-CN" altLang="en-US" sz="2400" dirty="0"/>
                        <a:t>查找所有比 </a:t>
                      </a:r>
                      <a:r>
                        <a:rPr lang="en-US" altLang="zh-CN" sz="2400" dirty="0"/>
                        <a:t>FILE </a:t>
                      </a:r>
                      <a:r>
                        <a:rPr lang="zh-CN" altLang="en-US" sz="2400" dirty="0"/>
                        <a:t>的内容修改时间新的文件</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400" dirty="0"/>
                        <a:t>-cnewer FILE</a:t>
                      </a:r>
                      <a:endParaRPr lang="zh-CN" altLang="en-US" sz="2400" dirty="0"/>
                    </a:p>
                  </a:txBody>
                  <a:tcPr/>
                </a:tc>
                <a:tc>
                  <a:txBody>
                    <a:bodyPr/>
                    <a:lstStyle/>
                    <a:p>
                      <a:r>
                        <a:rPr lang="zh-CN" altLang="en-US" sz="2400" dirty="0"/>
                        <a:t>查找所有比 </a:t>
                      </a:r>
                      <a:r>
                        <a:rPr lang="en-US" altLang="zh-CN" sz="2400" dirty="0"/>
                        <a:t>FILE </a:t>
                      </a:r>
                      <a:r>
                        <a:rPr lang="zh-CN" altLang="en-US" sz="2400" dirty="0"/>
                        <a:t>的状态修改时间新的文件（比如权限修改）</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400" dirty="0"/>
                        <a:t>-anewer FILE</a:t>
                      </a:r>
                      <a:endParaRPr lang="zh-CN" altLang="en-US" sz="2400" dirty="0"/>
                    </a:p>
                  </a:txBody>
                  <a:tcPr/>
                </a:tc>
                <a:tc>
                  <a:txBody>
                    <a:bodyPr/>
                    <a:lstStyle/>
                    <a:p>
                      <a:r>
                        <a:rPr lang="zh-CN" altLang="en-US" sz="2400" dirty="0"/>
                        <a:t>查找所有比 </a:t>
                      </a:r>
                      <a:r>
                        <a:rPr lang="en-US" altLang="zh-CN" sz="2400" dirty="0"/>
                        <a:t>FILE </a:t>
                      </a:r>
                      <a:r>
                        <a:rPr lang="zh-CN" altLang="en-US" sz="2400" dirty="0"/>
                        <a:t>的访问时间新的文件</a:t>
                      </a:r>
                    </a:p>
                  </a:txBody>
                  <a:tcPr/>
                </a:tc>
                <a:extLst>
                  <a:ext uri="{0D108BD9-81ED-4DB2-BD59-A6C34878D82A}">
                    <a16:rowId xmlns:a16="http://schemas.microsoft.com/office/drawing/2014/main" val="10003"/>
                  </a:ext>
                </a:extLst>
              </a:tr>
            </a:tbl>
          </a:graphicData>
        </a:graphic>
      </p:graphicFrame>
      <p:sp>
        <p:nvSpPr>
          <p:cNvPr id="8" name="TextBox 7"/>
          <p:cNvSpPr txBox="1"/>
          <p:nvPr/>
        </p:nvSpPr>
        <p:spPr>
          <a:xfrm>
            <a:off x="1655676" y="5445224"/>
            <a:ext cx="5832648"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sz="2800" dirty="0"/>
              <a:t>FILE </a:t>
            </a:r>
            <a:r>
              <a:rPr lang="zh-CN" altLang="en-US" sz="2800" dirty="0"/>
              <a:t>为要比对的样板文件或目录</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5</a:t>
            </a:r>
            <a:r>
              <a:rPr lang="zh-CN" altLang="en-US" dirty="0"/>
              <a:t>）</a:t>
            </a:r>
          </a:p>
        </p:txBody>
      </p:sp>
      <p:sp>
        <p:nvSpPr>
          <p:cNvPr id="3" name="内容占位符 2"/>
          <p:cNvSpPr>
            <a:spLocks noGrp="1"/>
          </p:cNvSpPr>
          <p:nvPr>
            <p:ph idx="1"/>
          </p:nvPr>
        </p:nvSpPr>
        <p:spPr/>
        <p:txBody>
          <a:bodyPr/>
          <a:lstStyle/>
          <a:p>
            <a:r>
              <a:rPr lang="zh-CN" altLang="en-US" dirty="0"/>
              <a:t>在</a:t>
            </a:r>
            <a:r>
              <a:rPr lang="en-US" altLang="zh-CN" dirty="0"/>
              <a:t>/home</a:t>
            </a:r>
            <a:r>
              <a:rPr lang="zh-CN" altLang="en-US" dirty="0"/>
              <a:t>下查找更新时间比</a:t>
            </a:r>
            <a:r>
              <a:rPr lang="en-US" altLang="zh-CN" dirty="0"/>
              <a:t>tmp.txt</a:t>
            </a:r>
            <a:r>
              <a:rPr lang="zh-CN" altLang="en-US" dirty="0"/>
              <a:t>新的文件或目录</a:t>
            </a:r>
          </a:p>
          <a:p>
            <a:pPr lvl="1">
              <a:buNone/>
            </a:pPr>
            <a:r>
              <a:rPr lang="en-US" altLang="zh-CN" dirty="0">
                <a:solidFill>
                  <a:schemeClr val="accent6">
                    <a:lumMod val="75000"/>
                  </a:schemeClr>
                </a:solidFill>
              </a:rPr>
              <a:t>$ find /home -newer  tmp.txt</a:t>
            </a:r>
          </a:p>
          <a:p>
            <a:r>
              <a:rPr lang="zh-CN" altLang="en-US" dirty="0"/>
              <a:t>在</a:t>
            </a:r>
            <a:r>
              <a:rPr lang="en-US" altLang="zh-CN" dirty="0"/>
              <a:t>/home</a:t>
            </a:r>
            <a:r>
              <a:rPr lang="zh-CN" altLang="en-US" dirty="0"/>
              <a:t>下查找存取时间比</a:t>
            </a:r>
            <a:r>
              <a:rPr lang="en-US" altLang="zh-CN" dirty="0"/>
              <a:t>tmp.txt</a:t>
            </a:r>
            <a:r>
              <a:rPr lang="zh-CN" altLang="en-US" dirty="0"/>
              <a:t>新的文件或目录</a:t>
            </a:r>
          </a:p>
          <a:p>
            <a:pPr lvl="1">
              <a:buNone/>
            </a:pPr>
            <a:r>
              <a:rPr lang="en-US" altLang="zh-CN" dirty="0">
                <a:solidFill>
                  <a:schemeClr val="accent6">
                    <a:lumMod val="75000"/>
                  </a:schemeClr>
                </a:solidFill>
              </a:rPr>
              <a:t>$ find /home -</a:t>
            </a:r>
            <a:r>
              <a:rPr lang="en-US" altLang="zh-CN" dirty="0" err="1">
                <a:solidFill>
                  <a:schemeClr val="accent6">
                    <a:lumMod val="75000"/>
                  </a:schemeClr>
                </a:solidFill>
              </a:rPr>
              <a:t>anewer</a:t>
            </a:r>
            <a:r>
              <a:rPr lang="en-US" altLang="zh-CN" dirty="0">
                <a:solidFill>
                  <a:schemeClr val="accent6">
                    <a:lumMod val="75000"/>
                  </a:schemeClr>
                </a:solidFill>
              </a:rPr>
              <a:t> tmp.txt</a:t>
            </a:r>
            <a:endParaRPr lang="zh-CN" altLang="en-US" dirty="0">
              <a:solidFill>
                <a:schemeClr val="accent6">
                  <a:lumMod val="75000"/>
                </a:schemeClr>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285675"/>
            <a:ext cx="8314431" cy="1052513"/>
          </a:xfrm>
        </p:spPr>
        <p:txBody>
          <a:bodyPr/>
          <a:lstStyle/>
          <a:p>
            <a:r>
              <a:rPr lang="en-US" altLang="zh-CN" dirty="0"/>
              <a:t>find </a:t>
            </a:r>
            <a:r>
              <a:rPr lang="zh-CN" altLang="en-US" dirty="0"/>
              <a:t>命令</a:t>
            </a:r>
            <a:r>
              <a:rPr lang="en-US" altLang="zh-CN" dirty="0" smtClean="0"/>
              <a:t>—</a:t>
            </a:r>
            <a:r>
              <a:rPr lang="zh-CN" altLang="en-US" dirty="0" smtClean="0"/>
              <a:t>用户</a:t>
            </a:r>
            <a:r>
              <a:rPr lang="zh-CN" altLang="en-US" dirty="0"/>
              <a:t>和</a:t>
            </a:r>
            <a:r>
              <a:rPr lang="zh-CN" altLang="en-US" dirty="0" smtClean="0"/>
              <a:t>组选项</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4077472021"/>
              </p:ext>
            </p:extLst>
          </p:nvPr>
        </p:nvGraphicFramePr>
        <p:xfrm>
          <a:off x="395537" y="1586917"/>
          <a:ext cx="8424936" cy="3931920"/>
        </p:xfrm>
        <a:graphic>
          <a:graphicData uri="http://schemas.openxmlformats.org/drawingml/2006/table">
            <a:tbl>
              <a:tblPr firstRow="1" bandRow="1">
                <a:tableStyleId>{5C22544A-7EE6-4342-B048-85BDC9FD1C3A}</a:tableStyleId>
              </a:tblPr>
              <a:tblGrid>
                <a:gridCol w="2801252">
                  <a:extLst>
                    <a:ext uri="{9D8B030D-6E8A-4147-A177-3AD203B41FA5}">
                      <a16:colId xmlns:a16="http://schemas.microsoft.com/office/drawing/2014/main" val="20000"/>
                    </a:ext>
                  </a:extLst>
                </a:gridCol>
                <a:gridCol w="5623684">
                  <a:extLst>
                    <a:ext uri="{9D8B030D-6E8A-4147-A177-3AD203B41FA5}">
                      <a16:colId xmlns:a16="http://schemas.microsoft.com/office/drawing/2014/main" val="20001"/>
                    </a:ext>
                  </a:extLst>
                </a:gridCol>
              </a:tblGrid>
              <a:tr h="370840">
                <a:tc>
                  <a:txBody>
                    <a:bodyPr/>
                    <a:lstStyle/>
                    <a:p>
                      <a:r>
                        <a:rPr lang="zh-CN" altLang="en-US" sz="2400" dirty="0">
                          <a:solidFill>
                            <a:srgbClr val="C00000"/>
                          </a:solidFill>
                        </a:rPr>
                        <a:t>条件</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400" dirty="0"/>
                        <a:t>-</a:t>
                      </a:r>
                      <a:r>
                        <a:rPr lang="en-US" altLang="zh-CN" sz="2400" dirty="0" err="1"/>
                        <a:t>uid</a:t>
                      </a:r>
                      <a:r>
                        <a:rPr lang="en-US" altLang="zh-CN" sz="2400" dirty="0"/>
                        <a:t> N</a:t>
                      </a:r>
                      <a:endParaRPr lang="zh-CN" altLang="en-US" sz="2400" dirty="0"/>
                    </a:p>
                  </a:txBody>
                  <a:tcPr/>
                </a:tc>
                <a:tc>
                  <a:txBody>
                    <a:bodyPr/>
                    <a:lstStyle/>
                    <a:p>
                      <a:r>
                        <a:rPr lang="zh-CN" altLang="en-US" sz="2400" dirty="0"/>
                        <a:t>用户</a:t>
                      </a:r>
                      <a:r>
                        <a:rPr lang="en-US" altLang="zh-CN" sz="2400" dirty="0"/>
                        <a:t>ID</a:t>
                      </a:r>
                      <a:r>
                        <a:rPr lang="zh-CN" altLang="en-US" sz="2400" dirty="0"/>
                        <a:t>为</a:t>
                      </a:r>
                      <a:r>
                        <a:rPr lang="en-US" altLang="zh-CN" sz="2400" dirty="0"/>
                        <a:t>N</a:t>
                      </a:r>
                      <a:r>
                        <a:rPr lang="zh-CN" altLang="en-US" sz="2400" dirty="0"/>
                        <a:t>的所有文件</a:t>
                      </a:r>
                    </a:p>
                  </a:txBody>
                  <a:tcPr/>
                </a:tc>
                <a:extLst>
                  <a:ext uri="{0D108BD9-81ED-4DB2-BD59-A6C34878D82A}">
                    <a16:rowId xmlns:a16="http://schemas.microsoft.com/office/drawing/2014/main" val="10001"/>
                  </a:ext>
                </a:extLst>
              </a:tr>
              <a:tr h="370840">
                <a:tc>
                  <a:txBody>
                    <a:bodyPr/>
                    <a:lstStyle/>
                    <a:p>
                      <a:r>
                        <a:rPr lang="en-US" altLang="zh-CN" sz="2400" dirty="0"/>
                        <a:t>-</a:t>
                      </a:r>
                      <a:r>
                        <a:rPr lang="en-US" altLang="zh-CN" sz="2400" dirty="0" err="1"/>
                        <a:t>gid</a:t>
                      </a:r>
                      <a:r>
                        <a:rPr lang="en-US" altLang="zh-CN" sz="2400" dirty="0"/>
                        <a:t> N</a:t>
                      </a:r>
                      <a:endParaRPr lang="zh-CN" altLang="en-US" sz="2400" dirty="0"/>
                    </a:p>
                  </a:txBody>
                  <a:tcPr/>
                </a:tc>
                <a:tc>
                  <a:txBody>
                    <a:bodyPr/>
                    <a:lstStyle/>
                    <a:p>
                      <a:r>
                        <a:rPr lang="zh-CN" altLang="en-US" sz="2400" dirty="0"/>
                        <a:t>组</a:t>
                      </a:r>
                      <a:r>
                        <a:rPr lang="en-US" altLang="zh-CN" sz="2400" dirty="0"/>
                        <a:t>ID</a:t>
                      </a:r>
                      <a:r>
                        <a:rPr lang="zh-CN" altLang="en-US" sz="2400" dirty="0"/>
                        <a:t>为</a:t>
                      </a:r>
                      <a:r>
                        <a:rPr lang="en-US" altLang="zh-CN" sz="2400" dirty="0"/>
                        <a:t>N</a:t>
                      </a:r>
                      <a:r>
                        <a:rPr lang="zh-CN" altLang="en-US" sz="2400" dirty="0"/>
                        <a:t>的所有文件</a:t>
                      </a:r>
                    </a:p>
                  </a:txBody>
                  <a:tcPr/>
                </a:tc>
                <a:extLst>
                  <a:ext uri="{0D108BD9-81ED-4DB2-BD59-A6C34878D82A}">
                    <a16:rowId xmlns:a16="http://schemas.microsoft.com/office/drawing/2014/main" val="10002"/>
                  </a:ext>
                </a:extLst>
              </a:tr>
              <a:tr h="370840">
                <a:tc>
                  <a:txBody>
                    <a:bodyPr/>
                    <a:lstStyle/>
                    <a:p>
                      <a:r>
                        <a:rPr lang="en-US" altLang="zh-CN" sz="2400" dirty="0">
                          <a:solidFill>
                            <a:srgbClr val="FF0000"/>
                          </a:solidFill>
                        </a:rPr>
                        <a:t>-user USERNAME</a:t>
                      </a:r>
                      <a:endParaRPr lang="zh-CN" altLang="en-US" sz="2400" dirty="0">
                        <a:solidFill>
                          <a:srgbClr val="FF0000"/>
                        </a:solidFill>
                      </a:endParaRPr>
                    </a:p>
                  </a:txBody>
                  <a:tcPr/>
                </a:tc>
                <a:tc>
                  <a:txBody>
                    <a:bodyPr/>
                    <a:lstStyle/>
                    <a:p>
                      <a:r>
                        <a:rPr lang="zh-CN" altLang="en-US" sz="2400" dirty="0">
                          <a:solidFill>
                            <a:srgbClr val="FF0000"/>
                          </a:solidFill>
                        </a:rPr>
                        <a:t>用户名为 </a:t>
                      </a:r>
                      <a:r>
                        <a:rPr lang="en-US" altLang="zh-CN" sz="2400" dirty="0">
                          <a:solidFill>
                            <a:srgbClr val="FF0000"/>
                          </a:solidFill>
                        </a:rPr>
                        <a:t>USERNAME </a:t>
                      </a:r>
                      <a:r>
                        <a:rPr lang="zh-CN" altLang="en-US" sz="2400" dirty="0">
                          <a:solidFill>
                            <a:srgbClr val="FF0000"/>
                          </a:solidFill>
                        </a:rPr>
                        <a:t>的所有文件</a:t>
                      </a:r>
                    </a:p>
                  </a:txBody>
                  <a:tcPr/>
                </a:tc>
                <a:extLst>
                  <a:ext uri="{0D108BD9-81ED-4DB2-BD59-A6C34878D82A}">
                    <a16:rowId xmlns:a16="http://schemas.microsoft.com/office/drawing/2014/main" val="10003"/>
                  </a:ext>
                </a:extLst>
              </a:tr>
              <a:tr h="370840">
                <a:tc>
                  <a:txBody>
                    <a:bodyPr/>
                    <a:lstStyle/>
                    <a:p>
                      <a:r>
                        <a:rPr lang="en-US" altLang="zh-CN" sz="2400" dirty="0"/>
                        <a:t>-group GROUPNAME</a:t>
                      </a:r>
                      <a:endParaRPr lang="zh-CN" altLang="en-US" sz="2400" dirty="0"/>
                    </a:p>
                  </a:txBody>
                  <a:tcPr/>
                </a:tc>
                <a:tc>
                  <a:txBody>
                    <a:bodyPr/>
                    <a:lstStyle/>
                    <a:p>
                      <a:r>
                        <a:rPr lang="zh-CN" altLang="en-US" sz="2400" dirty="0"/>
                        <a:t>组名为 </a:t>
                      </a:r>
                      <a:r>
                        <a:rPr lang="en-US" altLang="zh-CN" sz="2400" dirty="0"/>
                        <a:t>GROUPNAME </a:t>
                      </a:r>
                      <a:r>
                        <a:rPr lang="zh-CN" altLang="en-US" sz="2400" dirty="0"/>
                        <a:t>的所有文件</a:t>
                      </a:r>
                    </a:p>
                  </a:txBody>
                  <a:tcPr/>
                </a:tc>
                <a:extLst>
                  <a:ext uri="{0D108BD9-81ED-4DB2-BD59-A6C34878D82A}">
                    <a16:rowId xmlns:a16="http://schemas.microsoft.com/office/drawing/2014/main" val="10004"/>
                  </a:ext>
                </a:extLst>
              </a:tr>
              <a:tr h="370840">
                <a:tc>
                  <a:txBody>
                    <a:bodyPr/>
                    <a:lstStyle/>
                    <a:p>
                      <a:r>
                        <a:rPr lang="en-US" altLang="zh-CN" sz="2400" dirty="0"/>
                        <a:t>-</a:t>
                      </a:r>
                      <a:r>
                        <a:rPr lang="en-US" altLang="zh-CN" sz="2400" dirty="0" err="1"/>
                        <a:t>nouser</a:t>
                      </a:r>
                      <a:endParaRPr lang="zh-CN" altLang="en-US" sz="2400" dirty="0"/>
                    </a:p>
                  </a:txBody>
                  <a:tcPr/>
                </a:tc>
                <a:tc>
                  <a:txBody>
                    <a:bodyPr/>
                    <a:lstStyle/>
                    <a:p>
                      <a:r>
                        <a:rPr lang="zh-CN" altLang="en-US" sz="2400" dirty="0"/>
                        <a:t>文件属于不在 </a:t>
                      </a:r>
                      <a:r>
                        <a:rPr lang="en-US" altLang="zh-CN" sz="2400" dirty="0"/>
                        <a:t>/etc/</a:t>
                      </a:r>
                      <a:r>
                        <a:rPr lang="en-US" altLang="zh-CN" sz="2400" dirty="0" err="1"/>
                        <a:t>passwd</a:t>
                      </a:r>
                      <a:r>
                        <a:rPr lang="en-US" altLang="zh-CN" sz="2400" dirty="0"/>
                        <a:t> </a:t>
                      </a:r>
                      <a:r>
                        <a:rPr lang="zh-CN" altLang="en-US" sz="2400" dirty="0"/>
                        <a:t>文件中的用户</a:t>
                      </a:r>
                    </a:p>
                  </a:txBody>
                  <a:tcPr/>
                </a:tc>
                <a:extLst>
                  <a:ext uri="{0D108BD9-81ED-4DB2-BD59-A6C34878D82A}">
                    <a16:rowId xmlns:a16="http://schemas.microsoft.com/office/drawing/2014/main" val="10005"/>
                  </a:ext>
                </a:extLst>
              </a:tr>
              <a:tr h="370840">
                <a:tc>
                  <a:txBody>
                    <a:bodyPr/>
                    <a:lstStyle/>
                    <a:p>
                      <a:r>
                        <a:rPr lang="en-US" altLang="zh-CN" sz="2400" dirty="0"/>
                        <a:t>-</a:t>
                      </a:r>
                      <a:r>
                        <a:rPr lang="en-US" altLang="zh-CN" sz="2400" dirty="0" err="1"/>
                        <a:t>nogroup</a:t>
                      </a:r>
                      <a:endParaRPr lang="zh-CN" altLang="en-US" sz="2400" dirty="0"/>
                    </a:p>
                  </a:txBody>
                  <a:tcPr/>
                </a:tc>
                <a:tc>
                  <a:txBody>
                    <a:bodyPr/>
                    <a:lstStyle/>
                    <a:p>
                      <a:r>
                        <a:rPr lang="zh-CN" altLang="en-US" sz="2400" dirty="0"/>
                        <a:t>文件属于不在 </a:t>
                      </a:r>
                      <a:r>
                        <a:rPr lang="en-US" altLang="zh-CN" sz="2400" dirty="0"/>
                        <a:t>/etc/group </a:t>
                      </a:r>
                      <a:r>
                        <a:rPr lang="zh-CN" altLang="en-US" sz="2400" dirty="0"/>
                        <a:t>文件中的组</a:t>
                      </a:r>
                    </a:p>
                  </a:txBody>
                  <a:tcPr/>
                </a:tc>
                <a:extLst>
                  <a:ext uri="{0D108BD9-81ED-4DB2-BD59-A6C34878D82A}">
                    <a16:rowId xmlns:a16="http://schemas.microsoft.com/office/drawing/2014/main" val="10006"/>
                  </a:ext>
                </a:extLst>
              </a:tr>
            </a:tbl>
          </a:graphicData>
        </a:graphic>
      </p:graphicFrame>
      <p:sp>
        <p:nvSpPr>
          <p:cNvPr id="8" name="Rectangle 11"/>
          <p:cNvSpPr>
            <a:spLocks noChangeArrowheads="1"/>
          </p:cNvSpPr>
          <p:nvPr/>
        </p:nvSpPr>
        <p:spPr bwMode="auto">
          <a:xfrm>
            <a:off x="4938598" y="5589240"/>
            <a:ext cx="3529012" cy="1104900"/>
          </a:xfrm>
          <a:prstGeom prst="rect">
            <a:avLst/>
          </a:prstGeom>
          <a:solidFill>
            <a:schemeClr val="bg1"/>
          </a:solidFill>
          <a:ln w="38100">
            <a:solidFill>
              <a:schemeClr val="hlink"/>
            </a:solidFill>
            <a:miter lim="800000"/>
            <a:headEnd/>
            <a:tailEnd/>
          </a:ln>
          <a:effectLst/>
        </p:spPr>
        <p:txBody>
          <a:bodyPr>
            <a:spAutoFit/>
          </a:bodyPr>
          <a:lstStyle/>
          <a:p>
            <a:pPr algn="ctr"/>
            <a:r>
              <a:rPr lang="en-US" altLang="zh-CN" sz="3200" dirty="0">
                <a:solidFill>
                  <a:schemeClr val="tx1"/>
                </a:solidFill>
                <a:ea typeface="黑体" pitchFamily="49" charset="-122"/>
              </a:rPr>
              <a:t>N </a:t>
            </a:r>
            <a:r>
              <a:rPr lang="zh-CN" altLang="en-US" sz="3200" dirty="0">
                <a:solidFill>
                  <a:schemeClr val="tx1"/>
                </a:solidFill>
                <a:ea typeface="黑体" pitchFamily="49" charset="-122"/>
              </a:rPr>
              <a:t>可以使用</a:t>
            </a:r>
          </a:p>
          <a:p>
            <a:pPr algn="ctr"/>
            <a:r>
              <a:rPr lang="en-US" altLang="zh-CN" sz="3200" dirty="0">
                <a:solidFill>
                  <a:srgbClr val="3333CC"/>
                </a:solidFill>
                <a:ea typeface="黑体" pitchFamily="49" charset="-122"/>
              </a:rPr>
              <a:t> </a:t>
            </a:r>
            <a:r>
              <a:rPr lang="en-US" altLang="zh-CN" sz="3200" dirty="0">
                <a:solidFill>
                  <a:srgbClr val="006600"/>
                </a:solidFill>
                <a:latin typeface="Courier New" pitchFamily="49" charset="0"/>
                <a:ea typeface="黑体" pitchFamily="49" charset="-122"/>
              </a:rPr>
              <a:t>N</a:t>
            </a:r>
            <a:r>
              <a:rPr lang="en-US" altLang="zh-CN" sz="3200" dirty="0">
                <a:solidFill>
                  <a:srgbClr val="0000CC"/>
                </a:solidFill>
                <a:latin typeface="Courier New" pitchFamily="49" charset="0"/>
                <a:ea typeface="黑体" pitchFamily="49" charset="-122"/>
              </a:rPr>
              <a:t>,</a:t>
            </a:r>
            <a:r>
              <a:rPr lang="en-US" altLang="zh-CN" sz="3200" dirty="0">
                <a:solidFill>
                  <a:srgbClr val="006600"/>
                </a:solidFill>
                <a:latin typeface="Courier New" pitchFamily="49" charset="0"/>
                <a:ea typeface="黑体" pitchFamily="49" charset="-122"/>
              </a:rPr>
              <a:t>+N</a:t>
            </a:r>
            <a:r>
              <a:rPr lang="en-US" altLang="zh-CN" sz="3200" dirty="0">
                <a:solidFill>
                  <a:srgbClr val="0000CC"/>
                </a:solidFill>
                <a:latin typeface="Courier New" pitchFamily="49" charset="0"/>
                <a:ea typeface="黑体" pitchFamily="49" charset="-122"/>
              </a:rPr>
              <a:t>,</a:t>
            </a:r>
            <a:r>
              <a:rPr lang="en-US" altLang="zh-CN" sz="3200" dirty="0">
                <a:solidFill>
                  <a:srgbClr val="006600"/>
                </a:solidFill>
                <a:latin typeface="Courier New" pitchFamily="49" charset="0"/>
                <a:ea typeface="黑体" pitchFamily="49" charset="-122"/>
              </a:rPr>
              <a:t>-N</a:t>
            </a:r>
            <a:endParaRPr lang="zh-CN" altLang="en-US" sz="3200" dirty="0">
              <a:solidFill>
                <a:srgbClr val="006600"/>
              </a:solidFill>
              <a:latin typeface="Courier New" pitchFamily="49" charset="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6</a:t>
            </a:r>
            <a:r>
              <a:rPr lang="zh-CN" altLang="en-US" dirty="0"/>
              <a:t>）</a:t>
            </a:r>
          </a:p>
        </p:txBody>
      </p:sp>
      <p:sp>
        <p:nvSpPr>
          <p:cNvPr id="3" name="内容占位符 2"/>
          <p:cNvSpPr>
            <a:spLocks noGrp="1"/>
          </p:cNvSpPr>
          <p:nvPr>
            <p:ph idx="1"/>
          </p:nvPr>
        </p:nvSpPr>
        <p:spPr>
          <a:xfrm>
            <a:off x="971600" y="1412776"/>
            <a:ext cx="7704856" cy="4718149"/>
          </a:xfrm>
        </p:spPr>
        <p:txBody>
          <a:bodyPr/>
          <a:lstStyle/>
          <a:p>
            <a:pPr>
              <a:spcBef>
                <a:spcPts val="0"/>
              </a:spcBef>
            </a:pPr>
            <a:r>
              <a:rPr lang="zh-CN" altLang="en-US" sz="2400" dirty="0"/>
              <a:t>查找在系统中已作废用户（在</a:t>
            </a:r>
            <a:r>
              <a:rPr lang="en-US" altLang="zh-CN" sz="2400" dirty="0"/>
              <a:t>/etc/</a:t>
            </a:r>
            <a:r>
              <a:rPr lang="en-US" altLang="zh-CN" sz="2400" dirty="0" err="1"/>
              <a:t>passwd</a:t>
            </a:r>
            <a:r>
              <a:rPr lang="zh-CN" altLang="en-US" sz="2400" dirty="0"/>
              <a:t>中无记录）的文件</a:t>
            </a:r>
          </a:p>
          <a:p>
            <a:pPr lvl="1">
              <a:spcBef>
                <a:spcPts val="0"/>
              </a:spcBef>
              <a:buNone/>
            </a:pPr>
            <a:r>
              <a:rPr lang="en-US" altLang="zh-CN" sz="1800" dirty="0">
                <a:solidFill>
                  <a:schemeClr val="accent6">
                    <a:lumMod val="75000"/>
                  </a:schemeClr>
                </a:solidFill>
              </a:rPr>
              <a:t>$ find / -</a:t>
            </a:r>
            <a:r>
              <a:rPr lang="en-US" altLang="zh-CN" sz="1800" dirty="0" err="1">
                <a:solidFill>
                  <a:schemeClr val="accent6">
                    <a:lumMod val="75000"/>
                  </a:schemeClr>
                </a:solidFill>
              </a:rPr>
              <a:t>nouser</a:t>
            </a:r>
            <a:endParaRPr lang="en-US" altLang="zh-CN" sz="1800" dirty="0">
              <a:solidFill>
                <a:schemeClr val="accent6">
                  <a:lumMod val="75000"/>
                </a:schemeClr>
              </a:solidFill>
            </a:endParaRPr>
          </a:p>
          <a:p>
            <a:pPr>
              <a:spcBef>
                <a:spcPts val="0"/>
              </a:spcBef>
            </a:pPr>
            <a:r>
              <a:rPr lang="zh-CN" altLang="en-US" sz="2400" dirty="0"/>
              <a:t>查找在系统中已作废组（在</a:t>
            </a:r>
            <a:r>
              <a:rPr lang="en-US" altLang="zh-CN" sz="2400" dirty="0"/>
              <a:t>/etc/group</a:t>
            </a:r>
            <a:r>
              <a:rPr lang="zh-CN" altLang="en-US" sz="2400" dirty="0"/>
              <a:t>中无记录）的文件</a:t>
            </a:r>
          </a:p>
          <a:p>
            <a:pPr lvl="1">
              <a:spcBef>
                <a:spcPts val="0"/>
              </a:spcBef>
              <a:buNone/>
            </a:pPr>
            <a:r>
              <a:rPr lang="en-US" altLang="zh-CN" sz="1800" dirty="0">
                <a:solidFill>
                  <a:schemeClr val="accent6">
                    <a:lumMod val="75000"/>
                  </a:schemeClr>
                </a:solidFill>
              </a:rPr>
              <a:t>$ find / -</a:t>
            </a:r>
            <a:r>
              <a:rPr lang="en-US" altLang="zh-CN" sz="1800" dirty="0" err="1">
                <a:solidFill>
                  <a:schemeClr val="accent6">
                    <a:lumMod val="75000"/>
                  </a:schemeClr>
                </a:solidFill>
              </a:rPr>
              <a:t>nogroup</a:t>
            </a:r>
            <a:endParaRPr lang="en-US" altLang="zh-CN" sz="1800" dirty="0">
              <a:solidFill>
                <a:schemeClr val="accent6">
                  <a:lumMod val="75000"/>
                </a:schemeClr>
              </a:solidFill>
            </a:endParaRPr>
          </a:p>
          <a:p>
            <a:pPr>
              <a:spcBef>
                <a:spcPts val="0"/>
              </a:spcBef>
            </a:pPr>
            <a:r>
              <a:rPr lang="zh-CN" altLang="en-US" sz="2400" dirty="0"/>
              <a:t>查找属于 </a:t>
            </a:r>
            <a:r>
              <a:rPr lang="en-US" altLang="zh-CN" sz="2400" dirty="0" err="1"/>
              <a:t>osmond</a:t>
            </a:r>
            <a:r>
              <a:rPr lang="en-US" altLang="zh-CN" sz="2400" dirty="0"/>
              <a:t> </a:t>
            </a:r>
            <a:r>
              <a:rPr lang="zh-CN" altLang="en-US" sz="2400" dirty="0"/>
              <a:t>用户的文件</a:t>
            </a:r>
          </a:p>
          <a:p>
            <a:pPr lvl="1">
              <a:spcBef>
                <a:spcPts val="0"/>
              </a:spcBef>
              <a:buNone/>
            </a:pPr>
            <a:r>
              <a:rPr lang="en-US" altLang="zh-CN" sz="1800" dirty="0">
                <a:solidFill>
                  <a:schemeClr val="accent6">
                    <a:lumMod val="75000"/>
                  </a:schemeClr>
                </a:solidFill>
              </a:rPr>
              <a:t>$ find / -user </a:t>
            </a:r>
            <a:r>
              <a:rPr lang="en-US" altLang="zh-CN" sz="1800" dirty="0" err="1">
                <a:solidFill>
                  <a:schemeClr val="accent6">
                    <a:lumMod val="75000"/>
                  </a:schemeClr>
                </a:solidFill>
              </a:rPr>
              <a:t>osmond</a:t>
            </a:r>
            <a:endParaRPr lang="en-US" altLang="zh-CN" sz="1800" dirty="0">
              <a:solidFill>
                <a:schemeClr val="accent6">
                  <a:lumMod val="75000"/>
                </a:schemeClr>
              </a:solidFill>
            </a:endParaRPr>
          </a:p>
          <a:p>
            <a:pPr>
              <a:spcBef>
                <a:spcPts val="0"/>
              </a:spcBef>
            </a:pPr>
            <a:r>
              <a:rPr lang="zh-CN" altLang="en-US" sz="2400" dirty="0"/>
              <a:t>查找属于 </a:t>
            </a:r>
            <a:r>
              <a:rPr lang="en-US" altLang="zh-CN" sz="2400" dirty="0"/>
              <a:t>students </a:t>
            </a:r>
            <a:r>
              <a:rPr lang="zh-CN" altLang="en-US" sz="2400" dirty="0"/>
              <a:t>组的文件</a:t>
            </a:r>
          </a:p>
          <a:p>
            <a:pPr lvl="1">
              <a:spcBef>
                <a:spcPts val="0"/>
              </a:spcBef>
              <a:buNone/>
            </a:pPr>
            <a:r>
              <a:rPr lang="en-US" altLang="zh-CN" sz="1800" dirty="0">
                <a:solidFill>
                  <a:schemeClr val="accent6">
                    <a:lumMod val="75000"/>
                  </a:schemeClr>
                </a:solidFill>
              </a:rPr>
              <a:t>$ find / -group students</a:t>
            </a:r>
          </a:p>
          <a:p>
            <a:pPr>
              <a:spcBef>
                <a:spcPts val="0"/>
              </a:spcBef>
            </a:pPr>
            <a:r>
              <a:rPr lang="zh-CN" altLang="en-US" sz="2400" dirty="0"/>
              <a:t>查找</a:t>
            </a:r>
            <a:r>
              <a:rPr lang="en-US" altLang="zh-CN" sz="2400" dirty="0"/>
              <a:t>UID</a:t>
            </a:r>
            <a:r>
              <a:rPr lang="zh-CN" altLang="en-US" sz="2400" dirty="0"/>
              <a:t>为</a:t>
            </a:r>
            <a:r>
              <a:rPr lang="en-US" altLang="zh-CN" sz="2400" dirty="0"/>
              <a:t>502</a:t>
            </a:r>
            <a:r>
              <a:rPr lang="zh-CN" altLang="en-US" sz="2400" dirty="0"/>
              <a:t>的所有文件</a:t>
            </a:r>
          </a:p>
          <a:p>
            <a:pPr lvl="1">
              <a:spcBef>
                <a:spcPts val="0"/>
              </a:spcBef>
              <a:buNone/>
            </a:pPr>
            <a:r>
              <a:rPr lang="en-US" altLang="zh-CN" sz="1800" dirty="0">
                <a:solidFill>
                  <a:schemeClr val="accent6">
                    <a:lumMod val="75000"/>
                  </a:schemeClr>
                </a:solidFill>
              </a:rPr>
              <a:t>$ find / -</a:t>
            </a:r>
            <a:r>
              <a:rPr lang="en-US" altLang="zh-CN" sz="1800" dirty="0" err="1">
                <a:solidFill>
                  <a:schemeClr val="accent6">
                    <a:lumMod val="75000"/>
                  </a:schemeClr>
                </a:solidFill>
              </a:rPr>
              <a:t>uid</a:t>
            </a:r>
            <a:r>
              <a:rPr lang="en-US" altLang="zh-CN" sz="1800" dirty="0">
                <a:solidFill>
                  <a:schemeClr val="accent6">
                    <a:lumMod val="75000"/>
                  </a:schemeClr>
                </a:solidFill>
              </a:rPr>
              <a:t> 502</a:t>
            </a:r>
          </a:p>
          <a:p>
            <a:pPr>
              <a:spcBef>
                <a:spcPts val="0"/>
              </a:spcBef>
            </a:pPr>
            <a:r>
              <a:rPr lang="zh-CN" altLang="en-US" sz="2400" dirty="0"/>
              <a:t>查找</a:t>
            </a:r>
            <a:r>
              <a:rPr lang="en-US" altLang="zh-CN" sz="2400" dirty="0"/>
              <a:t>UID</a:t>
            </a:r>
            <a:r>
              <a:rPr lang="zh-CN" altLang="en-US" sz="2400" dirty="0"/>
              <a:t>大于</a:t>
            </a:r>
            <a:r>
              <a:rPr lang="en-US" altLang="zh-CN" sz="2400" dirty="0"/>
              <a:t>600</a:t>
            </a:r>
            <a:r>
              <a:rPr lang="zh-CN" altLang="en-US" sz="2400" dirty="0"/>
              <a:t>的所有文件</a:t>
            </a:r>
          </a:p>
          <a:p>
            <a:pPr lvl="1">
              <a:spcBef>
                <a:spcPts val="0"/>
              </a:spcBef>
              <a:buNone/>
            </a:pPr>
            <a:r>
              <a:rPr lang="en-US" altLang="zh-CN" sz="1800" dirty="0">
                <a:solidFill>
                  <a:schemeClr val="accent6">
                    <a:lumMod val="75000"/>
                  </a:schemeClr>
                </a:solidFill>
              </a:rPr>
              <a:t>$ find / -</a:t>
            </a:r>
            <a:r>
              <a:rPr lang="en-US" altLang="zh-CN" sz="1800" dirty="0" err="1">
                <a:solidFill>
                  <a:schemeClr val="accent6">
                    <a:lumMod val="75000"/>
                  </a:schemeClr>
                </a:solidFill>
              </a:rPr>
              <a:t>uid</a:t>
            </a:r>
            <a:r>
              <a:rPr lang="en-US" altLang="zh-CN" sz="1800" dirty="0">
                <a:solidFill>
                  <a:schemeClr val="accent6">
                    <a:lumMod val="75000"/>
                  </a:schemeClr>
                </a:solidFill>
              </a:rPr>
              <a:t> +600</a:t>
            </a:r>
          </a:p>
          <a:p>
            <a:pPr>
              <a:spcBef>
                <a:spcPts val="0"/>
              </a:spcBef>
            </a:pPr>
            <a:r>
              <a:rPr lang="zh-CN" altLang="en-US" sz="2400" dirty="0"/>
              <a:t>查找</a:t>
            </a:r>
            <a:r>
              <a:rPr lang="en-US" altLang="zh-CN" sz="2400" dirty="0"/>
              <a:t>GID</a:t>
            </a:r>
            <a:r>
              <a:rPr lang="zh-CN" altLang="en-US" sz="2400" dirty="0"/>
              <a:t>小于</a:t>
            </a:r>
            <a:r>
              <a:rPr lang="en-US" altLang="zh-CN" sz="2400" dirty="0"/>
              <a:t>60</a:t>
            </a:r>
            <a:r>
              <a:rPr lang="zh-CN" altLang="en-US" sz="2400" dirty="0"/>
              <a:t>的所有文件</a:t>
            </a:r>
          </a:p>
          <a:p>
            <a:pPr lvl="1">
              <a:spcBef>
                <a:spcPts val="0"/>
              </a:spcBef>
              <a:buNone/>
            </a:pPr>
            <a:r>
              <a:rPr lang="en-US" altLang="zh-CN" sz="1800" dirty="0">
                <a:solidFill>
                  <a:schemeClr val="accent6">
                    <a:lumMod val="75000"/>
                  </a:schemeClr>
                </a:solidFill>
              </a:rPr>
              <a:t>$ find / -</a:t>
            </a:r>
            <a:r>
              <a:rPr lang="en-US" altLang="zh-CN" sz="1800" dirty="0" err="1">
                <a:solidFill>
                  <a:schemeClr val="accent6">
                    <a:lumMod val="75000"/>
                  </a:schemeClr>
                </a:solidFill>
              </a:rPr>
              <a:t>gid</a:t>
            </a:r>
            <a:r>
              <a:rPr lang="en-US" altLang="zh-CN" sz="1800" dirty="0">
                <a:solidFill>
                  <a:schemeClr val="accent6">
                    <a:lumMod val="75000"/>
                  </a:schemeClr>
                </a:solidFill>
              </a:rPr>
              <a:t> -60</a:t>
            </a:r>
            <a:endParaRPr lang="zh-CN" altLang="en-US" sz="1800" dirty="0">
              <a:solidFill>
                <a:schemeClr val="accent6">
                  <a:lumMod val="75000"/>
                </a:schemeClr>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6</a:t>
            </a:r>
            <a:r>
              <a:rPr lang="zh-CN" altLang="en-US" dirty="0"/>
              <a:t>）</a:t>
            </a:r>
          </a:p>
        </p:txBody>
      </p:sp>
      <p:sp>
        <p:nvSpPr>
          <p:cNvPr id="3" name="内容占位符 2"/>
          <p:cNvSpPr>
            <a:spLocks noGrp="1"/>
          </p:cNvSpPr>
          <p:nvPr>
            <p:ph idx="1"/>
          </p:nvPr>
        </p:nvSpPr>
        <p:spPr>
          <a:xfrm>
            <a:off x="971600" y="1412776"/>
            <a:ext cx="7704856" cy="4718149"/>
          </a:xfrm>
        </p:spPr>
        <p:txBody>
          <a:bodyPr/>
          <a:lstStyle/>
          <a:p>
            <a:pPr>
              <a:spcBef>
                <a:spcPts val="0"/>
              </a:spcBef>
            </a:pPr>
            <a:r>
              <a:rPr lang="zh-CN" altLang="en-US" sz="2400" dirty="0"/>
              <a:t>查找在系统中已作废用户（在</a:t>
            </a:r>
            <a:r>
              <a:rPr lang="en-US" altLang="zh-CN" sz="2400" dirty="0"/>
              <a:t>/etc/</a:t>
            </a:r>
            <a:r>
              <a:rPr lang="en-US" altLang="zh-CN" sz="2400" dirty="0" err="1"/>
              <a:t>passwd</a:t>
            </a:r>
            <a:r>
              <a:rPr lang="zh-CN" altLang="en-US" sz="2400" dirty="0"/>
              <a:t>中无记录）的文件</a:t>
            </a:r>
          </a:p>
          <a:p>
            <a:pPr lvl="1">
              <a:spcBef>
                <a:spcPts val="0"/>
              </a:spcBef>
              <a:buNone/>
            </a:pPr>
            <a:r>
              <a:rPr lang="en-US" altLang="zh-CN" sz="1800" dirty="0">
                <a:solidFill>
                  <a:schemeClr val="accent6">
                    <a:lumMod val="75000"/>
                  </a:schemeClr>
                </a:solidFill>
              </a:rPr>
              <a:t>$ find / -</a:t>
            </a:r>
            <a:r>
              <a:rPr lang="en-US" altLang="zh-CN" sz="1800" dirty="0" err="1">
                <a:solidFill>
                  <a:schemeClr val="accent6">
                    <a:lumMod val="75000"/>
                  </a:schemeClr>
                </a:solidFill>
              </a:rPr>
              <a:t>nouser</a:t>
            </a:r>
            <a:endParaRPr lang="en-US" altLang="zh-CN" sz="1800" dirty="0">
              <a:solidFill>
                <a:schemeClr val="accent6">
                  <a:lumMod val="75000"/>
                </a:schemeClr>
              </a:solidFill>
            </a:endParaRPr>
          </a:p>
        </p:txBody>
      </p:sp>
      <p:pic>
        <p:nvPicPr>
          <p:cNvPr id="5" name="图片 4">
            <a:extLst>
              <a:ext uri="{FF2B5EF4-FFF2-40B4-BE49-F238E27FC236}">
                <a16:creationId xmlns:a16="http://schemas.microsoft.com/office/drawing/2014/main" id="{DC64A2B4-A261-4D5A-94B3-CC3B6A7DCBC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317"/>
          <a:stretch/>
        </p:blipFill>
        <p:spPr>
          <a:xfrm>
            <a:off x="647564" y="2631836"/>
            <a:ext cx="7848872" cy="3662561"/>
          </a:xfrm>
          <a:prstGeom prst="rect">
            <a:avLst/>
          </a:prstGeom>
        </p:spPr>
      </p:pic>
    </p:spTree>
    <p:extLst>
      <p:ext uri="{BB962C8B-B14F-4D97-AF65-F5344CB8AC3E}">
        <p14:creationId xmlns:p14="http://schemas.microsoft.com/office/powerpoint/2010/main" val="2661815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7" y="260648"/>
            <a:ext cx="8136904" cy="1052513"/>
          </a:xfrm>
        </p:spPr>
        <p:txBody>
          <a:bodyPr/>
          <a:lstStyle/>
          <a:p>
            <a:r>
              <a:rPr lang="en-US" altLang="zh-CN" dirty="0"/>
              <a:t>find </a:t>
            </a:r>
            <a:r>
              <a:rPr lang="zh-CN" altLang="en-US" dirty="0"/>
              <a:t>命令</a:t>
            </a:r>
            <a:r>
              <a:rPr lang="en-US" altLang="zh-CN" dirty="0"/>
              <a:t>—</a:t>
            </a:r>
            <a:r>
              <a:rPr lang="zh-CN" altLang="en-US" dirty="0"/>
              <a:t>条件表达式</a:t>
            </a:r>
            <a:r>
              <a:rPr lang="en-US" altLang="zh-CN" dirty="0"/>
              <a:t>-</a:t>
            </a:r>
            <a:r>
              <a:rPr lang="zh-CN" altLang="en-US" dirty="0"/>
              <a:t>文件权限</a:t>
            </a:r>
          </a:p>
        </p:txBody>
      </p:sp>
      <p:graphicFrame>
        <p:nvGraphicFramePr>
          <p:cNvPr id="7" name="内容占位符 6"/>
          <p:cNvGraphicFramePr>
            <a:graphicFrameLocks noGrp="1"/>
          </p:cNvGraphicFramePr>
          <p:nvPr>
            <p:ph idx="1"/>
          </p:nvPr>
        </p:nvGraphicFramePr>
        <p:xfrm>
          <a:off x="395536" y="1700808"/>
          <a:ext cx="8229602" cy="3291840"/>
        </p:xfrm>
        <a:graphic>
          <a:graphicData uri="http://schemas.openxmlformats.org/drawingml/2006/table">
            <a:tbl>
              <a:tblPr firstRow="1" bandRow="1">
                <a:tableStyleId>{5C22544A-7EE6-4342-B048-85BDC9FD1C3A}</a:tableStyleId>
              </a:tblPr>
              <a:tblGrid>
                <a:gridCol w="3096344">
                  <a:extLst>
                    <a:ext uri="{9D8B030D-6E8A-4147-A177-3AD203B41FA5}">
                      <a16:colId xmlns:a16="http://schemas.microsoft.com/office/drawing/2014/main" val="20000"/>
                    </a:ext>
                  </a:extLst>
                </a:gridCol>
                <a:gridCol w="5133258">
                  <a:extLst>
                    <a:ext uri="{9D8B030D-6E8A-4147-A177-3AD203B41FA5}">
                      <a16:colId xmlns:a16="http://schemas.microsoft.com/office/drawing/2014/main" val="20001"/>
                    </a:ext>
                  </a:extLst>
                </a:gridCol>
              </a:tblGrid>
              <a:tr h="370840">
                <a:tc>
                  <a:txBody>
                    <a:bodyPr/>
                    <a:lstStyle/>
                    <a:p>
                      <a:r>
                        <a:rPr lang="zh-CN" altLang="en-US" sz="2400" dirty="0"/>
                        <a:t>条件</a:t>
                      </a:r>
                    </a:p>
                  </a:txBody>
                  <a:tcPr/>
                </a:tc>
                <a:tc>
                  <a:txBody>
                    <a:bodyPr/>
                    <a:lstStyle/>
                    <a:p>
                      <a:r>
                        <a:rPr lang="zh-CN" altLang="en-US" sz="2400" dirty="0"/>
                        <a:t>说明</a:t>
                      </a:r>
                    </a:p>
                  </a:txBody>
                  <a:tcPr/>
                </a:tc>
                <a:extLst>
                  <a:ext uri="{0D108BD9-81ED-4DB2-BD59-A6C34878D82A}">
                    <a16:rowId xmlns:a16="http://schemas.microsoft.com/office/drawing/2014/main" val="10000"/>
                  </a:ext>
                </a:extLst>
              </a:tr>
              <a:tr h="123613">
                <a:tc>
                  <a:txBody>
                    <a:bodyPr/>
                    <a:lstStyle/>
                    <a:p>
                      <a:r>
                        <a:rPr lang="en-US" altLang="zh-CN" sz="2400" dirty="0"/>
                        <a:t>-perm MODE</a:t>
                      </a:r>
                      <a:endParaRPr lang="zh-CN" altLang="en-US" sz="2400" dirty="0"/>
                    </a:p>
                  </a:txBody>
                  <a:tcPr/>
                </a:tc>
                <a:tc>
                  <a:txBody>
                    <a:bodyPr/>
                    <a:lstStyle/>
                    <a:p>
                      <a:r>
                        <a:rPr lang="zh-CN" altLang="en-US" sz="2400" dirty="0"/>
                        <a:t>精确匹配权限模式为 </a:t>
                      </a:r>
                      <a:r>
                        <a:rPr lang="en-US" altLang="zh-CN" sz="2400" dirty="0"/>
                        <a:t>MODE </a:t>
                      </a:r>
                      <a:r>
                        <a:rPr lang="zh-CN" altLang="en-US" sz="2400" dirty="0"/>
                        <a:t>的文件</a:t>
                      </a:r>
                    </a:p>
                  </a:txBody>
                  <a:tcPr/>
                </a:tc>
                <a:extLst>
                  <a:ext uri="{0D108BD9-81ED-4DB2-BD59-A6C34878D82A}">
                    <a16:rowId xmlns:a16="http://schemas.microsoft.com/office/drawing/2014/main" val="10001"/>
                  </a:ext>
                </a:extLst>
              </a:tr>
              <a:tr h="2421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-perm -MODE</a:t>
                      </a:r>
                      <a:endParaRPr lang="zh-CN" altLang="en-US" sz="2400" dirty="0"/>
                    </a:p>
                  </a:txBody>
                  <a:tcPr/>
                </a:tc>
                <a:tc>
                  <a:txBody>
                    <a:bodyPr/>
                    <a:lstStyle/>
                    <a:p>
                      <a:r>
                        <a:rPr lang="zh-CN" altLang="en-US" sz="2400" dirty="0"/>
                        <a:t>匹配权限模式至少为 </a:t>
                      </a:r>
                      <a:r>
                        <a:rPr lang="en-US" altLang="zh-CN" sz="2400" dirty="0"/>
                        <a:t>MODE </a:t>
                      </a:r>
                      <a:r>
                        <a:rPr lang="zh-CN" altLang="en-US" sz="2400" dirty="0"/>
                        <a:t>的文件</a:t>
                      </a:r>
                      <a:endParaRPr lang="en-US" altLang="zh-CN" sz="2400" dirty="0"/>
                    </a:p>
                    <a:p>
                      <a:r>
                        <a:rPr lang="zh-CN" altLang="en-US" sz="2400" dirty="0"/>
                        <a:t>（用户、组和其他人这三种权限</a:t>
                      </a:r>
                      <a:r>
                        <a:rPr lang="zh-CN" altLang="en-US" sz="2400" dirty="0">
                          <a:solidFill>
                            <a:srgbClr val="C00000"/>
                          </a:solidFill>
                        </a:rPr>
                        <a:t>必须都匹配</a:t>
                      </a:r>
                      <a:r>
                        <a:rPr lang="zh-CN" altLang="en-US" sz="2400" dirty="0"/>
                        <a:t>）</a:t>
                      </a:r>
                    </a:p>
                  </a:txBody>
                  <a:tcPr/>
                </a:tc>
                <a:extLst>
                  <a:ext uri="{0D108BD9-81ED-4DB2-BD59-A6C34878D82A}">
                    <a16:rowId xmlns:a16="http://schemas.microsoft.com/office/drawing/2014/main" val="10002"/>
                  </a:ext>
                </a:extLst>
              </a:tr>
              <a:tr h="1236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-perm /MODE </a:t>
                      </a:r>
                      <a:r>
                        <a:rPr lang="zh-CN" altLang="en-US" sz="2400" dirty="0"/>
                        <a:t>或</a:t>
                      </a:r>
                      <a:endParaRPr lang="en-US" altLang="zh-CN" sz="24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-perm </a:t>
                      </a:r>
                      <a:r>
                        <a:rPr lang="en-US" altLang="zh-CN" sz="2400" baseline="0" dirty="0"/>
                        <a:t>+MODE</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匹配权限模式至少为 </a:t>
                      </a:r>
                      <a:r>
                        <a:rPr lang="en-US" altLang="zh-CN" sz="2400" dirty="0"/>
                        <a:t>MODE </a:t>
                      </a:r>
                      <a:r>
                        <a:rPr lang="zh-CN" altLang="en-US" sz="2400" dirty="0"/>
                        <a:t>的文件</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（用户、组和其他人这三种权限中</a:t>
                      </a:r>
                      <a:r>
                        <a:rPr lang="zh-CN" altLang="en-US" sz="2400" dirty="0">
                          <a:solidFill>
                            <a:srgbClr val="C00000"/>
                          </a:solidFill>
                        </a:rPr>
                        <a:t>有一种匹配即可</a:t>
                      </a:r>
                      <a:r>
                        <a:rPr lang="zh-CN" altLang="en-US" sz="2400" dirty="0"/>
                        <a:t>）</a:t>
                      </a:r>
                    </a:p>
                  </a:txBody>
                  <a:tcPr/>
                </a:tc>
                <a:extLst>
                  <a:ext uri="{0D108BD9-81ED-4DB2-BD59-A6C34878D82A}">
                    <a16:rowId xmlns:a16="http://schemas.microsoft.com/office/drawing/2014/main" val="10003"/>
                  </a:ext>
                </a:extLst>
              </a:tr>
            </a:tbl>
          </a:graphicData>
        </a:graphic>
      </p:graphicFrame>
      <p:sp>
        <p:nvSpPr>
          <p:cNvPr id="8" name="TextBox 7"/>
          <p:cNvSpPr txBox="1"/>
          <p:nvPr/>
        </p:nvSpPr>
        <p:spPr>
          <a:xfrm>
            <a:off x="539552" y="5229200"/>
            <a:ext cx="7848872"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sz="2000" dirty="0"/>
              <a:t>MODE </a:t>
            </a:r>
            <a:r>
              <a:rPr lang="zh-CN" altLang="en-US" sz="2000" dirty="0"/>
              <a:t>与 </a:t>
            </a:r>
            <a:r>
              <a:rPr lang="en-US" altLang="zh-CN" sz="2000" dirty="0" err="1"/>
              <a:t>chown</a:t>
            </a:r>
            <a:r>
              <a:rPr lang="en-US" altLang="zh-CN" sz="2000" dirty="0"/>
              <a:t> </a:t>
            </a:r>
            <a:r>
              <a:rPr lang="zh-CN" altLang="en-US" sz="2000" dirty="0"/>
              <a:t>命令的书写方式一致，既可以使用字符模式也可以使用八进制的数值模式，</a:t>
            </a:r>
            <a:r>
              <a:rPr lang="zh-CN" altLang="en-US" sz="2000" dirty="0">
                <a:solidFill>
                  <a:srgbClr val="C00000"/>
                </a:solidFill>
              </a:rPr>
              <a:t>通常使用八进制的数值模式</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7</a:t>
            </a:r>
            <a:r>
              <a:rPr lang="zh-CN" altLang="en-US" dirty="0"/>
              <a:t>）</a:t>
            </a:r>
          </a:p>
        </p:txBody>
      </p:sp>
      <p:sp>
        <p:nvSpPr>
          <p:cNvPr id="3" name="内容占位符 2"/>
          <p:cNvSpPr>
            <a:spLocks noGrp="1"/>
          </p:cNvSpPr>
          <p:nvPr>
            <p:ph idx="1"/>
          </p:nvPr>
        </p:nvSpPr>
        <p:spPr>
          <a:xfrm>
            <a:off x="539552" y="1556792"/>
            <a:ext cx="8407598" cy="4608512"/>
          </a:xfrm>
        </p:spPr>
        <p:txBody>
          <a:bodyPr/>
          <a:lstStyle/>
          <a:p>
            <a:r>
              <a:rPr lang="zh-CN" altLang="en-US" sz="2800" dirty="0" smtClean="0"/>
              <a:t>在</a:t>
            </a:r>
            <a:r>
              <a:rPr lang="en-US" altLang="zh-CN" sz="2800" dirty="0" smtClean="0"/>
              <a:t>/home</a:t>
            </a:r>
            <a:r>
              <a:rPr lang="zh-CN" altLang="en-US" sz="2800" dirty="0" smtClean="0"/>
              <a:t>目录下查找权限为</a:t>
            </a:r>
            <a:r>
              <a:rPr lang="en-US" altLang="zh-CN" sz="2800" dirty="0" smtClean="0"/>
              <a:t>755</a:t>
            </a:r>
            <a:r>
              <a:rPr lang="zh-CN" altLang="en-US" sz="2800" dirty="0" smtClean="0"/>
              <a:t>的所有文件或目录</a:t>
            </a:r>
            <a:endParaRPr lang="en-US" altLang="zh-CN" sz="2800" dirty="0" smtClean="0"/>
          </a:p>
          <a:p>
            <a:pPr lvl="1">
              <a:buNone/>
            </a:pPr>
            <a:r>
              <a:rPr lang="en-US" altLang="zh-CN" dirty="0">
                <a:solidFill>
                  <a:srgbClr val="0000FF"/>
                </a:solidFill>
              </a:rPr>
              <a:t>$ find -type d -perm </a:t>
            </a:r>
            <a:r>
              <a:rPr lang="en-US" altLang="zh-CN" dirty="0" smtClean="0">
                <a:solidFill>
                  <a:srgbClr val="0000FF"/>
                </a:solidFill>
              </a:rPr>
              <a:t>755</a:t>
            </a:r>
          </a:p>
          <a:p>
            <a:pPr lvl="1">
              <a:buNone/>
            </a:pPr>
            <a:r>
              <a:rPr lang="en-US" altLang="zh-CN" sz="2400" dirty="0"/>
              <a:t>./Desktop</a:t>
            </a:r>
          </a:p>
          <a:p>
            <a:pPr lvl="1">
              <a:buNone/>
            </a:pPr>
            <a:r>
              <a:rPr lang="en-US" altLang="zh-CN" sz="2400" dirty="0"/>
              <a:t>./Templates</a:t>
            </a:r>
          </a:p>
          <a:p>
            <a:pPr lvl="1">
              <a:buNone/>
            </a:pPr>
            <a:r>
              <a:rPr lang="en-US" altLang="zh-CN" sz="2400" dirty="0"/>
              <a:t>./Videos</a:t>
            </a:r>
          </a:p>
          <a:p>
            <a:pPr lvl="1">
              <a:buNone/>
            </a:pPr>
            <a:r>
              <a:rPr lang="en-US" altLang="zh-CN" sz="2400" dirty="0"/>
              <a:t>./Pictures</a:t>
            </a:r>
          </a:p>
          <a:p>
            <a:pPr lvl="1">
              <a:buNone/>
            </a:pPr>
            <a:r>
              <a:rPr lang="en-US" altLang="zh-CN" dirty="0" smtClean="0">
                <a:solidFill>
                  <a:srgbClr val="0000FF"/>
                </a:solidFill>
              </a:rPr>
              <a:t>$ </a:t>
            </a:r>
            <a:r>
              <a:rPr lang="en-US" altLang="zh-CN" dirty="0">
                <a:solidFill>
                  <a:srgbClr val="0000FF"/>
                </a:solidFill>
              </a:rPr>
              <a:t>ls -dl Desktop</a:t>
            </a:r>
          </a:p>
          <a:p>
            <a:pPr lvl="1">
              <a:buNone/>
            </a:pPr>
            <a:r>
              <a:rPr lang="en-US" altLang="zh-CN" sz="2400" dirty="0" err="1"/>
              <a:t>drwxr</a:t>
            </a:r>
            <a:r>
              <a:rPr lang="en-US" altLang="zh-CN" sz="2400" dirty="0"/>
              <a:t>-</a:t>
            </a:r>
            <a:r>
              <a:rPr lang="en-US" altLang="zh-CN" sz="2400" dirty="0" err="1"/>
              <a:t>xr</a:t>
            </a:r>
            <a:r>
              <a:rPr lang="en-US" altLang="zh-CN" sz="2400" dirty="0"/>
              <a:t>-x. 2 xl </a:t>
            </a:r>
            <a:r>
              <a:rPr lang="en-US" altLang="zh-CN" sz="2400" dirty="0" err="1"/>
              <a:t>xl</a:t>
            </a:r>
            <a:r>
              <a:rPr lang="en-US" altLang="zh-CN" sz="2400" dirty="0"/>
              <a:t> 4096 Aug 23  2019 Desktop</a:t>
            </a:r>
          </a:p>
          <a:p>
            <a:pPr lvl="1">
              <a:buNone/>
            </a:pPr>
            <a:endParaRPr lang="en-US" altLang="zh-CN" dirty="0">
              <a:solidFill>
                <a:schemeClr val="accent6">
                  <a:lumMod val="75000"/>
                </a:schemeClr>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7</a:t>
            </a:r>
            <a:r>
              <a:rPr lang="zh-CN" altLang="en-US" dirty="0"/>
              <a:t>）</a:t>
            </a:r>
          </a:p>
        </p:txBody>
      </p:sp>
      <p:sp>
        <p:nvSpPr>
          <p:cNvPr id="3" name="内容占位符 2"/>
          <p:cNvSpPr>
            <a:spLocks noGrp="1"/>
          </p:cNvSpPr>
          <p:nvPr>
            <p:ph idx="1"/>
          </p:nvPr>
        </p:nvSpPr>
        <p:spPr>
          <a:xfrm>
            <a:off x="899592" y="1556792"/>
            <a:ext cx="7772400" cy="4114800"/>
          </a:xfrm>
        </p:spPr>
        <p:txBody>
          <a:bodyPr/>
          <a:lstStyle/>
          <a:p>
            <a:r>
              <a:rPr lang="zh-CN" altLang="en-US" sz="2800" dirty="0" smtClean="0"/>
              <a:t>在</a:t>
            </a:r>
            <a:r>
              <a:rPr lang="en-US" altLang="zh-CN" sz="2800" dirty="0"/>
              <a:t>/home</a:t>
            </a:r>
            <a:r>
              <a:rPr lang="zh-CN" altLang="en-US" sz="2800" dirty="0"/>
              <a:t>目录下查找权限至少为</a:t>
            </a:r>
            <a:r>
              <a:rPr lang="en-US" altLang="zh-CN" sz="2800" dirty="0"/>
              <a:t>740</a:t>
            </a:r>
            <a:r>
              <a:rPr lang="zh-CN" altLang="en-US" sz="2800" dirty="0"/>
              <a:t>的所有文件或目录</a:t>
            </a:r>
            <a:endParaRPr lang="en-US" altLang="zh-CN" sz="2800" dirty="0"/>
          </a:p>
          <a:p>
            <a:pPr lvl="1">
              <a:buNone/>
            </a:pPr>
            <a:r>
              <a:rPr lang="en-US" altLang="zh-CN" dirty="0">
                <a:solidFill>
                  <a:schemeClr val="accent6">
                    <a:lumMod val="75000"/>
                  </a:schemeClr>
                </a:solidFill>
              </a:rPr>
              <a:t>$ find /home -perm -740</a:t>
            </a:r>
          </a:p>
          <a:p>
            <a:r>
              <a:rPr lang="zh-CN" altLang="en-US" sz="2800" dirty="0"/>
              <a:t>在</a:t>
            </a:r>
            <a:r>
              <a:rPr lang="en-US" altLang="zh-CN" sz="2800" dirty="0"/>
              <a:t>~/bin</a:t>
            </a:r>
            <a:r>
              <a:rPr lang="zh-CN" altLang="en-US" sz="2800" dirty="0"/>
              <a:t>目录下查找权限至少为</a:t>
            </a:r>
            <a:r>
              <a:rPr lang="en-US" altLang="zh-CN" sz="2800" dirty="0"/>
              <a:t>111</a:t>
            </a:r>
            <a:r>
              <a:rPr lang="zh-CN" altLang="en-US" sz="2800" dirty="0"/>
              <a:t>的所有文件或目录（或者属主可执行，或者组可执行，或者其他人可执行）</a:t>
            </a:r>
            <a:endParaRPr lang="en-US" altLang="zh-CN" sz="2800" dirty="0"/>
          </a:p>
          <a:p>
            <a:pPr lvl="1">
              <a:buNone/>
            </a:pPr>
            <a:r>
              <a:rPr lang="en-US" altLang="zh-CN" dirty="0">
                <a:solidFill>
                  <a:schemeClr val="accent6">
                    <a:lumMod val="75000"/>
                  </a:schemeClr>
                </a:solidFill>
              </a:rPr>
              <a:t>$ find ~/bin -perm /111</a:t>
            </a:r>
            <a:endParaRPr lang="zh-CN" altLang="en-US" dirty="0">
              <a:solidFill>
                <a:schemeClr val="accent6">
                  <a:lumMod val="75000"/>
                </a:schemeClr>
              </a:solidFill>
            </a:endParaRPr>
          </a:p>
        </p:txBody>
      </p:sp>
    </p:spTree>
    <p:extLst>
      <p:ext uri="{BB962C8B-B14F-4D97-AF65-F5344CB8AC3E}">
        <p14:creationId xmlns:p14="http://schemas.microsoft.com/office/powerpoint/2010/main" val="1945859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a:t>
            </a:r>
            <a:r>
              <a:rPr lang="en-US" altLang="zh-CN" dirty="0"/>
              <a:t> Shell</a:t>
            </a:r>
            <a:r>
              <a:rPr lang="zh-CN" altLang="en-US" dirty="0"/>
              <a:t>元字符</a:t>
            </a:r>
          </a:p>
        </p:txBody>
      </p:sp>
      <p:sp>
        <p:nvSpPr>
          <p:cNvPr id="3" name="内容占位符 2"/>
          <p:cNvSpPr>
            <a:spLocks noGrp="1"/>
          </p:cNvSpPr>
          <p:nvPr>
            <p:ph idx="1"/>
          </p:nvPr>
        </p:nvSpPr>
        <p:spPr>
          <a:xfrm>
            <a:off x="1005508" y="1484784"/>
            <a:ext cx="7772400" cy="4114800"/>
          </a:xfrm>
        </p:spPr>
        <p:txBody>
          <a:bodyPr/>
          <a:lstStyle/>
          <a:p>
            <a:pPr>
              <a:lnSpc>
                <a:spcPct val="120000"/>
              </a:lnSpc>
            </a:pPr>
            <a:r>
              <a:rPr lang="en-US" altLang="zh-CN" dirty="0"/>
              <a:t>Shell </a:t>
            </a:r>
            <a:r>
              <a:rPr lang="zh-CN" altLang="en-US" dirty="0">
                <a:solidFill>
                  <a:srgbClr val="FF0000"/>
                </a:solidFill>
              </a:rPr>
              <a:t>元字符</a:t>
            </a:r>
            <a:r>
              <a:rPr lang="en-US" altLang="zh-CN" dirty="0"/>
              <a:t>:</a:t>
            </a:r>
            <a:r>
              <a:rPr lang="zh-CN" altLang="en-US" dirty="0">
                <a:solidFill>
                  <a:srgbClr val="FF0000"/>
                </a:solidFill>
              </a:rPr>
              <a:t>具有特殊意义</a:t>
            </a:r>
            <a:r>
              <a:rPr lang="zh-CN" altLang="en-US" dirty="0"/>
              <a:t>的字符</a:t>
            </a:r>
          </a:p>
          <a:p>
            <a:pPr>
              <a:lnSpc>
                <a:spcPct val="120000"/>
              </a:lnSpc>
            </a:pPr>
            <a:r>
              <a:rPr lang="zh-CN" altLang="en-US" dirty="0"/>
              <a:t>需要以特殊方式（使用</a:t>
            </a:r>
            <a:r>
              <a:rPr lang="zh-CN" altLang="en-US" dirty="0">
                <a:solidFill>
                  <a:srgbClr val="FF0000"/>
                </a:solidFill>
              </a:rPr>
              <a:t>转义字符</a:t>
            </a:r>
            <a:r>
              <a:rPr lang="zh-CN" altLang="en-US" dirty="0"/>
              <a:t>）指明，</a:t>
            </a:r>
            <a:r>
              <a:rPr lang="en-US" altLang="zh-CN" dirty="0"/>
              <a:t>Shell</a:t>
            </a:r>
            <a:r>
              <a:rPr lang="zh-CN" altLang="en-US" dirty="0"/>
              <a:t>才会把它们当做</a:t>
            </a:r>
            <a:r>
              <a:rPr lang="zh-CN" altLang="en-US" dirty="0">
                <a:solidFill>
                  <a:srgbClr val="FF0000"/>
                </a:solidFill>
              </a:rPr>
              <a:t>普通文字符</a:t>
            </a:r>
            <a:r>
              <a:rPr lang="zh-CN" altLang="en-US" dirty="0"/>
              <a:t>使用</a:t>
            </a:r>
          </a:p>
        </p:txBody>
      </p:sp>
      <p:graphicFrame>
        <p:nvGraphicFramePr>
          <p:cNvPr id="8" name="表格 7"/>
          <p:cNvGraphicFramePr>
            <a:graphicFrameLocks noGrp="1"/>
          </p:cNvGraphicFramePr>
          <p:nvPr>
            <p:extLst>
              <p:ext uri="{D42A27DB-BD31-4B8C-83A1-F6EECF244321}">
                <p14:modId xmlns:p14="http://schemas.microsoft.com/office/powerpoint/2010/main" val="1744154008"/>
              </p:ext>
            </p:extLst>
          </p:nvPr>
        </p:nvGraphicFramePr>
        <p:xfrm>
          <a:off x="1005508" y="3645024"/>
          <a:ext cx="7848600" cy="2743200"/>
        </p:xfrm>
        <a:graphic>
          <a:graphicData uri="http://schemas.openxmlformats.org/drawingml/2006/table">
            <a:tbl>
              <a:tblPr>
                <a:tableStyleId>{284E427A-3D55-4303-BF80-6455036E1DE7}</a:tableStyleId>
              </a:tblPr>
              <a:tblGrid>
                <a:gridCol w="1079500">
                  <a:extLst>
                    <a:ext uri="{9D8B030D-6E8A-4147-A177-3AD203B41FA5}">
                      <a16:colId xmlns:a16="http://schemas.microsoft.com/office/drawing/2014/main" val="20000"/>
                    </a:ext>
                  </a:extLst>
                </a:gridCol>
                <a:gridCol w="1872828">
                  <a:extLst>
                    <a:ext uri="{9D8B030D-6E8A-4147-A177-3AD203B41FA5}">
                      <a16:colId xmlns:a16="http://schemas.microsoft.com/office/drawing/2014/main" val="20001"/>
                    </a:ext>
                  </a:extLst>
                </a:gridCol>
                <a:gridCol w="2991272">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tblGrid>
              <a:tr h="180975">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字符</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含义</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字符</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a:solidFill>
                            <a:srgbClr val="000000"/>
                          </a:solidFill>
                          <a:latin typeface="Tahoma" panose="020B0604030504040204" pitchFamily="34" charset="0"/>
                          <a:ea typeface="楷体_GB2312" pitchFamily="49" charset="-122"/>
                          <a:cs typeface="+mn-cs"/>
                        </a:rPr>
                        <a:t>含义</a:t>
                      </a:r>
                    </a:p>
                  </a:txBody>
                  <a:tcPr horzOverflow="overflow"/>
                </a:tc>
                <a:extLst>
                  <a:ext uri="{0D108BD9-81ED-4DB2-BD59-A6C34878D82A}">
                    <a16:rowId xmlns:a16="http://schemas.microsoft.com/office/drawing/2014/main" val="10000"/>
                  </a:ext>
                </a:extLst>
              </a:tr>
              <a:tr h="180975">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强引用</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a:solidFill>
                            <a:srgbClr val="000000"/>
                          </a:solidFill>
                          <a:latin typeface="Tahoma" panose="020B0604030504040204" pitchFamily="34" charset="0"/>
                          <a:ea typeface="楷体_GB2312" pitchFamily="49" charset="-122"/>
                          <a:cs typeface="+mn-cs"/>
                        </a:rPr>
                        <a:t>通配符</a:t>
                      </a:r>
                    </a:p>
                  </a:txBody>
                  <a:tcPr horzOverflow="overflow"/>
                </a:tc>
                <a:extLst>
                  <a:ext uri="{0D108BD9-81ED-4DB2-BD59-A6C34878D82A}">
                    <a16:rowId xmlns:a16="http://schemas.microsoft.com/office/drawing/2014/main" val="10001"/>
                  </a:ext>
                </a:extLst>
              </a:tr>
              <a:tr h="180975">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a:solidFill>
                            <a:srgbClr val="000000"/>
                          </a:solidFill>
                          <a:latin typeface="Tahoma" panose="020B0604030504040204" pitchFamily="34" charset="0"/>
                          <a:ea typeface="楷体_GB2312" pitchFamily="49" charset="-122"/>
                          <a:cs typeface="+mn-cs"/>
                        </a:rPr>
                        <a:t>“</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弱引用</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&lt;、</a:t>
                      </a:r>
                      <a:r>
                        <a:rPr lang="en-US" altLang="zh-CN" sz="2400" b="1" kern="1200" baseline="0" dirty="0">
                          <a:solidFill>
                            <a:srgbClr val="000000"/>
                          </a:solidFill>
                          <a:latin typeface="Tahoma" panose="020B0604030504040204" pitchFamily="34" charset="0"/>
                          <a:ea typeface="楷体_GB2312" pitchFamily="49" charset="-122"/>
                          <a:cs typeface="+mn-cs"/>
                        </a:rPr>
                        <a:t>&lt;&lt;</a:t>
                      </a:r>
                      <a:r>
                        <a:rPr lang="zh-CN" altLang="en-US" sz="2400" b="1" kern="1200" baseline="0" dirty="0">
                          <a:solidFill>
                            <a:srgbClr val="000000"/>
                          </a:solidFill>
                          <a:latin typeface="Tahoma" panose="020B0604030504040204" pitchFamily="34" charset="0"/>
                          <a:ea typeface="楷体_GB2312" pitchFamily="49" charset="-122"/>
                          <a:cs typeface="+mn-cs"/>
                        </a:rPr>
                        <a:t>、&gt;、&gt;&gt;</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a:solidFill>
                            <a:srgbClr val="000000"/>
                          </a:solidFill>
                          <a:latin typeface="Tahoma" panose="020B0604030504040204" pitchFamily="34" charset="0"/>
                          <a:ea typeface="楷体_GB2312" pitchFamily="49" charset="-122"/>
                          <a:cs typeface="+mn-cs"/>
                        </a:rPr>
                        <a:t>重定向</a:t>
                      </a:r>
                    </a:p>
                  </a:txBody>
                  <a:tcPr horzOverflow="overflow"/>
                </a:tc>
                <a:extLst>
                  <a:ext uri="{0D108BD9-81ED-4DB2-BD59-A6C34878D82A}">
                    <a16:rowId xmlns:a16="http://schemas.microsoft.com/office/drawing/2014/main" val="10002"/>
                  </a:ext>
                </a:extLst>
              </a:tr>
              <a:tr h="180975">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a:solidFill>
                            <a:srgbClr val="000000"/>
                          </a:solidFill>
                          <a:latin typeface="Tahoma" panose="020B0604030504040204" pitchFamily="34" charset="0"/>
                          <a:ea typeface="楷体_GB2312" pitchFamily="49" charset="-122"/>
                          <a:cs typeface="+mn-cs"/>
                        </a:rPr>
                        <a:t>\</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转义字符</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en-US" altLang="zh-CN" sz="2400" b="1" kern="1200" baseline="0" dirty="0">
                          <a:solidFill>
                            <a:srgbClr val="000000"/>
                          </a:solidFill>
                          <a:latin typeface="Tahoma" panose="020B0604030504040204" pitchFamily="34" charset="0"/>
                          <a:ea typeface="楷体_GB2312" pitchFamily="49" charset="-122"/>
                          <a:cs typeface="+mn-cs"/>
                        </a:rPr>
                        <a:t>~</a:t>
                      </a:r>
                      <a:endParaRPr lang="zh-CN" altLang="en-US" sz="2400" b="1" kern="1200" baseline="0" dirty="0">
                        <a:solidFill>
                          <a:srgbClr val="000000"/>
                        </a:solidFill>
                        <a:latin typeface="Tahoma" panose="020B0604030504040204" pitchFamily="34" charset="0"/>
                        <a:ea typeface="楷体_GB2312" pitchFamily="49" charset="-122"/>
                        <a:cs typeface="+mn-cs"/>
                      </a:endParaRP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用户家目录</a:t>
                      </a:r>
                    </a:p>
                  </a:txBody>
                  <a:tcPr horzOverflow="overflow"/>
                </a:tc>
                <a:extLst>
                  <a:ext uri="{0D108BD9-81ED-4DB2-BD59-A6C34878D82A}">
                    <a16:rowId xmlns:a16="http://schemas.microsoft.com/office/drawing/2014/main" val="10003"/>
                  </a:ext>
                </a:extLst>
              </a:tr>
              <a:tr h="180975">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a:solidFill>
                            <a:srgbClr val="000000"/>
                          </a:solidFill>
                          <a:latin typeface="Tahoma" panose="020B0604030504040204" pitchFamily="34" charset="0"/>
                          <a:ea typeface="楷体_GB2312" pitchFamily="49" charset="-122"/>
                          <a:cs typeface="+mn-cs"/>
                        </a:rPr>
                        <a:t>$</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变量引用</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注释符</a:t>
                      </a:r>
                    </a:p>
                  </a:txBody>
                  <a:tcPr horzOverflow="overflow"/>
                </a:tc>
                <a:extLst>
                  <a:ext uri="{0D108BD9-81ED-4DB2-BD59-A6C34878D82A}">
                    <a16:rowId xmlns:a16="http://schemas.microsoft.com/office/drawing/2014/main" val="10004"/>
                  </a:ext>
                </a:extLst>
              </a:tr>
              <a:tr h="180975">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a:solidFill>
                            <a:srgbClr val="000000"/>
                          </a:solidFill>
                          <a:latin typeface="Tahoma" panose="020B0604030504040204" pitchFamily="34" charset="0"/>
                          <a:ea typeface="楷体_GB2312" pitchFamily="49" charset="-122"/>
                          <a:cs typeface="+mn-cs"/>
                        </a:rPr>
                        <a:t>;</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命令分离符</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空格、换行符</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命令分隔符</a:t>
                      </a:r>
                    </a:p>
                  </a:txBody>
                  <a:tcPr horzOverflow="overflow"/>
                </a:tc>
                <a:extLst>
                  <a:ext uri="{0D108BD9-81ED-4DB2-BD59-A6C34878D82A}">
                    <a16:rowId xmlns:a16="http://schemas.microsoft.com/office/drawing/2014/main" val="10005"/>
                  </a:ext>
                </a:extLst>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4113" y="191715"/>
            <a:ext cx="8314431" cy="1052513"/>
          </a:xfrm>
        </p:spPr>
        <p:txBody>
          <a:bodyPr/>
          <a:lstStyle/>
          <a:p>
            <a:r>
              <a:rPr lang="en-US" altLang="zh-CN" sz="4000" dirty="0"/>
              <a:t>find </a:t>
            </a:r>
            <a:r>
              <a:rPr lang="zh-CN" altLang="en-US" sz="4000" dirty="0"/>
              <a:t>命令</a:t>
            </a:r>
            <a:r>
              <a:rPr lang="en-US" altLang="zh-CN" sz="4000" dirty="0" smtClean="0"/>
              <a:t>—</a:t>
            </a:r>
            <a:r>
              <a:rPr lang="zh-CN" altLang="en-US" sz="4000" dirty="0" smtClean="0"/>
              <a:t>选项</a:t>
            </a:r>
            <a:r>
              <a:rPr lang="en-US" altLang="zh-CN" sz="4000" dirty="0" smtClean="0"/>
              <a:t>:</a:t>
            </a:r>
            <a:r>
              <a:rPr lang="zh-CN" altLang="en-US" sz="4000" dirty="0" smtClean="0"/>
              <a:t>类型</a:t>
            </a:r>
            <a:r>
              <a:rPr lang="zh-CN" altLang="en-US" sz="4000" dirty="0"/>
              <a:t>和大小</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73814088"/>
              </p:ext>
            </p:extLst>
          </p:nvPr>
        </p:nvGraphicFramePr>
        <p:xfrm>
          <a:off x="467544" y="1490951"/>
          <a:ext cx="8424936" cy="4297680"/>
        </p:xfrm>
        <a:graphic>
          <a:graphicData uri="http://schemas.openxmlformats.org/drawingml/2006/table">
            <a:tbl>
              <a:tblPr firstRow="1" bandRow="1">
                <a:tableStyleId>{5C22544A-7EE6-4342-B048-85BDC9FD1C3A}</a:tableStyleId>
              </a:tblPr>
              <a:tblGrid>
                <a:gridCol w="2653818">
                  <a:extLst>
                    <a:ext uri="{9D8B030D-6E8A-4147-A177-3AD203B41FA5}">
                      <a16:colId xmlns:a16="http://schemas.microsoft.com/office/drawing/2014/main" val="20000"/>
                    </a:ext>
                  </a:extLst>
                </a:gridCol>
                <a:gridCol w="5771118">
                  <a:extLst>
                    <a:ext uri="{9D8B030D-6E8A-4147-A177-3AD203B41FA5}">
                      <a16:colId xmlns:a16="http://schemas.microsoft.com/office/drawing/2014/main" val="20001"/>
                    </a:ext>
                  </a:extLst>
                </a:gridCol>
              </a:tblGrid>
              <a:tr h="370840">
                <a:tc>
                  <a:txBody>
                    <a:bodyPr/>
                    <a:lstStyle/>
                    <a:p>
                      <a:r>
                        <a:rPr lang="zh-CN" altLang="en-US" sz="2000" dirty="0">
                          <a:solidFill>
                            <a:srgbClr val="C00000"/>
                          </a:solidFill>
                        </a:rPr>
                        <a:t>条件</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000" dirty="0"/>
                        <a:t>-type </a:t>
                      </a:r>
                      <a:r>
                        <a:rPr lang="en-US" altLang="zh-CN" sz="2000" dirty="0" err="1"/>
                        <a:t>TYPE</a:t>
                      </a:r>
                      <a:r>
                        <a:rPr lang="en-US" altLang="zh-CN" sz="2000" dirty="0"/>
                        <a:t> </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t>查找类型为 </a:t>
                      </a:r>
                      <a:r>
                        <a:rPr lang="en-US" altLang="zh-CN" sz="2000" dirty="0"/>
                        <a:t>TYPE </a:t>
                      </a:r>
                      <a:r>
                        <a:rPr lang="zh-CN" altLang="en-US" sz="2000" dirty="0"/>
                        <a:t>的文件，可用的类型：</a:t>
                      </a:r>
                      <a:endParaRPr lang="en-US" altLang="zh-CN" sz="20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C00000"/>
                          </a:solidFill>
                        </a:rPr>
                        <a:t>b</a:t>
                      </a:r>
                      <a:r>
                        <a:rPr lang="en-US" altLang="zh-CN" sz="2000" dirty="0"/>
                        <a:t>-</a:t>
                      </a:r>
                      <a:r>
                        <a:rPr lang="zh-CN" altLang="en-US" sz="2000" dirty="0"/>
                        <a:t>块设备文件</a:t>
                      </a:r>
                      <a:r>
                        <a:rPr lang="en-US" altLang="zh-CN" sz="2000" dirty="0"/>
                        <a:t>; </a:t>
                      </a:r>
                      <a:r>
                        <a:rPr lang="en-US" altLang="zh-CN" sz="2000" dirty="0">
                          <a:solidFill>
                            <a:srgbClr val="C00000"/>
                          </a:solidFill>
                        </a:rPr>
                        <a:t>c</a:t>
                      </a:r>
                      <a:r>
                        <a:rPr lang="en-US" altLang="zh-CN" sz="2000" dirty="0"/>
                        <a:t>-</a:t>
                      </a:r>
                      <a:r>
                        <a:rPr lang="zh-CN" altLang="en-US" sz="2000" dirty="0"/>
                        <a:t>字符设备文件</a:t>
                      </a:r>
                      <a:r>
                        <a:rPr lang="en-US" altLang="zh-CN" sz="2000" dirty="0"/>
                        <a:t>; </a:t>
                      </a:r>
                      <a:r>
                        <a:rPr lang="en-US" altLang="zh-CN" sz="2000" dirty="0">
                          <a:solidFill>
                            <a:srgbClr val="C00000"/>
                          </a:solidFill>
                        </a:rPr>
                        <a:t>d</a:t>
                      </a:r>
                      <a:r>
                        <a:rPr lang="en-US" altLang="zh-CN" sz="2000" dirty="0"/>
                        <a:t>-</a:t>
                      </a:r>
                      <a:r>
                        <a:rPr lang="zh-CN" altLang="en-US" sz="2000" dirty="0"/>
                        <a:t>目录文件</a:t>
                      </a:r>
                      <a:r>
                        <a:rPr lang="en-US" altLang="zh-CN" sz="2000" dirty="0"/>
                        <a:t>; </a:t>
                      </a:r>
                      <a:r>
                        <a:rPr lang="en-US" altLang="zh-CN" sz="2000" dirty="0">
                          <a:solidFill>
                            <a:srgbClr val="C00000"/>
                          </a:solidFill>
                        </a:rPr>
                        <a:t>p</a:t>
                      </a:r>
                      <a:r>
                        <a:rPr lang="en-US" altLang="zh-CN" sz="2000" dirty="0"/>
                        <a:t>-</a:t>
                      </a:r>
                      <a:r>
                        <a:rPr lang="zh-CN" altLang="en-US" sz="2000" dirty="0"/>
                        <a:t>命名管道</a:t>
                      </a:r>
                      <a:r>
                        <a:rPr lang="en-US" altLang="zh-CN" sz="2000" dirty="0"/>
                        <a:t>; </a:t>
                      </a:r>
                      <a:r>
                        <a:rPr lang="en-US" altLang="zh-CN" sz="2000" dirty="0">
                          <a:solidFill>
                            <a:srgbClr val="C00000"/>
                          </a:solidFill>
                        </a:rPr>
                        <a:t>f</a:t>
                      </a:r>
                      <a:r>
                        <a:rPr lang="en-US" altLang="zh-CN" sz="2000" dirty="0"/>
                        <a:t>-</a:t>
                      </a:r>
                      <a:r>
                        <a:rPr lang="zh-CN" altLang="en-US" sz="2000" dirty="0"/>
                        <a:t>普通文件</a:t>
                      </a:r>
                      <a:r>
                        <a:rPr lang="en-US" altLang="zh-CN" sz="2000" dirty="0"/>
                        <a:t>; </a:t>
                      </a:r>
                      <a:r>
                        <a:rPr lang="en-US" altLang="zh-CN" sz="2000" dirty="0">
                          <a:solidFill>
                            <a:srgbClr val="C00000"/>
                          </a:solidFill>
                        </a:rPr>
                        <a:t>l</a:t>
                      </a:r>
                      <a:r>
                        <a:rPr lang="en-US" altLang="zh-CN" sz="2000" dirty="0"/>
                        <a:t>-</a:t>
                      </a:r>
                      <a:r>
                        <a:rPr lang="zh-CN" altLang="en-US" sz="2000" dirty="0"/>
                        <a:t>符号链接</a:t>
                      </a:r>
                      <a:r>
                        <a:rPr lang="en-US" altLang="zh-CN" sz="2000" dirty="0"/>
                        <a:t>; </a:t>
                      </a:r>
                      <a:r>
                        <a:rPr lang="en-US" altLang="zh-CN" sz="2000" dirty="0">
                          <a:solidFill>
                            <a:srgbClr val="C00000"/>
                          </a:solidFill>
                        </a:rPr>
                        <a:t>s</a:t>
                      </a:r>
                      <a:r>
                        <a:rPr lang="en-US" altLang="zh-CN" sz="2000" dirty="0"/>
                        <a:t>-socket </a:t>
                      </a:r>
                      <a:r>
                        <a:rPr lang="zh-CN" altLang="en-US" sz="2000" dirty="0"/>
                        <a:t>文件</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t>-links N </a:t>
                      </a:r>
                      <a:endParaRPr lang="zh-CN" altLang="en-US" sz="2000" dirty="0"/>
                    </a:p>
                  </a:txBody>
                  <a:tcPr/>
                </a:tc>
                <a:tc>
                  <a:txBody>
                    <a:bodyPr/>
                    <a:lstStyle/>
                    <a:p>
                      <a:r>
                        <a:rPr lang="zh-CN" altLang="en-US" sz="2000" dirty="0"/>
                        <a:t>查找有</a:t>
                      </a:r>
                      <a:r>
                        <a:rPr lang="en-US" altLang="zh-CN" sz="2000" dirty="0"/>
                        <a:t>N</a:t>
                      </a:r>
                      <a:r>
                        <a:rPr lang="zh-CN" altLang="en-US" sz="2000" dirty="0"/>
                        <a:t>个链接的文件</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t>-</a:t>
                      </a:r>
                      <a:r>
                        <a:rPr lang="en-US" altLang="zh-CN" sz="2000" dirty="0" err="1"/>
                        <a:t>inum</a:t>
                      </a:r>
                      <a:r>
                        <a:rPr lang="en-US" altLang="zh-CN" sz="2000" dirty="0"/>
                        <a:t> N</a:t>
                      </a:r>
                      <a:endParaRPr lang="zh-CN" altLang="en-US" sz="2000" dirty="0"/>
                    </a:p>
                  </a:txBody>
                  <a:tcPr/>
                </a:tc>
                <a:tc>
                  <a:txBody>
                    <a:bodyPr/>
                    <a:lstStyle/>
                    <a:p>
                      <a:r>
                        <a:rPr lang="zh-CN" altLang="en-US" sz="2000" dirty="0"/>
                        <a:t>查找文件</a:t>
                      </a:r>
                      <a:r>
                        <a:rPr lang="en-US" altLang="zh-CN" sz="2000" dirty="0" err="1"/>
                        <a:t>inode</a:t>
                      </a:r>
                      <a:r>
                        <a:rPr lang="zh-CN" altLang="en-US" sz="2000" dirty="0"/>
                        <a:t>为</a:t>
                      </a:r>
                      <a:r>
                        <a:rPr lang="en-US" altLang="zh-CN" sz="2000" dirty="0"/>
                        <a:t>N</a:t>
                      </a:r>
                      <a:r>
                        <a:rPr lang="zh-CN" altLang="en-US" sz="2000" dirty="0"/>
                        <a:t>的文件</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t>-</a:t>
                      </a:r>
                      <a:r>
                        <a:rPr lang="en-US" altLang="zh-CN" sz="2000" dirty="0" err="1"/>
                        <a:t>samefile</a:t>
                      </a:r>
                      <a:r>
                        <a:rPr lang="en-US" altLang="zh-CN" sz="2000" dirty="0"/>
                        <a:t> NAME</a:t>
                      </a:r>
                      <a:endParaRPr lang="zh-CN" altLang="en-US" sz="2000" dirty="0"/>
                    </a:p>
                  </a:txBody>
                  <a:tcPr/>
                </a:tc>
                <a:tc>
                  <a:txBody>
                    <a:bodyPr/>
                    <a:lstStyle/>
                    <a:p>
                      <a:r>
                        <a:rPr lang="zh-CN" altLang="en-US" sz="2000" dirty="0"/>
                        <a:t>查找与</a:t>
                      </a:r>
                      <a:r>
                        <a:rPr lang="en-US" altLang="zh-CN" sz="2000" dirty="0"/>
                        <a:t>NAME</a:t>
                      </a:r>
                      <a:r>
                        <a:rPr lang="zh-CN" altLang="en-US" sz="2000" dirty="0"/>
                        <a:t>文件具有相同</a:t>
                      </a:r>
                      <a:r>
                        <a:rPr lang="en-US" altLang="zh-CN" sz="2000" dirty="0" err="1"/>
                        <a:t>inode</a:t>
                      </a:r>
                      <a:r>
                        <a:rPr lang="zh-CN" altLang="en-US" sz="2000" dirty="0"/>
                        <a:t>的文件</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t>-size N[</a:t>
                      </a:r>
                      <a:r>
                        <a:rPr lang="en-US" altLang="zh-CN" sz="2000" dirty="0" err="1"/>
                        <a:t>bcwkMG</a:t>
                      </a:r>
                      <a:r>
                        <a:rPr lang="en-US" altLang="zh-CN" sz="2000" dirty="0"/>
                        <a:t>] </a:t>
                      </a:r>
                      <a:endParaRPr lang="zh-CN" altLang="en-US" sz="2000" dirty="0"/>
                    </a:p>
                  </a:txBody>
                  <a:tcPr/>
                </a:tc>
                <a:tc>
                  <a:txBody>
                    <a:bodyPr/>
                    <a:lstStyle/>
                    <a:p>
                      <a:r>
                        <a:rPr lang="zh-CN" altLang="en-US" sz="2000" dirty="0"/>
                        <a:t>查找文件大小为</a:t>
                      </a:r>
                      <a:r>
                        <a:rPr lang="en-US" altLang="zh-CN" sz="2000" dirty="0"/>
                        <a:t>N</a:t>
                      </a:r>
                      <a:r>
                        <a:rPr lang="zh-CN" altLang="en-US" sz="2000" dirty="0"/>
                        <a:t>的文件，单位可以为：</a:t>
                      </a:r>
                      <a:endParaRPr lang="en-US" altLang="zh-CN" sz="2000" dirty="0"/>
                    </a:p>
                    <a:p>
                      <a:r>
                        <a:rPr lang="en-US" altLang="zh-CN" sz="2000" dirty="0">
                          <a:solidFill>
                            <a:srgbClr val="C00000"/>
                          </a:solidFill>
                        </a:rPr>
                        <a:t>b</a:t>
                      </a:r>
                      <a:r>
                        <a:rPr lang="en-US" altLang="zh-CN" sz="2000" dirty="0"/>
                        <a:t>-512 </a:t>
                      </a:r>
                      <a:r>
                        <a:rPr lang="zh-CN" altLang="en-US" sz="2000" dirty="0"/>
                        <a:t>字节的块（省略单位的默认值）</a:t>
                      </a:r>
                      <a:r>
                        <a:rPr lang="en-US" altLang="zh-CN" sz="2000" dirty="0"/>
                        <a:t>; </a:t>
                      </a:r>
                      <a:r>
                        <a:rPr lang="en-US" altLang="zh-CN" sz="2000" dirty="0">
                          <a:solidFill>
                            <a:srgbClr val="C00000"/>
                          </a:solidFill>
                        </a:rPr>
                        <a:t>c</a:t>
                      </a:r>
                      <a:r>
                        <a:rPr lang="en-US" altLang="zh-CN" sz="2000" dirty="0"/>
                        <a:t>-</a:t>
                      </a:r>
                      <a:r>
                        <a:rPr lang="zh-CN" altLang="en-US" sz="2000" dirty="0"/>
                        <a:t>字节</a:t>
                      </a:r>
                      <a:r>
                        <a:rPr lang="en-US" altLang="zh-CN" sz="2000" dirty="0"/>
                        <a:t>; </a:t>
                      </a:r>
                      <a:r>
                        <a:rPr lang="en-US" altLang="zh-CN" sz="2000" dirty="0">
                          <a:solidFill>
                            <a:srgbClr val="C00000"/>
                          </a:solidFill>
                        </a:rPr>
                        <a:t>w</a:t>
                      </a:r>
                      <a:r>
                        <a:rPr lang="en-US" altLang="zh-CN" sz="2000" dirty="0"/>
                        <a:t>-</a:t>
                      </a:r>
                      <a:r>
                        <a:rPr lang="zh-CN" altLang="en-US" sz="2000" dirty="0"/>
                        <a:t>双字节</a:t>
                      </a:r>
                      <a:r>
                        <a:rPr lang="en-US" altLang="zh-CN" sz="2000" dirty="0"/>
                        <a:t>; </a:t>
                      </a:r>
                      <a:r>
                        <a:rPr lang="en-US" altLang="zh-CN" sz="2000" dirty="0">
                          <a:solidFill>
                            <a:srgbClr val="C00000"/>
                          </a:solidFill>
                        </a:rPr>
                        <a:t>k</a:t>
                      </a:r>
                      <a:r>
                        <a:rPr lang="en-US" altLang="zh-CN" sz="2000" dirty="0"/>
                        <a:t>-Kilobytes; </a:t>
                      </a:r>
                      <a:r>
                        <a:rPr lang="en-US" altLang="zh-CN" sz="2000" dirty="0">
                          <a:solidFill>
                            <a:srgbClr val="C00000"/>
                          </a:solidFill>
                        </a:rPr>
                        <a:t>M</a:t>
                      </a:r>
                      <a:r>
                        <a:rPr lang="en-US" altLang="zh-CN" sz="2000" dirty="0"/>
                        <a:t>-Megabytes; </a:t>
                      </a:r>
                      <a:r>
                        <a:rPr lang="en-US" altLang="zh-CN" sz="2000" dirty="0">
                          <a:solidFill>
                            <a:srgbClr val="C00000"/>
                          </a:solidFill>
                        </a:rPr>
                        <a:t>G</a:t>
                      </a:r>
                      <a:r>
                        <a:rPr lang="en-US" altLang="zh-CN" sz="2000" dirty="0"/>
                        <a:t>-Gigabytes</a:t>
                      </a:r>
                      <a:endParaRPr lang="zh-CN" altLang="en-US" sz="2000" dirty="0"/>
                    </a:p>
                  </a:txBody>
                  <a:tcPr/>
                </a:tc>
                <a:extLst>
                  <a:ext uri="{0D108BD9-81ED-4DB2-BD59-A6C34878D82A}">
                    <a16:rowId xmlns:a16="http://schemas.microsoft.com/office/drawing/2014/main" val="10005"/>
                  </a:ext>
                </a:extLst>
              </a:tr>
              <a:tr h="370840">
                <a:tc>
                  <a:txBody>
                    <a:bodyPr/>
                    <a:lstStyle/>
                    <a:p>
                      <a:r>
                        <a:rPr lang="en-US" altLang="zh-CN" sz="2000" dirty="0"/>
                        <a:t>-empty</a:t>
                      </a:r>
                      <a:endParaRPr lang="zh-CN" altLang="en-US" sz="2000" dirty="0"/>
                    </a:p>
                  </a:txBody>
                  <a:tcPr/>
                </a:tc>
                <a:tc>
                  <a:txBody>
                    <a:bodyPr/>
                    <a:lstStyle/>
                    <a:p>
                      <a:r>
                        <a:rPr lang="zh-CN" altLang="en-US" sz="2000" dirty="0"/>
                        <a:t>查找空文件（大小为</a:t>
                      </a:r>
                      <a:r>
                        <a:rPr lang="en-US" altLang="zh-CN" sz="2000" dirty="0"/>
                        <a:t>0</a:t>
                      </a:r>
                      <a:r>
                        <a:rPr lang="zh-CN" altLang="en-US" sz="2000" dirty="0"/>
                        <a:t>）</a:t>
                      </a:r>
                    </a:p>
                  </a:txBody>
                  <a:tcPr/>
                </a:tc>
                <a:extLst>
                  <a:ext uri="{0D108BD9-81ED-4DB2-BD59-A6C34878D82A}">
                    <a16:rowId xmlns:a16="http://schemas.microsoft.com/office/drawing/2014/main" val="10006"/>
                  </a:ext>
                </a:extLst>
              </a:tr>
            </a:tbl>
          </a:graphicData>
        </a:graphic>
      </p:graphicFrame>
      <p:sp>
        <p:nvSpPr>
          <p:cNvPr id="8" name="Rectangle 11"/>
          <p:cNvSpPr>
            <a:spLocks noChangeArrowheads="1"/>
          </p:cNvSpPr>
          <p:nvPr/>
        </p:nvSpPr>
        <p:spPr bwMode="auto">
          <a:xfrm>
            <a:off x="2195736" y="6035354"/>
            <a:ext cx="5977284" cy="400110"/>
          </a:xfrm>
          <a:prstGeom prst="rect">
            <a:avLst/>
          </a:prstGeom>
          <a:solidFill>
            <a:schemeClr val="bg1"/>
          </a:solidFill>
          <a:ln w="38100">
            <a:solidFill>
              <a:schemeClr val="hlink"/>
            </a:solidFill>
            <a:miter lim="800000"/>
            <a:headEnd/>
            <a:tailEnd/>
          </a:ln>
          <a:effectLst/>
        </p:spPr>
        <p:txBody>
          <a:bodyPr wrap="square">
            <a:spAutoFit/>
          </a:bodyPr>
          <a:lstStyle/>
          <a:p>
            <a:pPr algn="ctr"/>
            <a:r>
              <a:rPr lang="en-US" altLang="zh-CN" sz="2000" dirty="0">
                <a:solidFill>
                  <a:schemeClr val="tx1"/>
                </a:solidFill>
                <a:ea typeface="黑体" pitchFamily="49" charset="-122"/>
              </a:rPr>
              <a:t>N </a:t>
            </a:r>
            <a:r>
              <a:rPr lang="zh-CN" altLang="en-US" sz="2000" dirty="0">
                <a:solidFill>
                  <a:schemeClr val="tx1"/>
                </a:solidFill>
                <a:ea typeface="黑体" pitchFamily="49" charset="-122"/>
              </a:rPr>
              <a:t>可以使用 ：</a:t>
            </a:r>
            <a:r>
              <a:rPr lang="en-US" altLang="zh-CN" sz="2000" dirty="0">
                <a:solidFill>
                  <a:srgbClr val="3333CC"/>
                </a:solidFill>
                <a:ea typeface="黑体" pitchFamily="49" charset="-122"/>
              </a:rPr>
              <a:t> </a:t>
            </a:r>
            <a:r>
              <a:rPr lang="en-US" altLang="zh-CN" sz="2000" dirty="0">
                <a:solidFill>
                  <a:srgbClr val="006600"/>
                </a:solidFill>
                <a:latin typeface="Courier New" pitchFamily="49" charset="0"/>
                <a:ea typeface="黑体" pitchFamily="49" charset="-122"/>
              </a:rPr>
              <a:t>N</a:t>
            </a:r>
            <a:r>
              <a:rPr lang="en-US" altLang="zh-CN" sz="2000" dirty="0">
                <a:solidFill>
                  <a:srgbClr val="0000CC"/>
                </a:solidFill>
                <a:latin typeface="Courier New" pitchFamily="49" charset="0"/>
                <a:ea typeface="黑体" pitchFamily="49" charset="-122"/>
              </a:rPr>
              <a:t>,</a:t>
            </a:r>
            <a:r>
              <a:rPr lang="en-US" altLang="zh-CN" sz="2000" dirty="0">
                <a:solidFill>
                  <a:srgbClr val="006600"/>
                </a:solidFill>
                <a:latin typeface="Courier New" pitchFamily="49" charset="0"/>
                <a:ea typeface="黑体" pitchFamily="49" charset="-122"/>
              </a:rPr>
              <a:t>+N</a:t>
            </a:r>
            <a:r>
              <a:rPr lang="en-US" altLang="zh-CN" sz="2000" dirty="0">
                <a:solidFill>
                  <a:srgbClr val="0000CC"/>
                </a:solidFill>
                <a:latin typeface="Courier New" pitchFamily="49" charset="0"/>
                <a:ea typeface="黑体" pitchFamily="49" charset="-122"/>
              </a:rPr>
              <a:t>,</a:t>
            </a:r>
            <a:r>
              <a:rPr lang="en-US" altLang="zh-CN" sz="2000" dirty="0">
                <a:solidFill>
                  <a:srgbClr val="006600"/>
                </a:solidFill>
                <a:latin typeface="Courier New" pitchFamily="49" charset="0"/>
                <a:ea typeface="黑体" pitchFamily="49" charset="-122"/>
              </a:rPr>
              <a:t>-N</a:t>
            </a:r>
            <a:endParaRPr lang="zh-CN" altLang="en-US" sz="2000" dirty="0">
              <a:solidFill>
                <a:srgbClr val="006600"/>
              </a:solidFill>
              <a:latin typeface="Courier New" pitchFamily="49" charset="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8</a:t>
            </a:r>
            <a:r>
              <a:rPr lang="zh-CN" altLang="en-US" dirty="0"/>
              <a:t>）</a:t>
            </a:r>
          </a:p>
        </p:txBody>
      </p:sp>
      <p:sp>
        <p:nvSpPr>
          <p:cNvPr id="3" name="内容占位符 2"/>
          <p:cNvSpPr>
            <a:spLocks noGrp="1"/>
          </p:cNvSpPr>
          <p:nvPr>
            <p:ph idx="1"/>
          </p:nvPr>
        </p:nvSpPr>
        <p:spPr>
          <a:xfrm>
            <a:off x="724311" y="1412776"/>
            <a:ext cx="8229600" cy="4934173"/>
          </a:xfrm>
        </p:spPr>
        <p:txBody>
          <a:bodyPr/>
          <a:lstStyle/>
          <a:p>
            <a:r>
              <a:rPr lang="zh-CN" altLang="en-US" sz="2400" dirty="0"/>
              <a:t>在当前目录下查找目录</a:t>
            </a:r>
          </a:p>
          <a:p>
            <a:pPr lvl="1">
              <a:buNone/>
            </a:pPr>
            <a:r>
              <a:rPr lang="en-US" altLang="zh-CN" sz="2000" dirty="0">
                <a:solidFill>
                  <a:schemeClr val="accent6">
                    <a:lumMod val="75000"/>
                  </a:schemeClr>
                </a:solidFill>
              </a:rPr>
              <a:t>$find  .  -type d</a:t>
            </a:r>
          </a:p>
          <a:p>
            <a:r>
              <a:rPr lang="zh-CN" altLang="en-US" sz="2400" dirty="0"/>
              <a:t>在</a:t>
            </a:r>
            <a:r>
              <a:rPr lang="en-US" altLang="zh-CN" sz="2400" dirty="0"/>
              <a:t>/home</a:t>
            </a:r>
            <a:r>
              <a:rPr lang="zh-CN" altLang="en-US" sz="2400" dirty="0"/>
              <a:t>目录下查找硬连接数大于</a:t>
            </a:r>
            <a:r>
              <a:rPr lang="en-US" altLang="zh-CN" sz="2400" dirty="0"/>
              <a:t>2</a:t>
            </a:r>
            <a:r>
              <a:rPr lang="zh-CN" altLang="en-US" sz="2400" dirty="0"/>
              <a:t>的文件</a:t>
            </a:r>
          </a:p>
          <a:p>
            <a:pPr lvl="1">
              <a:buNone/>
            </a:pPr>
            <a:r>
              <a:rPr lang="en-US" altLang="zh-CN" sz="2000" dirty="0">
                <a:solidFill>
                  <a:schemeClr val="accent6">
                    <a:lumMod val="75000"/>
                  </a:schemeClr>
                </a:solidFill>
              </a:rPr>
              <a:t>$find  /home  -links  +2</a:t>
            </a:r>
          </a:p>
          <a:p>
            <a:r>
              <a:rPr lang="zh-CN" altLang="en-US" sz="2400" dirty="0"/>
              <a:t>在当前目录下查找长度大于</a:t>
            </a:r>
            <a:r>
              <a:rPr lang="en-US" altLang="zh-CN" sz="2400" dirty="0"/>
              <a:t>10kB</a:t>
            </a:r>
            <a:r>
              <a:rPr lang="zh-CN" altLang="en-US" sz="2400" dirty="0"/>
              <a:t>的文件</a:t>
            </a:r>
          </a:p>
          <a:p>
            <a:pPr lvl="1">
              <a:buNone/>
            </a:pPr>
            <a:r>
              <a:rPr lang="en-US" altLang="zh-CN" sz="2000" dirty="0">
                <a:solidFill>
                  <a:schemeClr val="accent6">
                    <a:lumMod val="75000"/>
                  </a:schemeClr>
                </a:solidFill>
              </a:rPr>
              <a:t>$find  . -size   +10k</a:t>
            </a:r>
          </a:p>
          <a:p>
            <a:r>
              <a:rPr lang="zh-CN" altLang="en-US" sz="2400" dirty="0"/>
              <a:t>在</a:t>
            </a:r>
            <a:r>
              <a:rPr lang="en-US" altLang="zh-CN" sz="2400" dirty="0"/>
              <a:t>/</a:t>
            </a:r>
            <a:r>
              <a:rPr lang="en-US" altLang="zh-CN" sz="2400" dirty="0" err="1"/>
              <a:t>tmp</a:t>
            </a:r>
            <a:r>
              <a:rPr lang="zh-CN" altLang="en-US" sz="2400" dirty="0"/>
              <a:t>目录下查找长度等于</a:t>
            </a:r>
            <a:r>
              <a:rPr lang="en-US" altLang="zh-CN" sz="2400" dirty="0"/>
              <a:t>1GB</a:t>
            </a:r>
            <a:r>
              <a:rPr lang="zh-CN" altLang="en-US" sz="2400" dirty="0"/>
              <a:t>的文件</a:t>
            </a:r>
          </a:p>
          <a:p>
            <a:pPr lvl="1">
              <a:buNone/>
            </a:pPr>
            <a:r>
              <a:rPr lang="en-US" altLang="zh-CN" sz="2000" dirty="0">
                <a:solidFill>
                  <a:schemeClr val="accent6">
                    <a:lumMod val="75000"/>
                  </a:schemeClr>
                </a:solidFill>
              </a:rPr>
              <a:t>$find  /</a:t>
            </a:r>
            <a:r>
              <a:rPr lang="en-US" altLang="zh-CN" sz="2000" dirty="0" err="1">
                <a:solidFill>
                  <a:schemeClr val="accent6">
                    <a:lumMod val="75000"/>
                  </a:schemeClr>
                </a:solidFill>
              </a:rPr>
              <a:t>tmp</a:t>
            </a:r>
            <a:r>
              <a:rPr lang="en-US" altLang="zh-CN" sz="2000" dirty="0">
                <a:solidFill>
                  <a:schemeClr val="accent6">
                    <a:lumMod val="75000"/>
                  </a:schemeClr>
                </a:solidFill>
              </a:rPr>
              <a:t>  -size   1G</a:t>
            </a:r>
          </a:p>
          <a:p>
            <a:r>
              <a:rPr lang="zh-CN" altLang="en-US" sz="2400" dirty="0"/>
              <a:t>在当前目录下查找长度小于</a:t>
            </a:r>
            <a:r>
              <a:rPr lang="en-US" altLang="zh-CN" sz="2400" dirty="0"/>
              <a:t>10MB</a:t>
            </a:r>
            <a:r>
              <a:rPr lang="zh-CN" altLang="en-US" sz="2400" dirty="0"/>
              <a:t>的文件</a:t>
            </a:r>
          </a:p>
          <a:p>
            <a:pPr lvl="1">
              <a:buNone/>
            </a:pPr>
            <a:r>
              <a:rPr lang="en-US" altLang="zh-CN" sz="2000" dirty="0">
                <a:solidFill>
                  <a:schemeClr val="accent6">
                    <a:lumMod val="75000"/>
                  </a:schemeClr>
                </a:solidFill>
              </a:rPr>
              <a:t>$find  . -size   -10M</a:t>
            </a:r>
          </a:p>
          <a:p>
            <a:r>
              <a:rPr lang="zh-CN" altLang="en-US" sz="2400" dirty="0"/>
              <a:t>在</a:t>
            </a:r>
            <a:r>
              <a:rPr lang="en-US" altLang="zh-CN" sz="2400" dirty="0"/>
              <a:t>/</a:t>
            </a:r>
            <a:r>
              <a:rPr lang="en-US" altLang="zh-CN" sz="2400" dirty="0" err="1"/>
              <a:t>var</a:t>
            </a:r>
            <a:r>
              <a:rPr lang="en-US" altLang="zh-CN" sz="2400" dirty="0"/>
              <a:t>/log</a:t>
            </a:r>
            <a:r>
              <a:rPr lang="zh-CN" altLang="en-US" sz="2400" dirty="0"/>
              <a:t>目录下查找所有的空文件或目录 </a:t>
            </a:r>
          </a:p>
          <a:p>
            <a:pPr lvl="1">
              <a:buNone/>
            </a:pPr>
            <a:r>
              <a:rPr lang="en-US" altLang="zh-CN" sz="2000" dirty="0">
                <a:solidFill>
                  <a:schemeClr val="accent6">
                    <a:lumMod val="75000"/>
                  </a:schemeClr>
                </a:solidFill>
              </a:rPr>
              <a:t>$ find /</a:t>
            </a:r>
            <a:r>
              <a:rPr lang="en-US" altLang="zh-CN" sz="2000" dirty="0" err="1">
                <a:solidFill>
                  <a:schemeClr val="accent6">
                    <a:lumMod val="75000"/>
                  </a:schemeClr>
                </a:solidFill>
              </a:rPr>
              <a:t>var</a:t>
            </a:r>
            <a:r>
              <a:rPr lang="en-US" altLang="zh-CN" sz="2000" dirty="0">
                <a:solidFill>
                  <a:schemeClr val="accent6">
                    <a:lumMod val="75000"/>
                  </a:schemeClr>
                </a:solidFill>
              </a:rPr>
              <a:t>/log -empty </a:t>
            </a:r>
            <a:endParaRPr lang="zh-CN" altLang="en-US" sz="2000" dirty="0">
              <a:solidFill>
                <a:schemeClr val="accent6">
                  <a:lumMod val="75000"/>
                </a:schemeClr>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find </a:t>
            </a:r>
            <a:r>
              <a:rPr lang="zh-CN" altLang="en-US" b="1" dirty="0"/>
              <a:t>命令</a:t>
            </a:r>
            <a:r>
              <a:rPr lang="en-US" altLang="zh-CN" b="1" dirty="0"/>
              <a:t>——</a:t>
            </a:r>
            <a:r>
              <a:rPr lang="zh-CN" altLang="en-US" b="1" dirty="0"/>
              <a:t>动作表达式</a:t>
            </a:r>
            <a:endParaRPr lang="zh-CN" altLang="en-US" dirty="0"/>
          </a:p>
        </p:txBody>
      </p:sp>
      <p:sp>
        <p:nvSpPr>
          <p:cNvPr id="3" name="内容占位符 2"/>
          <p:cNvSpPr>
            <a:spLocks noGrp="1"/>
          </p:cNvSpPr>
          <p:nvPr>
            <p:ph idx="1"/>
          </p:nvPr>
        </p:nvSpPr>
        <p:spPr>
          <a:xfrm>
            <a:off x="827584" y="1412776"/>
            <a:ext cx="8229600" cy="4530725"/>
          </a:xfrm>
        </p:spPr>
        <p:txBody>
          <a:bodyPr/>
          <a:lstStyle/>
          <a:p>
            <a:pPr>
              <a:lnSpc>
                <a:spcPct val="80000"/>
              </a:lnSpc>
            </a:pPr>
            <a:r>
              <a:rPr lang="en-US" altLang="zh-CN" sz="2800" dirty="0"/>
              <a:t>-print </a:t>
            </a:r>
          </a:p>
          <a:p>
            <a:pPr lvl="1">
              <a:lnSpc>
                <a:spcPct val="80000"/>
              </a:lnSpc>
            </a:pPr>
            <a:r>
              <a:rPr lang="zh-CN" altLang="en-US" sz="2400" dirty="0"/>
              <a:t>在标准输出上列出查找结果（每行一个文件</a:t>
            </a:r>
            <a:r>
              <a:rPr lang="zh-CN" altLang="en-US" sz="2400" dirty="0" smtClean="0"/>
              <a:t>）</a:t>
            </a:r>
            <a:r>
              <a:rPr lang="en-US" altLang="zh-CN" sz="2400" dirty="0" smtClean="0"/>
              <a:t>(</a:t>
            </a:r>
            <a:r>
              <a:rPr lang="zh-CN" altLang="en-US" sz="2400" dirty="0" smtClean="0"/>
              <a:t>默认</a:t>
            </a:r>
            <a:r>
              <a:rPr lang="en-US" altLang="zh-CN" sz="2400" dirty="0" smtClean="0"/>
              <a:t>)</a:t>
            </a:r>
            <a:endParaRPr lang="zh-CN" altLang="en-US" sz="2400" dirty="0"/>
          </a:p>
          <a:p>
            <a:pPr>
              <a:lnSpc>
                <a:spcPct val="80000"/>
              </a:lnSpc>
            </a:pPr>
            <a:r>
              <a:rPr lang="en-US" altLang="zh-CN" sz="2800" dirty="0"/>
              <a:t>-</a:t>
            </a:r>
            <a:r>
              <a:rPr lang="en-US" altLang="zh-CN" sz="2800" dirty="0" err="1"/>
              <a:t>ls</a:t>
            </a:r>
            <a:r>
              <a:rPr lang="en-US" altLang="zh-CN" sz="2800" dirty="0"/>
              <a:t> 	</a:t>
            </a:r>
          </a:p>
          <a:p>
            <a:pPr lvl="1">
              <a:lnSpc>
                <a:spcPct val="80000"/>
              </a:lnSpc>
            </a:pPr>
            <a:r>
              <a:rPr lang="zh-CN" altLang="en-US" sz="2400" dirty="0"/>
              <a:t>使用 ‘</a:t>
            </a:r>
            <a:r>
              <a:rPr lang="en-US" altLang="zh-CN" sz="2400" dirty="0" err="1"/>
              <a:t>ls</a:t>
            </a:r>
            <a:r>
              <a:rPr lang="en-US" altLang="zh-CN" sz="2400" dirty="0"/>
              <a:t> -</a:t>
            </a:r>
            <a:r>
              <a:rPr lang="en-US" altLang="zh-CN" sz="2400" dirty="0" err="1"/>
              <a:t>dils</a:t>
            </a:r>
            <a:r>
              <a:rPr lang="en-US" altLang="zh-CN" sz="2400" dirty="0"/>
              <a:t>’ </a:t>
            </a:r>
            <a:r>
              <a:rPr lang="zh-CN" altLang="en-US" sz="2400" dirty="0"/>
              <a:t>在标准输出上列出查找结果</a:t>
            </a:r>
          </a:p>
          <a:p>
            <a:pPr>
              <a:lnSpc>
                <a:spcPct val="80000"/>
              </a:lnSpc>
            </a:pPr>
            <a:r>
              <a:rPr lang="en-US" altLang="zh-CN" sz="2800" dirty="0"/>
              <a:t>-prune</a:t>
            </a:r>
          </a:p>
          <a:p>
            <a:pPr lvl="1">
              <a:lnSpc>
                <a:spcPct val="80000"/>
              </a:lnSpc>
            </a:pPr>
            <a:r>
              <a:rPr lang="zh-CN" altLang="en-US" sz="2400" dirty="0"/>
              <a:t>忽略对某个目录的查找</a:t>
            </a:r>
          </a:p>
          <a:p>
            <a:pPr>
              <a:lnSpc>
                <a:spcPct val="80000"/>
              </a:lnSpc>
            </a:pPr>
            <a:r>
              <a:rPr lang="en-US" altLang="zh-CN" sz="2800" dirty="0"/>
              <a:t>-</a:t>
            </a:r>
            <a:r>
              <a:rPr lang="en-US" altLang="zh-CN" sz="2800" dirty="0">
                <a:solidFill>
                  <a:srgbClr val="FF0000"/>
                </a:solidFill>
              </a:rPr>
              <a:t>exec COMMAND {} \; </a:t>
            </a:r>
          </a:p>
          <a:p>
            <a:pPr lvl="1">
              <a:lnSpc>
                <a:spcPct val="80000"/>
              </a:lnSpc>
            </a:pPr>
            <a:r>
              <a:rPr lang="zh-CN" altLang="en-US" sz="2400" dirty="0">
                <a:solidFill>
                  <a:srgbClr val="FF0000"/>
                </a:solidFill>
              </a:rPr>
              <a:t>对符合查找条件的文件执行 </a:t>
            </a:r>
            <a:r>
              <a:rPr lang="en-US" altLang="zh-CN" sz="2400" dirty="0">
                <a:solidFill>
                  <a:srgbClr val="FF0000"/>
                </a:solidFill>
              </a:rPr>
              <a:t>Linux </a:t>
            </a:r>
            <a:r>
              <a:rPr lang="zh-CN" altLang="en-US" sz="2400" dirty="0">
                <a:solidFill>
                  <a:srgbClr val="FF0000"/>
                </a:solidFill>
              </a:rPr>
              <a:t>命令</a:t>
            </a:r>
          </a:p>
          <a:p>
            <a:pPr>
              <a:lnSpc>
                <a:spcPct val="80000"/>
              </a:lnSpc>
            </a:pPr>
            <a:r>
              <a:rPr lang="en-US" altLang="zh-CN" sz="2800" dirty="0"/>
              <a:t>-ok COMMAND {} \; </a:t>
            </a:r>
          </a:p>
          <a:p>
            <a:pPr lvl="1">
              <a:lnSpc>
                <a:spcPct val="80000"/>
              </a:lnSpc>
            </a:pPr>
            <a:r>
              <a:rPr lang="zh-CN" altLang="en-US" sz="2400" dirty="0"/>
              <a:t>对符合查找条件的文件执行 </a:t>
            </a:r>
            <a:r>
              <a:rPr lang="en-US" altLang="zh-CN" sz="2400" dirty="0"/>
              <a:t>Linux </a:t>
            </a:r>
            <a:r>
              <a:rPr lang="zh-CN" altLang="en-US" sz="2400" dirty="0"/>
              <a:t>命令；与 </a:t>
            </a:r>
            <a:r>
              <a:rPr lang="en-US" altLang="zh-CN" sz="2400" dirty="0"/>
              <a:t>-exec </a:t>
            </a:r>
            <a:r>
              <a:rPr lang="zh-CN" altLang="en-US" sz="2400" dirty="0"/>
              <a:t>不同的是，它会询问用户是否需要执行</a:t>
            </a:r>
            <a:endParaRPr lang="zh-CN" altLang="en-US" dirty="0"/>
          </a:p>
        </p:txBody>
      </p:sp>
      <p:sp>
        <p:nvSpPr>
          <p:cNvPr id="7" name="Rectangle 11"/>
          <p:cNvSpPr>
            <a:spLocks noChangeArrowheads="1"/>
          </p:cNvSpPr>
          <p:nvPr/>
        </p:nvSpPr>
        <p:spPr bwMode="auto">
          <a:xfrm>
            <a:off x="755576" y="5758106"/>
            <a:ext cx="7920880" cy="707886"/>
          </a:xfrm>
          <a:prstGeom prst="rect">
            <a:avLst/>
          </a:prstGeom>
          <a:solidFill>
            <a:schemeClr val="bg1"/>
          </a:solidFill>
          <a:ln w="38100">
            <a:solidFill>
              <a:schemeClr val="hlink"/>
            </a:solidFill>
            <a:miter lim="800000"/>
            <a:headEnd/>
            <a:tailEnd/>
          </a:ln>
          <a:effectLst/>
        </p:spPr>
        <p:txBody>
          <a:bodyPr wrap="square">
            <a:spAutoFit/>
          </a:bodyPr>
          <a:lstStyle/>
          <a:p>
            <a:pPr>
              <a:buFont typeface="Arial" pitchFamily="34" charset="0"/>
              <a:buChar char="•"/>
            </a:pPr>
            <a:r>
              <a:rPr lang="en-US" altLang="zh-CN" sz="2000" dirty="0">
                <a:solidFill>
                  <a:srgbClr val="C00000"/>
                </a:solidFill>
                <a:ea typeface="黑体" pitchFamily="49" charset="-122"/>
              </a:rPr>
              <a:t> </a:t>
            </a:r>
            <a:r>
              <a:rPr lang="en-US" altLang="zh-CN" sz="2000" dirty="0">
                <a:solidFill>
                  <a:srgbClr val="C00000"/>
                </a:solidFill>
                <a:latin typeface="Courier New" pitchFamily="49" charset="0"/>
              </a:rPr>
              <a:t>{}</a:t>
            </a:r>
            <a:r>
              <a:rPr lang="zh-CN" altLang="en-US" sz="2000" dirty="0">
                <a:solidFill>
                  <a:srgbClr val="C00000"/>
                </a:solidFill>
                <a:latin typeface="Courier New" pitchFamily="49" charset="0"/>
              </a:rPr>
              <a:t> </a:t>
            </a:r>
            <a:r>
              <a:rPr lang="zh-CN" altLang="en-US" sz="2000" dirty="0">
                <a:solidFill>
                  <a:srgbClr val="C00000"/>
                </a:solidFill>
                <a:ea typeface="黑体" pitchFamily="49" charset="-122"/>
              </a:rPr>
              <a:t>两个大括号之间不能有空格，表示查找到的对象</a:t>
            </a:r>
            <a:endParaRPr lang="en-US" altLang="zh-CN" sz="2000" dirty="0">
              <a:solidFill>
                <a:srgbClr val="C00000"/>
              </a:solidFill>
              <a:ea typeface="黑体" pitchFamily="49" charset="-122"/>
            </a:endParaRPr>
          </a:p>
          <a:p>
            <a:pPr>
              <a:buFont typeface="Arial" pitchFamily="34" charset="0"/>
              <a:buChar char="•"/>
            </a:pPr>
            <a:r>
              <a:rPr lang="en-US" altLang="zh-CN" sz="2000" dirty="0">
                <a:solidFill>
                  <a:srgbClr val="C00000"/>
                </a:solidFill>
                <a:ea typeface="黑体" pitchFamily="49" charset="-122"/>
              </a:rPr>
              <a:t> </a:t>
            </a:r>
            <a:r>
              <a:rPr lang="en-US" altLang="zh-CN" sz="2000" dirty="0">
                <a:solidFill>
                  <a:srgbClr val="C00000"/>
                </a:solidFill>
                <a:latin typeface="Courier New" pitchFamily="49" charset="0"/>
              </a:rPr>
              <a:t>\; </a:t>
            </a:r>
            <a:r>
              <a:rPr lang="zh-CN" altLang="en-US" sz="2000" dirty="0">
                <a:solidFill>
                  <a:srgbClr val="C00000"/>
                </a:solidFill>
                <a:ea typeface="黑体" pitchFamily="49" charset="-122"/>
              </a:rPr>
              <a:t>表示命令结束，反斜杠与前面的大括号之间必须要留空格</a:t>
            </a:r>
            <a:endParaRPr lang="zh-CN" altLang="en-US" sz="2000" dirty="0">
              <a:solidFill>
                <a:srgbClr val="C00000"/>
              </a:solidFill>
              <a:latin typeface="Courier New" pitchFamily="49" charset="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9</a:t>
            </a:r>
            <a:r>
              <a:rPr lang="zh-CN" altLang="en-US" dirty="0"/>
              <a:t>）</a:t>
            </a:r>
          </a:p>
        </p:txBody>
      </p:sp>
      <p:sp>
        <p:nvSpPr>
          <p:cNvPr id="3" name="内容占位符 2"/>
          <p:cNvSpPr>
            <a:spLocks noGrp="1"/>
          </p:cNvSpPr>
          <p:nvPr>
            <p:ph idx="1"/>
          </p:nvPr>
        </p:nvSpPr>
        <p:spPr>
          <a:xfrm>
            <a:off x="693142" y="1556792"/>
            <a:ext cx="8229600" cy="4502125"/>
          </a:xfrm>
        </p:spPr>
        <p:txBody>
          <a:bodyPr/>
          <a:lstStyle/>
          <a:p>
            <a:r>
              <a:rPr lang="zh-CN" altLang="en-US" sz="2400" dirty="0"/>
              <a:t>查找并列出当前目录下不安全的文件（世界可读写执行）</a:t>
            </a:r>
          </a:p>
          <a:p>
            <a:pPr lvl="1">
              <a:buNone/>
            </a:pPr>
            <a:r>
              <a:rPr lang="en-US" altLang="zh-CN" dirty="0">
                <a:solidFill>
                  <a:schemeClr val="accent6">
                    <a:lumMod val="75000"/>
                  </a:schemeClr>
                </a:solidFill>
              </a:rPr>
              <a:t>$ </a:t>
            </a:r>
            <a:r>
              <a:rPr lang="en-US" altLang="zh-CN" dirty="0" smtClean="0">
                <a:solidFill>
                  <a:schemeClr val="accent6">
                    <a:lumMod val="75000"/>
                  </a:schemeClr>
                </a:solidFill>
              </a:rPr>
              <a:t>find </a:t>
            </a:r>
            <a:r>
              <a:rPr lang="en-US" altLang="zh-CN" dirty="0">
                <a:solidFill>
                  <a:schemeClr val="accent6">
                    <a:lumMod val="75000"/>
                  </a:schemeClr>
                </a:solidFill>
              </a:rPr>
              <a:t>-name "</a:t>
            </a:r>
            <a:r>
              <a:rPr lang="en-US" altLang="zh-CN" dirty="0" err="1">
                <a:solidFill>
                  <a:schemeClr val="accent6">
                    <a:lumMod val="75000"/>
                  </a:schemeClr>
                </a:solidFill>
              </a:rPr>
              <a:t>a.bak</a:t>
            </a:r>
            <a:r>
              <a:rPr lang="en-US" altLang="zh-CN" dirty="0">
                <a:solidFill>
                  <a:schemeClr val="accent6">
                    <a:lumMod val="75000"/>
                  </a:schemeClr>
                </a:solidFill>
              </a:rPr>
              <a:t>" -exec </a:t>
            </a:r>
            <a:r>
              <a:rPr lang="en-US" altLang="zh-CN" dirty="0" err="1">
                <a:solidFill>
                  <a:schemeClr val="accent6">
                    <a:lumMod val="75000"/>
                  </a:schemeClr>
                </a:solidFill>
              </a:rPr>
              <a:t>rm</a:t>
            </a:r>
            <a:r>
              <a:rPr lang="en-US" altLang="zh-CN" dirty="0">
                <a:solidFill>
                  <a:schemeClr val="accent6">
                    <a:lumMod val="75000"/>
                  </a:schemeClr>
                </a:solidFill>
              </a:rPr>
              <a:t> {} \;</a:t>
            </a:r>
          </a:p>
          <a:p>
            <a:r>
              <a:rPr lang="zh-CN" altLang="en-US" sz="2400" dirty="0" smtClean="0"/>
              <a:t>查找 </a:t>
            </a:r>
            <a:r>
              <a:rPr lang="en-US" altLang="zh-CN" sz="2400" dirty="0"/>
              <a:t>logs </a:t>
            </a:r>
            <a:r>
              <a:rPr lang="zh-CN" altLang="en-US" sz="2400" dirty="0"/>
              <a:t>目录下的所有的 </a:t>
            </a:r>
            <a:r>
              <a:rPr lang="en-US" altLang="zh-CN" sz="2400" dirty="0"/>
              <a:t>.log </a:t>
            </a:r>
            <a:r>
              <a:rPr lang="zh-CN" altLang="en-US" sz="2400" dirty="0"/>
              <a:t>文件并查看它的详细信息</a:t>
            </a:r>
          </a:p>
          <a:p>
            <a:pPr lvl="1">
              <a:buNone/>
            </a:pPr>
            <a:r>
              <a:rPr lang="en-US" altLang="zh-CN" dirty="0">
                <a:solidFill>
                  <a:schemeClr val="accent6">
                    <a:lumMod val="75000"/>
                  </a:schemeClr>
                </a:solidFill>
              </a:rPr>
              <a:t>$ find logs -name "*.log" -type f -exec </a:t>
            </a:r>
            <a:r>
              <a:rPr lang="en-US" altLang="zh-CN" dirty="0" err="1">
                <a:solidFill>
                  <a:schemeClr val="accent6">
                    <a:lumMod val="75000"/>
                  </a:schemeClr>
                </a:solidFill>
              </a:rPr>
              <a:t>ls</a:t>
            </a:r>
            <a:r>
              <a:rPr lang="en-US" altLang="zh-CN" dirty="0">
                <a:solidFill>
                  <a:schemeClr val="accent6">
                    <a:lumMod val="75000"/>
                  </a:schemeClr>
                </a:solidFill>
              </a:rPr>
              <a:t> -l {} \;</a:t>
            </a:r>
          </a:p>
          <a:p>
            <a:r>
              <a:rPr lang="zh-CN" altLang="en-US" sz="2400" dirty="0"/>
              <a:t>查找当天修改过的普通文件</a:t>
            </a:r>
          </a:p>
          <a:p>
            <a:pPr lvl="1">
              <a:buNone/>
            </a:pPr>
            <a:r>
              <a:rPr lang="en-US" altLang="zh-CN" dirty="0">
                <a:solidFill>
                  <a:schemeClr val="accent6">
                    <a:lumMod val="75000"/>
                  </a:schemeClr>
                </a:solidFill>
              </a:rPr>
              <a:t>$ find . -type f -</a:t>
            </a:r>
            <a:r>
              <a:rPr lang="en-US" altLang="zh-CN" dirty="0" err="1">
                <a:solidFill>
                  <a:schemeClr val="accent6">
                    <a:lumMod val="75000"/>
                  </a:schemeClr>
                </a:solidFill>
              </a:rPr>
              <a:t>mtime</a:t>
            </a:r>
            <a:r>
              <a:rPr lang="en-US" altLang="zh-CN" dirty="0">
                <a:solidFill>
                  <a:schemeClr val="accent6">
                    <a:lumMod val="75000"/>
                  </a:schemeClr>
                </a:solidFill>
              </a:rPr>
              <a:t> -1 -exec </a:t>
            </a:r>
            <a:r>
              <a:rPr lang="en-US" altLang="zh-CN" dirty="0" err="1">
                <a:solidFill>
                  <a:schemeClr val="accent6">
                    <a:lumMod val="75000"/>
                  </a:schemeClr>
                </a:solidFill>
              </a:rPr>
              <a:t>ls</a:t>
            </a:r>
            <a:r>
              <a:rPr lang="en-US" altLang="zh-CN" dirty="0">
                <a:solidFill>
                  <a:schemeClr val="accent6">
                    <a:lumMod val="75000"/>
                  </a:schemeClr>
                </a:solidFill>
              </a:rPr>
              <a:t> -l {} \;</a:t>
            </a:r>
          </a:p>
          <a:p>
            <a:r>
              <a:rPr lang="zh-CN" altLang="en-US" sz="2400" dirty="0"/>
              <a:t>查找当前目录下的</a:t>
            </a:r>
            <a:r>
              <a:rPr lang="en-US" altLang="zh-CN" sz="2400" dirty="0"/>
              <a:t>.</a:t>
            </a:r>
            <a:r>
              <a:rPr lang="en-US" altLang="zh-CN" sz="2400" dirty="0" err="1"/>
              <a:t>php</a:t>
            </a:r>
            <a:r>
              <a:rPr lang="zh-CN" altLang="en-US" sz="2400" dirty="0"/>
              <a:t>文件、并用</a:t>
            </a:r>
            <a:r>
              <a:rPr lang="en-US" altLang="zh-CN" sz="2400" dirty="0" err="1"/>
              <a:t>grep</a:t>
            </a:r>
            <a:r>
              <a:rPr lang="zh-CN" altLang="en-US" sz="2400" dirty="0"/>
              <a:t>过滤出包含</a:t>
            </a:r>
            <a:r>
              <a:rPr lang="en-US" altLang="zh-CN" sz="2400" dirty="0"/>
              <a:t>include</a:t>
            </a:r>
            <a:r>
              <a:rPr lang="zh-CN" altLang="en-US" sz="2400" dirty="0"/>
              <a:t>的行</a:t>
            </a:r>
          </a:p>
          <a:p>
            <a:pPr lvl="1">
              <a:buNone/>
            </a:pPr>
            <a:r>
              <a:rPr lang="en-US" altLang="zh-CN" dirty="0">
                <a:solidFill>
                  <a:schemeClr val="accent6">
                    <a:lumMod val="75000"/>
                  </a:schemeClr>
                </a:solidFill>
              </a:rPr>
              <a:t>$ find . -name "*.php" -exec </a:t>
            </a:r>
            <a:r>
              <a:rPr lang="en-US" altLang="zh-CN" dirty="0" err="1">
                <a:solidFill>
                  <a:schemeClr val="accent6">
                    <a:lumMod val="75000"/>
                  </a:schemeClr>
                </a:solidFill>
              </a:rPr>
              <a:t>grep</a:t>
            </a:r>
            <a:r>
              <a:rPr lang="en-US" altLang="zh-CN" dirty="0">
                <a:solidFill>
                  <a:schemeClr val="accent6">
                    <a:lumMod val="75000"/>
                  </a:schemeClr>
                </a:solidFill>
              </a:rPr>
              <a:t> "include" {} \; -print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find</a:t>
            </a:r>
            <a:r>
              <a:rPr lang="zh-CN" altLang="en-US" dirty="0" smtClean="0"/>
              <a:t>、</a:t>
            </a:r>
            <a:r>
              <a:rPr lang="en-US" altLang="zh-CN" dirty="0" err="1" smtClean="0"/>
              <a:t>whereis</a:t>
            </a:r>
            <a:r>
              <a:rPr lang="zh-CN" altLang="en-US" dirty="0" smtClean="0"/>
              <a:t>、</a:t>
            </a:r>
            <a:r>
              <a:rPr lang="en-US" altLang="zh-CN" dirty="0" smtClean="0"/>
              <a:t>locate</a:t>
            </a:r>
            <a:r>
              <a:rPr lang="zh-CN" altLang="en-US" dirty="0" smtClean="0"/>
              <a:t>区别</a:t>
            </a:r>
            <a:endParaRPr lang="zh-CN" altLang="en-US" dirty="0"/>
          </a:p>
        </p:txBody>
      </p:sp>
      <p:sp>
        <p:nvSpPr>
          <p:cNvPr id="3" name="内容占位符 2"/>
          <p:cNvSpPr>
            <a:spLocks noGrp="1"/>
          </p:cNvSpPr>
          <p:nvPr>
            <p:ph idx="1"/>
          </p:nvPr>
        </p:nvSpPr>
        <p:spPr>
          <a:xfrm>
            <a:off x="457200" y="1628800"/>
            <a:ext cx="8229600" cy="4502125"/>
          </a:xfrm>
        </p:spPr>
        <p:txBody>
          <a:bodyPr/>
          <a:lstStyle/>
          <a:p>
            <a:pPr algn="just"/>
            <a:r>
              <a:rPr lang="en-US" altLang="zh-CN" dirty="0" smtClean="0"/>
              <a:t>find</a:t>
            </a:r>
            <a:r>
              <a:rPr lang="zh-CN" altLang="en-US" dirty="0" smtClean="0"/>
              <a:t>直接在磁盘上查找文件，所用时间多。</a:t>
            </a:r>
            <a:endParaRPr lang="en-US" altLang="zh-CN" dirty="0" smtClean="0"/>
          </a:p>
          <a:p>
            <a:pPr algn="just"/>
            <a:r>
              <a:rPr lang="en-US" altLang="zh-CN" dirty="0" err="1" smtClean="0"/>
              <a:t>whereis</a:t>
            </a:r>
            <a:r>
              <a:rPr lang="zh-CN" altLang="en-US" dirty="0" smtClean="0"/>
              <a:t>：只会找几个特地的目录，可以通过</a:t>
            </a:r>
            <a:r>
              <a:rPr lang="en-US" altLang="zh-CN" dirty="0" err="1" smtClean="0"/>
              <a:t>whereis</a:t>
            </a:r>
            <a:r>
              <a:rPr lang="en-US" altLang="zh-CN" dirty="0" smtClean="0"/>
              <a:t> –l</a:t>
            </a:r>
            <a:r>
              <a:rPr lang="zh-CN" altLang="en-US" dirty="0" smtClean="0"/>
              <a:t>查看。</a:t>
            </a:r>
            <a:endParaRPr lang="en-US" altLang="zh-CN" dirty="0" smtClean="0"/>
          </a:p>
          <a:p>
            <a:pPr algn="just"/>
            <a:r>
              <a:rPr lang="en-US" altLang="zh-CN" dirty="0" smtClean="0"/>
              <a:t>locate</a:t>
            </a:r>
            <a:r>
              <a:rPr lang="zh-CN" altLang="en-US" dirty="0"/>
              <a:t>：根据已经建立的数据库查找。数据库每天更新一次，可以通过</a:t>
            </a:r>
            <a:r>
              <a:rPr lang="en-US" altLang="zh-CN" dirty="0" err="1"/>
              <a:t>updatedb</a:t>
            </a:r>
            <a:r>
              <a:rPr lang="zh-CN" altLang="en-US" dirty="0"/>
              <a:t>命令随时更新。</a:t>
            </a:r>
            <a:endParaRPr lang="en-US" altLang="zh-CN" dirty="0"/>
          </a:p>
        </p:txBody>
      </p:sp>
    </p:spTree>
    <p:extLst>
      <p:ext uri="{BB962C8B-B14F-4D97-AF65-F5344CB8AC3E}">
        <p14:creationId xmlns:p14="http://schemas.microsoft.com/office/powerpoint/2010/main" val="19337895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find</a:t>
            </a:r>
            <a:r>
              <a:rPr lang="zh-CN" altLang="en-US" dirty="0" smtClean="0"/>
              <a:t>、</a:t>
            </a:r>
            <a:r>
              <a:rPr lang="en-US" altLang="zh-CN" dirty="0" err="1" smtClean="0"/>
              <a:t>whereis</a:t>
            </a:r>
            <a:r>
              <a:rPr lang="zh-CN" altLang="en-US" dirty="0" smtClean="0"/>
              <a:t>、</a:t>
            </a:r>
            <a:r>
              <a:rPr lang="en-US" altLang="zh-CN" dirty="0" smtClean="0"/>
              <a:t>locate</a:t>
            </a:r>
            <a:r>
              <a:rPr lang="zh-CN" altLang="en-US" dirty="0" smtClean="0"/>
              <a:t>区别</a:t>
            </a:r>
            <a:endParaRPr lang="zh-CN" altLang="en-US" dirty="0"/>
          </a:p>
        </p:txBody>
      </p:sp>
      <p:sp>
        <p:nvSpPr>
          <p:cNvPr id="3" name="内容占位符 2"/>
          <p:cNvSpPr>
            <a:spLocks noGrp="1"/>
          </p:cNvSpPr>
          <p:nvPr>
            <p:ph idx="1"/>
          </p:nvPr>
        </p:nvSpPr>
        <p:spPr>
          <a:xfrm>
            <a:off x="457200" y="1412776"/>
            <a:ext cx="8229600" cy="5184576"/>
          </a:xfrm>
        </p:spPr>
        <p:txBody>
          <a:bodyPr/>
          <a:lstStyle/>
          <a:p>
            <a:pPr marL="0" indent="0" algn="just">
              <a:buNone/>
            </a:pPr>
            <a:r>
              <a:rPr lang="en-US" altLang="zh-CN" sz="2800" dirty="0" smtClean="0">
                <a:solidFill>
                  <a:srgbClr val="0000FF"/>
                </a:solidFill>
              </a:rPr>
              <a:t>$ </a:t>
            </a:r>
            <a:r>
              <a:rPr lang="en-US" altLang="zh-CN" sz="2800" dirty="0" err="1">
                <a:solidFill>
                  <a:srgbClr val="0000FF"/>
                </a:solidFill>
              </a:rPr>
              <a:t>whereis</a:t>
            </a:r>
            <a:r>
              <a:rPr lang="en-US" altLang="zh-CN" sz="2800" dirty="0">
                <a:solidFill>
                  <a:srgbClr val="0000FF"/>
                </a:solidFill>
              </a:rPr>
              <a:t> </a:t>
            </a:r>
            <a:r>
              <a:rPr lang="en-US" altLang="zh-CN" sz="2800" dirty="0" err="1">
                <a:solidFill>
                  <a:srgbClr val="0000FF"/>
                </a:solidFill>
              </a:rPr>
              <a:t>passwd</a:t>
            </a:r>
            <a:endParaRPr lang="en-US" altLang="zh-CN" sz="2800" dirty="0">
              <a:solidFill>
                <a:srgbClr val="0000FF"/>
              </a:solidFill>
            </a:endParaRPr>
          </a:p>
          <a:p>
            <a:pPr marL="0" indent="0" algn="just">
              <a:buNone/>
            </a:pPr>
            <a:r>
              <a:rPr lang="en-US" altLang="zh-CN" sz="2400" dirty="0" err="1" smtClean="0"/>
              <a:t>passwd</a:t>
            </a:r>
            <a:r>
              <a:rPr lang="en-US" altLang="zh-CN" sz="2400" dirty="0" smtClean="0"/>
              <a:t>: /</a:t>
            </a:r>
            <a:r>
              <a:rPr lang="en-US" altLang="zh-CN" sz="2400" dirty="0" err="1" smtClean="0"/>
              <a:t>usr</a:t>
            </a:r>
            <a:r>
              <a:rPr lang="en-US" altLang="zh-CN" sz="2400" dirty="0" smtClean="0"/>
              <a:t>/bin/</a:t>
            </a:r>
            <a:r>
              <a:rPr lang="en-US" altLang="zh-CN" sz="2400" dirty="0" err="1" smtClean="0"/>
              <a:t>passwd</a:t>
            </a:r>
            <a:r>
              <a:rPr lang="en-US" altLang="zh-CN" sz="2400" dirty="0" smtClean="0"/>
              <a:t> /</a:t>
            </a:r>
            <a:r>
              <a:rPr lang="en-US" altLang="zh-CN" sz="2400" dirty="0" err="1" smtClean="0"/>
              <a:t>etc</a:t>
            </a:r>
            <a:r>
              <a:rPr lang="en-US" altLang="zh-CN" sz="2400" dirty="0" smtClean="0"/>
              <a:t>/</a:t>
            </a:r>
            <a:r>
              <a:rPr lang="en-US" altLang="zh-CN" sz="2400" dirty="0" err="1" smtClean="0"/>
              <a:t>passwd</a:t>
            </a:r>
            <a:r>
              <a:rPr lang="en-US" altLang="zh-CN" sz="2400" dirty="0" smtClean="0"/>
              <a:t> /</a:t>
            </a:r>
            <a:r>
              <a:rPr lang="en-US" altLang="zh-CN" sz="2400" dirty="0" err="1" smtClean="0"/>
              <a:t>usr</a:t>
            </a:r>
            <a:r>
              <a:rPr lang="en-US" altLang="zh-CN" sz="2400" dirty="0" smtClean="0"/>
              <a:t>/share/man/man1/passwd.1.gz /</a:t>
            </a:r>
            <a:r>
              <a:rPr lang="en-US" altLang="zh-CN" sz="2400" dirty="0" err="1" smtClean="0"/>
              <a:t>usr</a:t>
            </a:r>
            <a:r>
              <a:rPr lang="en-US" altLang="zh-CN" sz="2400" dirty="0" smtClean="0"/>
              <a:t>/share/man/man5/passwd.5.gz</a:t>
            </a:r>
          </a:p>
          <a:p>
            <a:pPr marL="0" indent="0" algn="just">
              <a:buNone/>
            </a:pPr>
            <a:r>
              <a:rPr lang="en-US" altLang="zh-CN" sz="2800" dirty="0" smtClean="0">
                <a:solidFill>
                  <a:srgbClr val="0000FF"/>
                </a:solidFill>
              </a:rPr>
              <a:t>$ locate </a:t>
            </a:r>
            <a:r>
              <a:rPr lang="en-US" altLang="zh-CN" sz="2800" dirty="0" err="1" smtClean="0">
                <a:solidFill>
                  <a:srgbClr val="0000FF"/>
                </a:solidFill>
              </a:rPr>
              <a:t>passwd</a:t>
            </a:r>
            <a:endParaRPr lang="en-US" altLang="zh-CN" sz="2800" dirty="0" smtClean="0">
              <a:solidFill>
                <a:srgbClr val="0000FF"/>
              </a:solidFill>
            </a:endParaRPr>
          </a:p>
          <a:p>
            <a:pPr marL="0" indent="0" algn="just">
              <a:buNone/>
            </a:pPr>
            <a:r>
              <a:rPr lang="en-US" altLang="zh-CN" sz="2400" dirty="0" smtClean="0"/>
              <a:t>/</a:t>
            </a:r>
            <a:r>
              <a:rPr lang="en-US" altLang="zh-CN" sz="2400" dirty="0" err="1"/>
              <a:t>etc</a:t>
            </a:r>
            <a:r>
              <a:rPr lang="en-US" altLang="zh-CN" sz="2400" dirty="0"/>
              <a:t>/</a:t>
            </a:r>
            <a:r>
              <a:rPr lang="en-US" altLang="zh-CN" sz="2400" dirty="0" err="1"/>
              <a:t>passwd</a:t>
            </a:r>
            <a:endParaRPr lang="en-US" altLang="zh-CN" sz="2400" dirty="0"/>
          </a:p>
          <a:p>
            <a:pPr marL="0" indent="0" algn="just">
              <a:buNone/>
            </a:pPr>
            <a:r>
              <a:rPr lang="en-US" altLang="zh-CN" sz="2400" dirty="0"/>
              <a:t>/</a:t>
            </a:r>
            <a:r>
              <a:rPr lang="en-US" altLang="zh-CN" sz="2400" dirty="0" err="1"/>
              <a:t>etc</a:t>
            </a:r>
            <a:r>
              <a:rPr lang="en-US" altLang="zh-CN" sz="2400" dirty="0"/>
              <a:t>/</a:t>
            </a:r>
            <a:r>
              <a:rPr lang="en-US" altLang="zh-CN" sz="2400" dirty="0" err="1"/>
              <a:t>passwd</a:t>
            </a:r>
            <a:r>
              <a:rPr lang="en-US" altLang="zh-CN" sz="2400" dirty="0"/>
              <a:t>-</a:t>
            </a:r>
          </a:p>
          <a:p>
            <a:pPr marL="0" indent="0" algn="just">
              <a:buNone/>
            </a:pPr>
            <a:r>
              <a:rPr lang="en-US" altLang="zh-CN" sz="2400" dirty="0"/>
              <a:t>/</a:t>
            </a:r>
            <a:r>
              <a:rPr lang="en-US" altLang="zh-CN" sz="2400" dirty="0" err="1"/>
              <a:t>etc</a:t>
            </a:r>
            <a:r>
              <a:rPr lang="en-US" altLang="zh-CN" sz="2400" dirty="0"/>
              <a:t>/</a:t>
            </a:r>
            <a:r>
              <a:rPr lang="en-US" altLang="zh-CN" sz="2400" dirty="0" err="1"/>
              <a:t>pam.d</a:t>
            </a:r>
            <a:r>
              <a:rPr lang="en-US" altLang="zh-CN" sz="2400" dirty="0"/>
              <a:t>/</a:t>
            </a:r>
            <a:r>
              <a:rPr lang="en-US" altLang="zh-CN" sz="2400" dirty="0" err="1"/>
              <a:t>passwd</a:t>
            </a:r>
            <a:endParaRPr lang="en-US" altLang="zh-CN" sz="2400" dirty="0"/>
          </a:p>
          <a:p>
            <a:pPr marL="0" indent="0" algn="just">
              <a:buNone/>
            </a:pPr>
            <a:r>
              <a:rPr lang="en-US" altLang="zh-CN" sz="2400" dirty="0"/>
              <a:t>/</a:t>
            </a:r>
            <a:r>
              <a:rPr lang="en-US" altLang="zh-CN" sz="2400" dirty="0" err="1"/>
              <a:t>etc</a:t>
            </a:r>
            <a:r>
              <a:rPr lang="en-US" altLang="zh-CN" sz="2400" dirty="0"/>
              <a:t>/security/</a:t>
            </a:r>
            <a:r>
              <a:rPr lang="en-US" altLang="zh-CN" sz="2400" dirty="0" err="1"/>
              <a:t>opasswd</a:t>
            </a:r>
            <a:endParaRPr lang="en-US" altLang="zh-CN" sz="2400" dirty="0"/>
          </a:p>
          <a:p>
            <a:pPr marL="0" indent="0" algn="just">
              <a:buNone/>
            </a:pPr>
            <a:r>
              <a:rPr lang="en-US" altLang="zh-CN" sz="2400" dirty="0"/>
              <a:t>/</a:t>
            </a:r>
            <a:r>
              <a:rPr lang="en-US" altLang="zh-CN" sz="2400" dirty="0" err="1"/>
              <a:t>usr</a:t>
            </a:r>
            <a:r>
              <a:rPr lang="en-US" altLang="zh-CN" sz="2400" dirty="0"/>
              <a:t>/bin/</a:t>
            </a:r>
            <a:r>
              <a:rPr lang="en-US" altLang="zh-CN" sz="2400" dirty="0" err="1"/>
              <a:t>gpasswd</a:t>
            </a:r>
            <a:endParaRPr lang="en-US" altLang="zh-CN" sz="2400" dirty="0"/>
          </a:p>
          <a:p>
            <a:pPr marL="0" indent="0" algn="just">
              <a:buNone/>
            </a:pPr>
            <a:r>
              <a:rPr lang="en-US" altLang="zh-CN" sz="2400" dirty="0"/>
              <a:t>/</a:t>
            </a:r>
            <a:r>
              <a:rPr lang="en-US" altLang="zh-CN" sz="2400" dirty="0" err="1" smtClean="0"/>
              <a:t>usr</a:t>
            </a:r>
            <a:r>
              <a:rPr lang="en-US" altLang="zh-CN" sz="2400" dirty="0" smtClean="0"/>
              <a:t>/bin/grub2-mkpasswd-pbkdf2</a:t>
            </a:r>
          </a:p>
          <a:p>
            <a:pPr marL="0" indent="0" algn="just">
              <a:buNone/>
            </a:pPr>
            <a:r>
              <a:rPr lang="en-US" altLang="zh-CN" sz="2400" dirty="0" smtClean="0"/>
              <a:t>…</a:t>
            </a:r>
            <a:endParaRPr lang="en-US" altLang="zh-CN" sz="2400" dirty="0"/>
          </a:p>
        </p:txBody>
      </p:sp>
    </p:spTree>
    <p:extLst>
      <p:ext uri="{BB962C8B-B14F-4D97-AF65-F5344CB8AC3E}">
        <p14:creationId xmlns:p14="http://schemas.microsoft.com/office/powerpoint/2010/main" val="18297486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正则表达式</a:t>
            </a:r>
          </a:p>
        </p:txBody>
      </p:sp>
      <p:sp>
        <p:nvSpPr>
          <p:cNvPr id="3" name="内容占位符 2"/>
          <p:cNvSpPr>
            <a:spLocks noGrp="1"/>
          </p:cNvSpPr>
          <p:nvPr>
            <p:ph idx="1"/>
          </p:nvPr>
        </p:nvSpPr>
        <p:spPr>
          <a:xfrm>
            <a:off x="899592" y="1371600"/>
            <a:ext cx="7920880" cy="5369768"/>
          </a:xfrm>
        </p:spPr>
        <p:txBody>
          <a:bodyPr/>
          <a:lstStyle/>
          <a:p>
            <a:r>
              <a:rPr lang="zh-CN" altLang="en-US" dirty="0"/>
              <a:t>正则表达式：使用某种模式（</a:t>
            </a:r>
            <a:r>
              <a:rPr lang="en-US" altLang="zh-CN" dirty="0"/>
              <a:t>pattern</a:t>
            </a:r>
            <a:r>
              <a:rPr lang="zh-CN" altLang="en-US" dirty="0"/>
              <a:t>）去匹配（</a:t>
            </a:r>
            <a:r>
              <a:rPr lang="en-US" altLang="zh-CN" dirty="0"/>
              <a:t>matching</a:t>
            </a:r>
            <a:r>
              <a:rPr lang="zh-CN" altLang="en-US" dirty="0"/>
              <a:t>）一类字符串的一个公式</a:t>
            </a:r>
          </a:p>
          <a:p>
            <a:r>
              <a:rPr lang="zh-CN" altLang="en-US" dirty="0"/>
              <a:t>常使用正则表达式进行</a:t>
            </a:r>
            <a:r>
              <a:rPr lang="zh-CN" altLang="en-US" dirty="0">
                <a:solidFill>
                  <a:srgbClr val="FF0000"/>
                </a:solidFill>
              </a:rPr>
              <a:t>查找</a:t>
            </a:r>
            <a:r>
              <a:rPr lang="zh-CN" altLang="en-US" dirty="0"/>
              <a:t>、</a:t>
            </a:r>
            <a:r>
              <a:rPr lang="zh-CN" altLang="en-US" dirty="0">
                <a:solidFill>
                  <a:srgbClr val="FF0000"/>
                </a:solidFill>
              </a:rPr>
              <a:t>替换</a:t>
            </a:r>
            <a:r>
              <a:rPr lang="zh-CN" altLang="en-US" dirty="0"/>
              <a:t>等操作</a:t>
            </a:r>
          </a:p>
          <a:p>
            <a:r>
              <a:rPr lang="zh-CN" altLang="en-US" dirty="0"/>
              <a:t>在适当的情况下使用正则表达式可以极大地提高工作效率</a:t>
            </a:r>
          </a:p>
          <a:p>
            <a:r>
              <a:rPr lang="zh-CN" altLang="en-US" dirty="0"/>
              <a:t>有两种风格的正则表达式： </a:t>
            </a:r>
          </a:p>
          <a:p>
            <a:pPr lvl="1"/>
            <a:r>
              <a:rPr lang="en-US" altLang="zh-CN" dirty="0"/>
              <a:t>POSIX </a:t>
            </a:r>
            <a:r>
              <a:rPr lang="zh-CN" altLang="en-US" dirty="0"/>
              <a:t>风格的正则表达式</a:t>
            </a:r>
            <a:endParaRPr lang="en-US" altLang="zh-CN" dirty="0"/>
          </a:p>
          <a:p>
            <a:pPr lvl="2"/>
            <a:r>
              <a:rPr lang="zh-CN" altLang="en-US" dirty="0">
                <a:solidFill>
                  <a:srgbClr val="FF0000"/>
                </a:solidFill>
              </a:rPr>
              <a:t>基本的正则表达式 </a:t>
            </a:r>
            <a:r>
              <a:rPr lang="en-US" altLang="zh-CN" dirty="0">
                <a:solidFill>
                  <a:srgbClr val="FF0000"/>
                </a:solidFill>
              </a:rPr>
              <a:t>BRE</a:t>
            </a:r>
          </a:p>
          <a:p>
            <a:pPr lvl="2"/>
            <a:r>
              <a:rPr lang="zh-CN" altLang="en-US" dirty="0">
                <a:solidFill>
                  <a:srgbClr val="FF0000"/>
                </a:solidFill>
              </a:rPr>
              <a:t>扩展的正则表达式 </a:t>
            </a:r>
            <a:r>
              <a:rPr lang="en-US" altLang="zh-CN" dirty="0">
                <a:solidFill>
                  <a:srgbClr val="FF0000"/>
                </a:solidFill>
              </a:rPr>
              <a:t>ERE</a:t>
            </a:r>
            <a:endParaRPr lang="zh-CN" altLang="en-US" dirty="0">
              <a:solidFill>
                <a:srgbClr val="FF0000"/>
              </a:solidFill>
            </a:endParaRPr>
          </a:p>
          <a:p>
            <a:pPr lvl="1"/>
            <a:r>
              <a:rPr lang="en-US" altLang="zh-CN" dirty="0"/>
              <a:t>Perl </a:t>
            </a:r>
            <a:r>
              <a:rPr lang="zh-CN" altLang="en-US" dirty="0"/>
              <a:t>风格的正则表达式</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 </a:t>
            </a:r>
            <a:r>
              <a:rPr lang="en-US" altLang="zh-CN" dirty="0"/>
              <a:t>RE </a:t>
            </a:r>
            <a:r>
              <a:rPr lang="zh-CN" altLang="en-US" dirty="0"/>
              <a:t>的文本处理工具 </a:t>
            </a:r>
          </a:p>
        </p:txBody>
      </p:sp>
      <p:sp>
        <p:nvSpPr>
          <p:cNvPr id="3" name="内容占位符 2"/>
          <p:cNvSpPr>
            <a:spLocks noGrp="1"/>
          </p:cNvSpPr>
          <p:nvPr>
            <p:ph idx="1"/>
          </p:nvPr>
        </p:nvSpPr>
        <p:spPr>
          <a:xfrm>
            <a:off x="971600" y="1371600"/>
            <a:ext cx="7772400" cy="5486400"/>
          </a:xfrm>
        </p:spPr>
        <p:txBody>
          <a:bodyPr/>
          <a:lstStyle/>
          <a:p>
            <a:r>
              <a:rPr lang="zh-CN" altLang="en-US" sz="2800" dirty="0">
                <a:solidFill>
                  <a:srgbClr val="FF0000"/>
                </a:solidFill>
              </a:rPr>
              <a:t>基本</a:t>
            </a:r>
            <a:r>
              <a:rPr lang="zh-CN" altLang="en-US" sz="2800" dirty="0"/>
              <a:t>的正则表达式 </a:t>
            </a:r>
            <a:r>
              <a:rPr lang="en-US" altLang="zh-CN" sz="2800" dirty="0"/>
              <a:t>Basic regular expression (BRE)—</a:t>
            </a:r>
            <a:r>
              <a:rPr lang="zh-CN" altLang="en-US" sz="2800" dirty="0">
                <a:solidFill>
                  <a:srgbClr val="FF0000"/>
                </a:solidFill>
              </a:rPr>
              <a:t>单一的一组字符串</a:t>
            </a:r>
            <a:endParaRPr lang="en-US" altLang="zh-CN" sz="2800" dirty="0">
              <a:solidFill>
                <a:srgbClr val="FF0000"/>
              </a:solidFill>
            </a:endParaRPr>
          </a:p>
          <a:p>
            <a:pPr lvl="1"/>
            <a:r>
              <a:rPr lang="en-US" altLang="zh-CN" dirty="0" err="1" smtClean="0"/>
              <a:t>grep</a:t>
            </a:r>
            <a:r>
              <a:rPr lang="en-US" altLang="zh-CN" dirty="0" smtClean="0"/>
              <a:t> </a:t>
            </a:r>
            <a:r>
              <a:rPr lang="zh-CN" altLang="en-US" dirty="0"/>
              <a:t>按模式匹配文本</a:t>
            </a:r>
          </a:p>
          <a:p>
            <a:pPr lvl="1"/>
            <a:r>
              <a:rPr lang="en-US" altLang="zh-CN" dirty="0" err="1"/>
              <a:t>ed</a:t>
            </a:r>
            <a:r>
              <a:rPr lang="en-US" altLang="zh-CN" dirty="0"/>
              <a:t> </a:t>
            </a:r>
            <a:r>
              <a:rPr lang="zh-CN" altLang="en-US" dirty="0"/>
              <a:t>一个原始的行编辑器</a:t>
            </a:r>
          </a:p>
          <a:p>
            <a:pPr lvl="1"/>
            <a:r>
              <a:rPr lang="en-US" altLang="zh-CN" dirty="0"/>
              <a:t>sed </a:t>
            </a:r>
            <a:r>
              <a:rPr lang="zh-CN" altLang="en-US" dirty="0"/>
              <a:t>一</a:t>
            </a:r>
            <a:r>
              <a:rPr lang="zh-CN" altLang="en-US" dirty="0" smtClean="0"/>
              <a:t>个非交互的字符流</a:t>
            </a:r>
            <a:r>
              <a:rPr lang="zh-CN" altLang="en-US" dirty="0"/>
              <a:t>编辑器</a:t>
            </a:r>
          </a:p>
          <a:p>
            <a:pPr lvl="1"/>
            <a:r>
              <a:rPr lang="en-US" altLang="zh-CN" dirty="0"/>
              <a:t>vim </a:t>
            </a:r>
            <a:r>
              <a:rPr lang="zh-CN" altLang="en-US" dirty="0"/>
              <a:t>一个屏幕编辑器</a:t>
            </a:r>
          </a:p>
          <a:p>
            <a:pPr lvl="1"/>
            <a:r>
              <a:rPr lang="en-US" altLang="zh-CN" dirty="0" err="1"/>
              <a:t>emacs</a:t>
            </a:r>
            <a:r>
              <a:rPr lang="en-US" altLang="zh-CN" dirty="0"/>
              <a:t> </a:t>
            </a:r>
            <a:r>
              <a:rPr lang="zh-CN" altLang="en-US" dirty="0"/>
              <a:t>一个屏幕编辑器</a:t>
            </a:r>
          </a:p>
          <a:p>
            <a:r>
              <a:rPr lang="zh-CN" altLang="en-US" sz="2800" dirty="0">
                <a:solidFill>
                  <a:srgbClr val="FF0000"/>
                </a:solidFill>
              </a:rPr>
              <a:t>扩展</a:t>
            </a:r>
            <a:r>
              <a:rPr lang="zh-CN" altLang="en-US" sz="2800" dirty="0"/>
              <a:t>的正则表达式 </a:t>
            </a:r>
            <a:r>
              <a:rPr lang="en-US" altLang="zh-CN" sz="2800" dirty="0"/>
              <a:t>Extended regular expression (ERE) —</a:t>
            </a:r>
            <a:r>
              <a:rPr lang="zh-CN" altLang="en-US" sz="2800" dirty="0">
                <a:solidFill>
                  <a:srgbClr val="FF0000"/>
                </a:solidFill>
              </a:rPr>
              <a:t>群组字符串</a:t>
            </a:r>
            <a:r>
              <a:rPr lang="zh-CN" altLang="en-US" sz="2000" dirty="0">
                <a:solidFill>
                  <a:srgbClr val="FF0000"/>
                </a:solidFill>
              </a:rPr>
              <a:t>（</a:t>
            </a:r>
            <a:r>
              <a:rPr lang="en-US" altLang="zh-CN" sz="2000" dirty="0" err="1">
                <a:solidFill>
                  <a:srgbClr val="FF0000"/>
                </a:solidFill>
              </a:rPr>
              <a:t>Vbird</a:t>
            </a:r>
            <a:r>
              <a:rPr lang="zh-CN" altLang="en-US" sz="2000" dirty="0">
                <a:solidFill>
                  <a:srgbClr val="FF0000"/>
                </a:solidFill>
              </a:rPr>
              <a:t>或</a:t>
            </a:r>
            <a:r>
              <a:rPr lang="en-US" altLang="zh-CN" sz="2000" dirty="0" err="1">
                <a:solidFill>
                  <a:srgbClr val="FF0000"/>
                </a:solidFill>
              </a:rPr>
              <a:t>netman</a:t>
            </a:r>
            <a:r>
              <a:rPr lang="zh-CN" altLang="en-US" sz="2000" dirty="0">
                <a:solidFill>
                  <a:srgbClr val="FF0000"/>
                </a:solidFill>
              </a:rPr>
              <a:t>）</a:t>
            </a:r>
            <a:endParaRPr lang="en-US" altLang="zh-CN" sz="2800" dirty="0">
              <a:solidFill>
                <a:srgbClr val="FF0000"/>
              </a:solidFill>
            </a:endParaRPr>
          </a:p>
          <a:p>
            <a:pPr lvl="1"/>
            <a:r>
              <a:rPr lang="en-US" altLang="zh-CN" dirty="0" err="1"/>
              <a:t>egrep</a:t>
            </a:r>
            <a:r>
              <a:rPr lang="en-US" altLang="zh-CN" dirty="0"/>
              <a:t> </a:t>
            </a:r>
            <a:r>
              <a:rPr lang="zh-CN" altLang="en-US" dirty="0"/>
              <a:t>按模式匹配文本</a:t>
            </a:r>
          </a:p>
          <a:p>
            <a:pPr lvl="1"/>
            <a:r>
              <a:rPr lang="en-US" altLang="zh-CN" dirty="0" err="1"/>
              <a:t>awk</a:t>
            </a:r>
            <a:r>
              <a:rPr lang="en-US" altLang="zh-CN" dirty="0"/>
              <a:t> </a:t>
            </a:r>
            <a:r>
              <a:rPr lang="zh-CN" altLang="en-US" dirty="0"/>
              <a:t>进行简单的文本处理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正则表达式的组成</a:t>
            </a:r>
            <a:endParaRPr lang="zh-CN" altLang="en-US" dirty="0"/>
          </a:p>
        </p:txBody>
      </p:sp>
      <p:sp>
        <p:nvSpPr>
          <p:cNvPr id="3" name="内容占位符 2"/>
          <p:cNvSpPr>
            <a:spLocks noGrp="1"/>
          </p:cNvSpPr>
          <p:nvPr>
            <p:ph idx="1"/>
          </p:nvPr>
        </p:nvSpPr>
        <p:spPr>
          <a:xfrm>
            <a:off x="971600" y="1484784"/>
            <a:ext cx="7632848" cy="4114800"/>
          </a:xfrm>
        </p:spPr>
        <p:txBody>
          <a:bodyPr/>
          <a:lstStyle/>
          <a:p>
            <a:r>
              <a:rPr lang="zh-CN" altLang="en-US" dirty="0"/>
              <a:t>正则表达式由一些</a:t>
            </a:r>
            <a:r>
              <a:rPr lang="zh-CN" altLang="en-US" dirty="0">
                <a:solidFill>
                  <a:srgbClr val="FF0000"/>
                </a:solidFill>
              </a:rPr>
              <a:t>普通字符</a:t>
            </a:r>
            <a:r>
              <a:rPr lang="zh-CN" altLang="en-US" dirty="0"/>
              <a:t>和一些</a:t>
            </a:r>
            <a:r>
              <a:rPr lang="zh-CN" altLang="en-US" dirty="0">
                <a:solidFill>
                  <a:srgbClr val="FF0000"/>
                </a:solidFill>
              </a:rPr>
              <a:t>元字符</a:t>
            </a:r>
            <a:r>
              <a:rPr lang="zh-CN" altLang="en-US" dirty="0"/>
              <a:t>（</a:t>
            </a:r>
            <a:r>
              <a:rPr lang="en-US" altLang="zh-CN" dirty="0" err="1"/>
              <a:t>metacharacters</a:t>
            </a:r>
            <a:r>
              <a:rPr lang="zh-CN" altLang="en-US" dirty="0"/>
              <a:t>）组成。</a:t>
            </a:r>
          </a:p>
          <a:p>
            <a:pPr lvl="1"/>
            <a:r>
              <a:rPr lang="zh-CN" altLang="en-US" dirty="0"/>
              <a:t>普通字符包括大小写的字母、数字（即所有非元字符）</a:t>
            </a:r>
          </a:p>
          <a:p>
            <a:pPr lvl="1"/>
            <a:r>
              <a:rPr lang="zh-CN" altLang="en-US" dirty="0"/>
              <a:t>元字符则具有特殊的含义 </a:t>
            </a:r>
          </a:p>
          <a:p>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正则表达式的元字符</a:t>
            </a:r>
            <a:endParaRPr lang="zh-CN" altLang="en-US" dirty="0"/>
          </a:p>
        </p:txBody>
      </p:sp>
      <p:graphicFrame>
        <p:nvGraphicFramePr>
          <p:cNvPr id="7" name="Group 100"/>
          <p:cNvGraphicFramePr>
            <a:graphicFrameLocks noGrp="1"/>
          </p:cNvGraphicFramePr>
          <p:nvPr>
            <p:ph idx="1"/>
            <p:extLst>
              <p:ext uri="{D42A27DB-BD31-4B8C-83A1-F6EECF244321}">
                <p14:modId xmlns:p14="http://schemas.microsoft.com/office/powerpoint/2010/main" val="1802534706"/>
              </p:ext>
            </p:extLst>
          </p:nvPr>
        </p:nvGraphicFramePr>
        <p:xfrm>
          <a:off x="611560" y="1844824"/>
          <a:ext cx="8204449" cy="3886200"/>
        </p:xfrm>
        <a:graphic>
          <a:graphicData uri="http://schemas.openxmlformats.org/drawingml/2006/table">
            <a:tbl>
              <a:tblPr>
                <a:tableStyleId>{284E427A-3D55-4303-BF80-6455036E1DE7}</a:tableStyleId>
              </a:tblPr>
              <a:tblGrid>
                <a:gridCol w="864096">
                  <a:extLst>
                    <a:ext uri="{9D8B030D-6E8A-4147-A177-3AD203B41FA5}">
                      <a16:colId xmlns:a16="http://schemas.microsoft.com/office/drawing/2014/main" val="20000"/>
                    </a:ext>
                  </a:extLst>
                </a:gridCol>
                <a:gridCol w="3384376">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777251">
                  <a:extLst>
                    <a:ext uri="{9D8B030D-6E8A-4147-A177-3AD203B41FA5}">
                      <a16:colId xmlns:a16="http://schemas.microsoft.com/office/drawing/2014/main" val="20003"/>
                    </a:ext>
                  </a:extLst>
                </a:gridCol>
                <a:gridCol w="2530654">
                  <a:extLst>
                    <a:ext uri="{9D8B030D-6E8A-4147-A177-3AD203B41FA5}">
                      <a16:colId xmlns:a16="http://schemas.microsoft.com/office/drawing/2014/main" val="20004"/>
                    </a:ext>
                  </a:extLst>
                </a:gridCol>
              </a:tblGrid>
              <a:tr h="4318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元字符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含义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类型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举例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说明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0"/>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zh-CN" altLang="en-US" sz="1800" b="1" u="none" strike="noStrike" cap="none" normalizeH="0" baseline="0" dirty="0">
                          <a:ln>
                            <a:noFill/>
                          </a:ln>
                          <a:solidFill>
                            <a:srgbClr val="FF0000"/>
                          </a:solidFill>
                          <a:effectLst/>
                        </a:rPr>
                        <a:t>首字符 </a:t>
                      </a:r>
                      <a:endParaRPr kumimoji="0" lang="zh-CN" altLang="en-US" sz="1800" b="1" i="0" u="none" strike="noStrike" cap="none" normalizeH="0" baseline="0" dirty="0">
                        <a:ln>
                          <a:noFill/>
                        </a:ln>
                        <a:solidFill>
                          <a:srgbClr val="FF0000"/>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以字符</a:t>
                      </a:r>
                      <a:r>
                        <a:rPr kumimoji="0" lang="en-US" altLang="zh-CN" sz="1800" u="none" strike="noStrike" cap="none" normalizeH="0" baseline="0" dirty="0">
                          <a:ln>
                            <a:noFill/>
                          </a:ln>
                          <a:effectLst/>
                        </a:rPr>
                        <a:t>x</a:t>
                      </a:r>
                      <a:r>
                        <a:rPr kumimoji="0" lang="zh-CN" altLang="en-US" sz="1800" u="none" strike="noStrike" cap="none" normalizeH="0" baseline="0" dirty="0">
                          <a:ln>
                            <a:noFill/>
                          </a:ln>
                          <a:effectLst/>
                        </a:rPr>
                        <a:t>开始的字符串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1"/>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zh-CN" altLang="en-US" sz="1800" b="1" u="none" strike="noStrike" cap="none" normalizeH="0" baseline="0" dirty="0">
                          <a:ln>
                            <a:noFill/>
                          </a:ln>
                          <a:solidFill>
                            <a:srgbClr val="FF0000"/>
                          </a:solidFill>
                          <a:effectLst/>
                        </a:rPr>
                        <a:t>尾字符 </a:t>
                      </a:r>
                      <a:endParaRPr kumimoji="0" lang="zh-CN" altLang="en-US" sz="1800" b="1" i="0" u="none" strike="noStrike" cap="none" normalizeH="0" baseline="0" dirty="0">
                        <a:ln>
                          <a:noFill/>
                        </a:ln>
                        <a:solidFill>
                          <a:srgbClr val="FF0000"/>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以</a:t>
                      </a:r>
                      <a:r>
                        <a:rPr kumimoji="0" lang="en-US" altLang="zh-CN" sz="1800" u="none" strike="noStrike" cap="none" normalizeH="0" baseline="0">
                          <a:ln>
                            <a:noFill/>
                          </a:ln>
                          <a:effectLst/>
                        </a:rPr>
                        <a:t>x</a:t>
                      </a:r>
                      <a:r>
                        <a:rPr kumimoji="0" lang="zh-CN" altLang="en-US" sz="1800" u="none" strike="noStrike" cap="none" normalizeH="0" baseline="0">
                          <a:ln>
                            <a:noFill/>
                          </a:ln>
                          <a:effectLst/>
                        </a:rPr>
                        <a:t>字符结尾的字符串 </a:t>
                      </a:r>
                      <a:endParaRPr kumimoji="0" lang="zh-CN" altLang="en-US"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2"/>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匹配任意</a:t>
                      </a:r>
                      <a:r>
                        <a:rPr kumimoji="0" lang="zh-CN" altLang="en-US" sz="1800" b="1" u="none" strike="noStrike" cap="none" normalizeH="0" baseline="0" dirty="0">
                          <a:ln>
                            <a:noFill/>
                          </a:ln>
                          <a:solidFill>
                            <a:srgbClr val="FF0000"/>
                          </a:solidFill>
                          <a:effectLst/>
                        </a:rPr>
                        <a:t>一个</a:t>
                      </a:r>
                      <a:r>
                        <a:rPr kumimoji="0" lang="zh-CN" altLang="en-US" sz="1800" u="none" strike="noStrike" cap="none" normalizeH="0" baseline="0" dirty="0">
                          <a:ln>
                            <a:noFill/>
                          </a:ln>
                          <a:effectLst/>
                        </a:rPr>
                        <a:t>字符（</a:t>
                      </a:r>
                      <a:r>
                        <a:rPr kumimoji="0" lang="zh-CN" altLang="en-US" sz="1800" b="1" u="none" strike="noStrike" cap="none" normalizeH="0" baseline="0" dirty="0">
                          <a:ln>
                            <a:noFill/>
                          </a:ln>
                          <a:solidFill>
                            <a:srgbClr val="FF0000"/>
                          </a:solidFill>
                          <a:effectLst/>
                        </a:rPr>
                        <a:t>一定存在</a:t>
                      </a:r>
                      <a:r>
                        <a:rPr kumimoji="0" lang="zh-CN" altLang="en-US" sz="1800" u="none" strike="noStrike" cap="none" normalizeH="0" baseline="0" dirty="0">
                          <a:ln>
                            <a:noFill/>
                          </a:ln>
                          <a:effectLst/>
                        </a:rPr>
                        <a:t>）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l..e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love, life, live …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3"/>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匹配任意</a:t>
                      </a:r>
                      <a:r>
                        <a:rPr kumimoji="0" lang="zh-CN" altLang="en-US" sz="1800" b="1" u="none" strike="noStrike" cap="none" normalizeH="0" baseline="0" dirty="0">
                          <a:ln>
                            <a:noFill/>
                          </a:ln>
                          <a:solidFill>
                            <a:srgbClr val="FF0000"/>
                          </a:solidFill>
                          <a:effectLst/>
                        </a:rPr>
                        <a:t>一个可选</a:t>
                      </a:r>
                      <a:r>
                        <a:rPr kumimoji="0" lang="zh-CN" altLang="en-US" sz="1800" u="none" strike="noStrike" cap="none" normalizeH="0" baseline="0" dirty="0">
                          <a:ln>
                            <a:noFill/>
                          </a:ln>
                          <a:solidFill>
                            <a:schemeClr val="tx1"/>
                          </a:solidFill>
                          <a:effectLst/>
                        </a:rPr>
                        <a:t>字符</a:t>
                      </a:r>
                      <a:r>
                        <a:rPr kumimoji="0" lang="zh-CN" altLang="en-US" sz="1800" u="none" strike="noStrike" cap="none" normalizeH="0" baseline="0" dirty="0">
                          <a:ln>
                            <a:noFill/>
                          </a:ln>
                          <a:solidFill>
                            <a:srgbClr val="FF0000"/>
                          </a:solidFill>
                          <a:effectLst/>
                        </a:rPr>
                        <a:t> </a:t>
                      </a:r>
                      <a:endParaRPr kumimoji="0" lang="zh-CN" altLang="en-US" sz="1800" b="0" i="0" u="none" strike="noStrike" cap="none" normalizeH="0" baseline="0" dirty="0">
                        <a:ln>
                          <a:noFill/>
                        </a:ln>
                        <a:solidFill>
                          <a:srgbClr val="FF0000"/>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 xy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4"/>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zh-CN" altLang="en-US" sz="1800" b="1" u="none" strike="noStrike" cap="none" normalizeH="0" baseline="0" dirty="0">
                          <a:ln>
                            <a:noFill/>
                          </a:ln>
                          <a:solidFill>
                            <a:srgbClr val="FF0000"/>
                          </a:solidFill>
                          <a:effectLst/>
                        </a:rPr>
                        <a:t>零次或多次</a:t>
                      </a:r>
                      <a:r>
                        <a:rPr kumimoji="0" lang="zh-CN" altLang="en-US" sz="1800" u="none" strike="noStrike" cap="none" normalizeH="0" baseline="0" dirty="0">
                          <a:ln>
                            <a:noFill/>
                          </a:ln>
                          <a:effectLst/>
                        </a:rPr>
                        <a:t>重复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 xy, xyy, xyyy …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5"/>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zh-CN" altLang="en-US" sz="1800" b="1" u="none" strike="noStrike" cap="none" normalizeH="0" baseline="0" dirty="0">
                          <a:ln>
                            <a:noFill/>
                          </a:ln>
                          <a:solidFill>
                            <a:srgbClr val="FF0000"/>
                          </a:solidFill>
                          <a:effectLst/>
                        </a:rPr>
                        <a:t>一次或多次</a:t>
                      </a:r>
                      <a:r>
                        <a:rPr kumimoji="0" lang="zh-CN" altLang="en-US" sz="1800" u="none" strike="noStrike" cap="none" normalizeH="0" baseline="0" dirty="0">
                          <a:ln>
                            <a:noFill/>
                          </a:ln>
                          <a:effectLst/>
                        </a:rPr>
                        <a:t>重复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xyy, xyyy …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6"/>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匹配任意一个字符 </a:t>
                      </a:r>
                      <a:endParaRPr kumimoji="0" lang="zh-CN" altLang="en-US"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[xyz]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 y, z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7"/>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对正则表达式分组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ERE </a:t>
                      </a:r>
                      <a:endParaRPr kumimoji="0" lang="en-US" altLang="zh-CN"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err="1">
                          <a:ln>
                            <a:noFill/>
                          </a:ln>
                          <a:effectLst/>
                        </a:rPr>
                        <a:t>xy</a:t>
                      </a:r>
                      <a:r>
                        <a:rPr kumimoji="0" lang="en-US" altLang="zh-CN" sz="1800" u="none" strike="noStrike" cap="none" normalizeH="0" baseline="0" dirty="0">
                          <a:ln>
                            <a:noFill/>
                          </a:ln>
                          <a:effectLst/>
                        </a:rPr>
                        <a:t>, </a:t>
                      </a:r>
                      <a:r>
                        <a:rPr kumimoji="0" lang="en-US" altLang="zh-CN" sz="1800" u="none" strike="noStrike" cap="none" normalizeH="0" baseline="0" dirty="0" err="1">
                          <a:ln>
                            <a:noFill/>
                          </a:ln>
                          <a:effectLst/>
                        </a:rPr>
                        <a:t>xyxy</a:t>
                      </a:r>
                      <a:r>
                        <a:rPr kumimoji="0" lang="en-US" altLang="zh-CN" sz="1800" u="none" strike="noStrike" cap="none" normalizeH="0" baseline="0" dirty="0">
                          <a:ln>
                            <a:noFill/>
                          </a:ln>
                          <a:effectLst/>
                        </a:rPr>
                        <a:t>, </a:t>
                      </a:r>
                      <a:r>
                        <a:rPr kumimoji="0" lang="en-US" altLang="zh-CN" sz="1800" u="none" strike="noStrike" cap="none" normalizeH="0" baseline="0" dirty="0" err="1">
                          <a:ln>
                            <a:noFill/>
                          </a:ln>
                          <a:effectLst/>
                        </a:rPr>
                        <a:t>xyxyxy</a:t>
                      </a:r>
                      <a:r>
                        <a:rPr kumimoji="0" lang="en-US" altLang="zh-CN" sz="1800" u="none" strike="noStrike" cap="none" normalizeH="0" baseline="0" dirty="0">
                          <a:ln>
                            <a:noFill/>
                          </a:ln>
                          <a:effectLst/>
                        </a:rPr>
                        <a:t>, … </a:t>
                      </a:r>
                      <a:endParaRPr kumimoji="0" lang="en-US" altLang="zh-CN"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8"/>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7583" y="2069558"/>
            <a:ext cx="7661731" cy="3015625"/>
          </a:xfrm>
        </p:spPr>
        <p:txBody>
          <a:bodyPr/>
          <a:lstStyle/>
          <a:p>
            <a:pPr lvl="1">
              <a:lnSpc>
                <a:spcPct val="120000"/>
              </a:lnSpc>
            </a:pPr>
            <a:r>
              <a:rPr lang="en-US" altLang="zh-CN" dirty="0">
                <a:solidFill>
                  <a:srgbClr val="FF0000"/>
                </a:solidFill>
              </a:rPr>
              <a:t>*</a:t>
            </a:r>
            <a:r>
              <a:rPr lang="zh-CN" altLang="en-US" dirty="0"/>
              <a:t>：匹配</a:t>
            </a:r>
            <a:r>
              <a:rPr lang="zh-CN" altLang="en-US" dirty="0">
                <a:solidFill>
                  <a:srgbClr val="FF0000"/>
                </a:solidFill>
              </a:rPr>
              <a:t>任何字符</a:t>
            </a:r>
            <a:r>
              <a:rPr lang="zh-CN" altLang="en-US" dirty="0"/>
              <a:t>和</a:t>
            </a:r>
            <a:r>
              <a:rPr lang="zh-CN" altLang="en-US" dirty="0">
                <a:solidFill>
                  <a:srgbClr val="FF0000"/>
                </a:solidFill>
              </a:rPr>
              <a:t>任何数目</a:t>
            </a:r>
            <a:r>
              <a:rPr lang="zh-CN" altLang="en-US" dirty="0"/>
              <a:t>的字符</a:t>
            </a:r>
          </a:p>
          <a:p>
            <a:pPr lvl="1">
              <a:lnSpc>
                <a:spcPct val="120000"/>
              </a:lnSpc>
            </a:pPr>
            <a:r>
              <a:rPr lang="en-US" altLang="zh-CN" dirty="0">
                <a:solidFill>
                  <a:srgbClr val="FF0000"/>
                </a:solidFill>
              </a:rPr>
              <a:t>?</a:t>
            </a:r>
            <a:r>
              <a:rPr lang="zh-CN" altLang="en-US" dirty="0"/>
              <a:t>：匹配</a:t>
            </a:r>
            <a:r>
              <a:rPr lang="zh-CN" altLang="en-US" dirty="0">
                <a:solidFill>
                  <a:srgbClr val="FF0000"/>
                </a:solidFill>
              </a:rPr>
              <a:t>单一</a:t>
            </a:r>
            <a:r>
              <a:rPr lang="zh-CN" altLang="en-US" dirty="0"/>
              <a:t>数目的</a:t>
            </a:r>
            <a:r>
              <a:rPr lang="zh-CN" altLang="en-US" dirty="0">
                <a:solidFill>
                  <a:srgbClr val="FF0000"/>
                </a:solidFill>
              </a:rPr>
              <a:t>任何字符</a:t>
            </a:r>
          </a:p>
          <a:p>
            <a:pPr lvl="1">
              <a:lnSpc>
                <a:spcPct val="120000"/>
              </a:lnSpc>
            </a:pPr>
            <a:r>
              <a:rPr lang="en-US" altLang="zh-CN" dirty="0">
                <a:solidFill>
                  <a:srgbClr val="FF0000"/>
                </a:solidFill>
              </a:rPr>
              <a:t>[ ]</a:t>
            </a:r>
            <a:r>
              <a:rPr lang="zh-CN" altLang="en-US" dirty="0"/>
              <a:t>：匹配</a:t>
            </a:r>
            <a:r>
              <a:rPr lang="en-US" altLang="zh-CN" dirty="0">
                <a:solidFill>
                  <a:srgbClr val="FF0000"/>
                </a:solidFill>
              </a:rPr>
              <a:t>[ ]</a:t>
            </a:r>
            <a:r>
              <a:rPr lang="zh-CN" altLang="en-US" dirty="0">
                <a:solidFill>
                  <a:srgbClr val="FF0000"/>
                </a:solidFill>
              </a:rPr>
              <a:t>之内</a:t>
            </a:r>
            <a:r>
              <a:rPr lang="zh-CN" altLang="en-US" dirty="0"/>
              <a:t>的</a:t>
            </a:r>
            <a:r>
              <a:rPr lang="zh-CN" altLang="en-US" dirty="0">
                <a:solidFill>
                  <a:srgbClr val="FF0000"/>
                </a:solidFill>
              </a:rPr>
              <a:t>任意一个字符</a:t>
            </a:r>
          </a:p>
          <a:p>
            <a:pPr lvl="1">
              <a:lnSpc>
                <a:spcPct val="120000"/>
              </a:lnSpc>
            </a:pPr>
            <a:r>
              <a:rPr lang="en-US" altLang="zh-CN" dirty="0">
                <a:solidFill>
                  <a:srgbClr val="FF0000"/>
                </a:solidFill>
              </a:rPr>
              <a:t>[! ]</a:t>
            </a:r>
            <a:r>
              <a:rPr lang="zh-CN" altLang="en-US" dirty="0"/>
              <a:t>：匹配</a:t>
            </a:r>
            <a:r>
              <a:rPr lang="zh-CN" altLang="en-US" dirty="0">
                <a:solidFill>
                  <a:srgbClr val="FF0000"/>
                </a:solidFill>
              </a:rPr>
              <a:t>除了</a:t>
            </a:r>
            <a:r>
              <a:rPr lang="en-US" altLang="zh-CN" dirty="0">
                <a:solidFill>
                  <a:srgbClr val="FF0000"/>
                </a:solidFill>
              </a:rPr>
              <a:t>[! ]</a:t>
            </a:r>
            <a:r>
              <a:rPr lang="zh-CN" altLang="en-US" dirty="0">
                <a:solidFill>
                  <a:srgbClr val="FF0000"/>
                </a:solidFill>
              </a:rPr>
              <a:t>之外</a:t>
            </a:r>
            <a:r>
              <a:rPr lang="zh-CN" altLang="en-US" dirty="0"/>
              <a:t>的</a:t>
            </a:r>
            <a:r>
              <a:rPr lang="zh-CN" altLang="en-US" dirty="0">
                <a:solidFill>
                  <a:srgbClr val="FF0000"/>
                </a:solidFill>
              </a:rPr>
              <a:t>任意一个字符</a:t>
            </a:r>
            <a:r>
              <a:rPr lang="zh-CN" altLang="en-US" dirty="0"/>
              <a:t>，</a:t>
            </a:r>
            <a:r>
              <a:rPr lang="en-US" altLang="zh-CN" dirty="0"/>
              <a:t>!</a:t>
            </a:r>
            <a:r>
              <a:rPr lang="zh-CN" altLang="en-US" dirty="0"/>
              <a:t>表示非的意思</a:t>
            </a:r>
          </a:p>
          <a:p>
            <a:endParaRPr lang="zh-CN" altLang="en-US" dirty="0"/>
          </a:p>
        </p:txBody>
      </p:sp>
      <p:sp>
        <p:nvSpPr>
          <p:cNvPr id="7" name="TextBox 6"/>
          <p:cNvSpPr txBox="1"/>
          <p:nvPr/>
        </p:nvSpPr>
        <p:spPr>
          <a:xfrm>
            <a:off x="1202065" y="5316120"/>
            <a:ext cx="6912768" cy="100617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nSpc>
                <a:spcPct val="120000"/>
              </a:lnSpc>
              <a:spcBef>
                <a:spcPts val="600"/>
              </a:spcBef>
            </a:pPr>
            <a:r>
              <a:rPr lang="zh-CN" altLang="en-US" sz="2400" dirty="0">
                <a:solidFill>
                  <a:srgbClr val="FF0000"/>
                </a:solidFill>
              </a:rPr>
              <a:t>“*”能匹配文件或目录名中的“</a:t>
            </a:r>
            <a:r>
              <a:rPr lang="en-US" altLang="zh-CN" sz="2400" dirty="0">
                <a:solidFill>
                  <a:srgbClr val="FF0000"/>
                </a:solidFill>
              </a:rPr>
              <a:t>.”</a:t>
            </a:r>
            <a:r>
              <a:rPr lang="zh-CN" altLang="en-US" sz="2400" dirty="0">
                <a:solidFill>
                  <a:srgbClr val="FF0000"/>
                </a:solidFill>
              </a:rPr>
              <a:t>。</a:t>
            </a:r>
          </a:p>
          <a:p>
            <a:pPr>
              <a:lnSpc>
                <a:spcPct val="120000"/>
              </a:lnSpc>
              <a:spcBef>
                <a:spcPts val="600"/>
              </a:spcBef>
            </a:pPr>
            <a:r>
              <a:rPr lang="zh-CN" altLang="en-US" sz="2400" dirty="0">
                <a:solidFill>
                  <a:srgbClr val="FF0000"/>
                </a:solidFill>
              </a:rPr>
              <a:t>“*”不能匹配首字符是“</a:t>
            </a:r>
            <a:r>
              <a:rPr lang="en-US" altLang="zh-CN" sz="2400" dirty="0">
                <a:solidFill>
                  <a:srgbClr val="FF0000"/>
                </a:solidFill>
              </a:rPr>
              <a:t>.”</a:t>
            </a:r>
            <a:r>
              <a:rPr lang="zh-CN" altLang="en-US" sz="2400" dirty="0">
                <a:solidFill>
                  <a:srgbClr val="FF0000"/>
                </a:solidFill>
              </a:rPr>
              <a:t>的文件或目录名。</a:t>
            </a:r>
          </a:p>
        </p:txBody>
      </p:sp>
      <p:sp>
        <p:nvSpPr>
          <p:cNvPr id="5" name="标题 1">
            <a:extLst>
              <a:ext uri="{FF2B5EF4-FFF2-40B4-BE49-F238E27FC236}">
                <a16:creationId xmlns:a16="http://schemas.microsoft.com/office/drawing/2014/main" id="{5D3B31FA-FE90-4D7A-9715-3866E5D2F70A}"/>
              </a:ext>
            </a:extLst>
          </p:cNvPr>
          <p:cNvSpPr txBox="1">
            <a:spLocks/>
          </p:cNvSpPr>
          <p:nvPr/>
        </p:nvSpPr>
        <p:spPr bwMode="auto">
          <a:xfrm>
            <a:off x="1202065" y="372645"/>
            <a:ext cx="7793037" cy="911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a:t>五</a:t>
            </a:r>
            <a:r>
              <a:rPr lang="en-US" altLang="zh-CN"/>
              <a:t> Shell</a:t>
            </a:r>
            <a:r>
              <a:rPr lang="zh-CN" altLang="en-US"/>
              <a:t>元字符</a:t>
            </a:r>
            <a:endParaRPr lang="zh-CN" altLang="en-US" dirty="0"/>
          </a:p>
        </p:txBody>
      </p:sp>
      <p:sp>
        <p:nvSpPr>
          <p:cNvPr id="10" name="文本框 9">
            <a:extLst>
              <a:ext uri="{FF2B5EF4-FFF2-40B4-BE49-F238E27FC236}">
                <a16:creationId xmlns:a16="http://schemas.microsoft.com/office/drawing/2014/main" id="{3F8A0EB1-3C40-4B36-B975-87AF133CD54A}"/>
              </a:ext>
            </a:extLst>
          </p:cNvPr>
          <p:cNvSpPr txBox="1"/>
          <p:nvPr/>
        </p:nvSpPr>
        <p:spPr>
          <a:xfrm>
            <a:off x="1043608" y="1403549"/>
            <a:ext cx="4572000" cy="584775"/>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3200" b="0" i="0" u="none" strike="noStrike" kern="1200" cap="none" spc="0" normalizeH="0" baseline="0" noProof="0" dirty="0">
                <a:ln>
                  <a:noFill/>
                </a:ln>
                <a:solidFill>
                  <a:srgbClr val="000000"/>
                </a:solidFill>
                <a:effectLst/>
                <a:uLnTx/>
                <a:uFillTx/>
                <a:latin typeface="Tahoma" panose="020B0604030504040204" pitchFamily="34" charset="0"/>
                <a:ea typeface="楷体_GB2312"/>
                <a:cs typeface="+mn-cs"/>
              </a:rPr>
              <a:t>通配符</a:t>
            </a:r>
            <a:endParaRPr kumimoji="0" lang="en-US" altLang="zh-CN" sz="3200" b="0" i="0" u="none" strike="noStrike" kern="1200" cap="none" spc="0" normalizeH="0" baseline="0" noProof="0" dirty="0">
              <a:ln>
                <a:noFill/>
              </a:ln>
              <a:solidFill>
                <a:srgbClr val="000000"/>
              </a:solidFill>
              <a:effectLst/>
              <a:uLnTx/>
              <a:uFillTx/>
              <a:latin typeface="Tahoma" panose="020B0604030504040204" pitchFamily="34" charset="0"/>
              <a:ea typeface="楷体_GB2312"/>
              <a:cs typeface="+mn-cs"/>
            </a:endParaRPr>
          </a:p>
        </p:txBody>
      </p:sp>
    </p:spTree>
    <p:extLst>
      <p:ext uri="{BB962C8B-B14F-4D97-AF65-F5344CB8AC3E}">
        <p14:creationId xmlns:p14="http://schemas.microsoft.com/office/powerpoint/2010/main" val="17310344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正则表达式的元字符（续）</a:t>
            </a:r>
            <a:endParaRPr lang="zh-CN" altLang="en-US" dirty="0"/>
          </a:p>
        </p:txBody>
      </p:sp>
      <p:graphicFrame>
        <p:nvGraphicFramePr>
          <p:cNvPr id="7" name="Group 107"/>
          <p:cNvGraphicFramePr>
            <a:graphicFrameLocks noGrp="1"/>
          </p:cNvGraphicFramePr>
          <p:nvPr>
            <p:ph idx="1"/>
            <p:extLst>
              <p:ext uri="{D42A27DB-BD31-4B8C-83A1-F6EECF244321}">
                <p14:modId xmlns:p14="http://schemas.microsoft.com/office/powerpoint/2010/main" val="718255247"/>
              </p:ext>
            </p:extLst>
          </p:nvPr>
        </p:nvGraphicFramePr>
        <p:xfrm>
          <a:off x="251520" y="1700808"/>
          <a:ext cx="8775005" cy="4663758"/>
        </p:xfrm>
        <a:graphic>
          <a:graphicData uri="http://schemas.openxmlformats.org/drawingml/2006/table">
            <a:tbl>
              <a:tblPr>
                <a:tableStyleId>{284E427A-3D55-4303-BF80-6455036E1DE7}</a:tableStyleId>
              </a:tblPr>
              <a:tblGrid>
                <a:gridCol w="884328">
                  <a:extLst>
                    <a:ext uri="{9D8B030D-6E8A-4147-A177-3AD203B41FA5}">
                      <a16:colId xmlns:a16="http://schemas.microsoft.com/office/drawing/2014/main" val="20000"/>
                    </a:ext>
                  </a:extLst>
                </a:gridCol>
                <a:gridCol w="2674117">
                  <a:extLst>
                    <a:ext uri="{9D8B030D-6E8A-4147-A177-3AD203B41FA5}">
                      <a16:colId xmlns:a16="http://schemas.microsoft.com/office/drawing/2014/main" val="20001"/>
                    </a:ext>
                  </a:extLst>
                </a:gridCol>
                <a:gridCol w="874574">
                  <a:extLst>
                    <a:ext uri="{9D8B030D-6E8A-4147-A177-3AD203B41FA5}">
                      <a16:colId xmlns:a16="http://schemas.microsoft.com/office/drawing/2014/main" val="20002"/>
                    </a:ext>
                  </a:extLst>
                </a:gridCol>
                <a:gridCol w="1539446">
                  <a:extLst>
                    <a:ext uri="{9D8B030D-6E8A-4147-A177-3AD203B41FA5}">
                      <a16:colId xmlns:a16="http://schemas.microsoft.com/office/drawing/2014/main" val="20003"/>
                    </a:ext>
                  </a:extLst>
                </a:gridCol>
                <a:gridCol w="2802540">
                  <a:extLst>
                    <a:ext uri="{9D8B030D-6E8A-4147-A177-3AD203B41FA5}">
                      <a16:colId xmlns:a16="http://schemas.microsoft.com/office/drawing/2014/main" val="20004"/>
                    </a:ext>
                  </a:extLst>
                </a:gridCol>
              </a:tblGrid>
              <a:tr h="4318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元字符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含义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类型 </a:t>
                      </a:r>
                      <a:endParaRPr kumimoji="0" lang="zh-CN" altLang="en-US"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举例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说明 </a:t>
                      </a:r>
                      <a:endParaRPr kumimoji="0" lang="zh-CN" altLang="en-US"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0"/>
                  </a:ext>
                </a:extLst>
              </a:tr>
              <a:tr h="3762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en-US" altLang="zh-CN" sz="1800" u="none" strike="noStrike" cap="none" normalizeH="0" baseline="0" dirty="0">
                          <a:ln>
                            <a:noFill/>
                          </a:ln>
                          <a:effectLst/>
                        </a:rPr>
                        <a:t>n</a:t>
                      </a:r>
                      <a:r>
                        <a:rPr kumimoji="0" lang="zh-CN" altLang="en-US" sz="1800" u="none" strike="noStrike" cap="none" normalizeH="0" baseline="0" dirty="0">
                          <a:ln>
                            <a:noFill/>
                          </a:ln>
                          <a:effectLst/>
                        </a:rPr>
                        <a:t>次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go\{2\}</a:t>
                      </a:r>
                      <a:r>
                        <a:rPr kumimoji="0" lang="en-US" altLang="zh-CN" sz="1800" u="none" strike="noStrike" cap="none" normalizeH="0" baseline="0" dirty="0" err="1">
                          <a:ln>
                            <a:noFill/>
                          </a:ln>
                          <a:effectLst/>
                        </a:rPr>
                        <a:t>gle</a:t>
                      </a:r>
                      <a:r>
                        <a:rPr kumimoji="0" lang="en-US" altLang="zh-CN" sz="1800" u="none" strike="noStrike" cap="none" normalizeH="0" baseline="0" dirty="0">
                          <a:ln>
                            <a:noFill/>
                          </a:ln>
                          <a:effectLst/>
                        </a:rPr>
                        <a:t> </a:t>
                      </a:r>
                      <a:endParaRPr kumimoji="0" lang="en-US" altLang="zh-CN"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1"/>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匹配最少</a:t>
                      </a:r>
                      <a:r>
                        <a:rPr kumimoji="0" lang="en-US" altLang="zh-CN" sz="1800" u="none" strike="noStrike" cap="none" normalizeH="0" baseline="0" dirty="0">
                          <a:ln>
                            <a:noFill/>
                          </a:ln>
                          <a:effectLst/>
                        </a:rPr>
                        <a:t>n</a:t>
                      </a:r>
                      <a:r>
                        <a:rPr kumimoji="0" lang="zh-CN" altLang="en-US" sz="1800" u="none" strike="noStrike" cap="none" normalizeH="0" baseline="0" dirty="0">
                          <a:ln>
                            <a:noFill/>
                          </a:ln>
                          <a:effectLst/>
                        </a:rPr>
                        <a:t>次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gooogle, goooogle …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2"/>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\{n,m\}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匹配</a:t>
                      </a:r>
                      <a:r>
                        <a:rPr kumimoji="0" lang="en-US" altLang="zh-CN" sz="1800" u="none" strike="noStrike" cap="none" normalizeH="0" baseline="0">
                          <a:ln>
                            <a:noFill/>
                          </a:ln>
                          <a:effectLst/>
                        </a:rPr>
                        <a:t>n</a:t>
                      </a:r>
                      <a:r>
                        <a:rPr kumimoji="0" lang="zh-CN" altLang="en-US" sz="1800" u="none" strike="noStrike" cap="none" normalizeH="0" baseline="0">
                          <a:ln>
                            <a:noFill/>
                          </a:ln>
                          <a:effectLst/>
                        </a:rPr>
                        <a:t>到</a:t>
                      </a:r>
                      <a:r>
                        <a:rPr kumimoji="0" lang="en-US" altLang="zh-CN" sz="1800" u="none" strike="noStrike" cap="none" normalizeH="0" baseline="0">
                          <a:ln>
                            <a:noFill/>
                          </a:ln>
                          <a:effectLst/>
                        </a:rPr>
                        <a:t>m</a:t>
                      </a:r>
                      <a:r>
                        <a:rPr kumimoji="0" lang="zh-CN" altLang="en-US" sz="1800" u="none" strike="noStrike" cap="none" normalizeH="0" baseline="0">
                          <a:ln>
                            <a:noFill/>
                          </a:ln>
                          <a:effectLst/>
                        </a:rPr>
                        <a:t>次 </a:t>
                      </a:r>
                      <a:endParaRPr kumimoji="0" lang="zh-CN" altLang="en-US"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go\{2,4\}gle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gooogle, goooogle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3"/>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en-US" altLang="zh-CN" sz="1800" u="none" strike="noStrike" cap="none" normalizeH="0" baseline="0" dirty="0">
                          <a:ln>
                            <a:noFill/>
                          </a:ln>
                          <a:effectLst/>
                        </a:rPr>
                        <a:t>n</a:t>
                      </a:r>
                      <a:r>
                        <a:rPr kumimoji="0" lang="zh-CN" altLang="en-US" sz="1800" u="none" strike="noStrike" cap="none" normalizeH="0" baseline="0" dirty="0">
                          <a:ln>
                            <a:noFill/>
                          </a:ln>
                          <a:effectLst/>
                        </a:rPr>
                        <a:t>次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4"/>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匹配最少</a:t>
                      </a:r>
                      <a:r>
                        <a:rPr kumimoji="0" lang="en-US" altLang="zh-CN" sz="1800" u="none" strike="noStrike" cap="none" normalizeH="0" baseline="0" dirty="0">
                          <a:ln>
                            <a:noFill/>
                          </a:ln>
                          <a:effectLst/>
                        </a:rPr>
                        <a:t>n</a:t>
                      </a:r>
                      <a:r>
                        <a:rPr kumimoji="0" lang="zh-CN" altLang="en-US" sz="1800" u="none" strike="noStrike" cap="none" normalizeH="0" baseline="0" dirty="0">
                          <a:ln>
                            <a:noFill/>
                          </a:ln>
                          <a:effectLst/>
                        </a:rPr>
                        <a:t>次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gooogle, goooogle …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5"/>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{n,m}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en-US" altLang="zh-CN" sz="1800" u="none" strike="noStrike" cap="none" normalizeH="0" baseline="0" dirty="0">
                          <a:ln>
                            <a:noFill/>
                          </a:ln>
                          <a:effectLst/>
                        </a:rPr>
                        <a:t>n</a:t>
                      </a:r>
                      <a:r>
                        <a:rPr kumimoji="0" lang="zh-CN" altLang="en-US" sz="1800" u="none" strike="noStrike" cap="none" normalizeH="0" baseline="0" dirty="0">
                          <a:ln>
                            <a:noFill/>
                          </a:ln>
                          <a:effectLst/>
                        </a:rPr>
                        <a:t>到</a:t>
                      </a:r>
                      <a:r>
                        <a:rPr kumimoji="0" lang="en-US" altLang="zh-CN" sz="1800" u="none" strike="noStrike" cap="none" normalizeH="0" baseline="0" dirty="0">
                          <a:ln>
                            <a:noFill/>
                          </a:ln>
                          <a:effectLst/>
                        </a:rPr>
                        <a:t>m</a:t>
                      </a:r>
                      <a:r>
                        <a:rPr kumimoji="0" lang="zh-CN" altLang="en-US" sz="1800" u="none" strike="noStrike" cap="none" normalizeH="0" baseline="0" dirty="0">
                          <a:ln>
                            <a:noFill/>
                          </a:ln>
                          <a:effectLst/>
                        </a:rPr>
                        <a:t>次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go{2,4}gle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gooogle, goooogle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6"/>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以或逻辑连接多个匹配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ERE </a:t>
                      </a:r>
                      <a:endParaRPr kumimoji="0" lang="en-US" altLang="zh-CN"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err="1">
                          <a:ln>
                            <a:noFill/>
                          </a:ln>
                          <a:effectLst/>
                        </a:rPr>
                        <a:t>good|bon</a:t>
                      </a:r>
                      <a:r>
                        <a:rPr kumimoji="0" lang="en-US" altLang="zh-CN" sz="1800" u="none" strike="noStrike" cap="none" normalizeH="0" baseline="0" dirty="0">
                          <a:ln>
                            <a:noFill/>
                          </a:ln>
                          <a:effectLst/>
                        </a:rPr>
                        <a:t> </a:t>
                      </a:r>
                      <a:endParaRPr kumimoji="0" lang="en-US" altLang="zh-CN"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匹配 </a:t>
                      </a:r>
                      <a:r>
                        <a:rPr kumimoji="0" lang="en-US" altLang="zh-CN" sz="1800" u="none" strike="noStrike" cap="none" normalizeH="0" baseline="0">
                          <a:ln>
                            <a:noFill/>
                          </a:ln>
                          <a:effectLst/>
                        </a:rPr>
                        <a:t>good </a:t>
                      </a:r>
                      <a:r>
                        <a:rPr kumimoji="0" lang="zh-CN" altLang="en-US" sz="1800" u="none" strike="noStrike" cap="none" normalizeH="0" baseline="0">
                          <a:ln>
                            <a:noFill/>
                          </a:ln>
                          <a:effectLst/>
                        </a:rPr>
                        <a:t>或 </a:t>
                      </a:r>
                      <a:r>
                        <a:rPr kumimoji="0" lang="en-US" altLang="zh-CN" sz="1800" u="none" strike="noStrike" cap="none" normalizeH="0" baseline="0">
                          <a:ln>
                            <a:noFill/>
                          </a:ln>
                          <a:effectLst/>
                        </a:rPr>
                        <a:t>bon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7"/>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转义字符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 </a:t>
                      </a:r>
                      <a:endParaRPr kumimoji="0" lang="en-US" altLang="zh-CN" sz="1800" b="0" i="0" u="none" strike="noStrike" cap="none" normalizeH="0" baseline="0" dirty="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8"/>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正则表达式的元字符（续</a:t>
            </a:r>
            <a:r>
              <a:rPr lang="en-US" altLang="zh-CN" b="1" dirty="0"/>
              <a:t>2</a:t>
            </a:r>
            <a:r>
              <a:rPr lang="zh-CN" altLang="en-US" b="1" dirty="0"/>
              <a:t>）</a:t>
            </a:r>
            <a:endParaRPr lang="zh-CN" altLang="en-US" dirty="0"/>
          </a:p>
        </p:txBody>
      </p:sp>
      <p:sp>
        <p:nvSpPr>
          <p:cNvPr id="3" name="内容占位符 2"/>
          <p:cNvSpPr>
            <a:spLocks noGrp="1"/>
          </p:cNvSpPr>
          <p:nvPr>
            <p:ph idx="1"/>
          </p:nvPr>
        </p:nvSpPr>
        <p:spPr>
          <a:xfrm>
            <a:off x="457200" y="1600201"/>
            <a:ext cx="8229600" cy="532656"/>
          </a:xfrm>
        </p:spPr>
        <p:txBody>
          <a:bodyPr/>
          <a:lstStyle/>
          <a:p>
            <a:r>
              <a:rPr lang="en-US" altLang="zh-CN" dirty="0"/>
              <a:t>POSIX RE </a:t>
            </a:r>
            <a:r>
              <a:rPr lang="zh-CN" altLang="en-US" dirty="0"/>
              <a:t>用于</a:t>
            </a:r>
            <a:r>
              <a:rPr lang="zh-CN" altLang="en-US" dirty="0">
                <a:solidFill>
                  <a:srgbClr val="FF0000"/>
                </a:solidFill>
              </a:rPr>
              <a:t>方括号之内</a:t>
            </a:r>
            <a:r>
              <a:rPr lang="zh-CN" altLang="en-US" dirty="0"/>
              <a:t>的元字符</a:t>
            </a:r>
          </a:p>
        </p:txBody>
      </p:sp>
      <p:graphicFrame>
        <p:nvGraphicFramePr>
          <p:cNvPr id="7" name="Group 58"/>
          <p:cNvGraphicFramePr>
            <a:graphicFrameLocks/>
          </p:cNvGraphicFramePr>
          <p:nvPr>
            <p:extLst>
              <p:ext uri="{D42A27DB-BD31-4B8C-83A1-F6EECF244321}">
                <p14:modId xmlns:p14="http://schemas.microsoft.com/office/powerpoint/2010/main" val="3843336791"/>
              </p:ext>
            </p:extLst>
          </p:nvPr>
        </p:nvGraphicFramePr>
        <p:xfrm>
          <a:off x="409109" y="2488830"/>
          <a:ext cx="8496945" cy="3219922"/>
        </p:xfrm>
        <a:graphic>
          <a:graphicData uri="http://schemas.openxmlformats.org/drawingml/2006/table">
            <a:tbl>
              <a:tblPr>
                <a:tableStyleId>{284E427A-3D55-4303-BF80-6455036E1DE7}</a:tableStyleId>
              </a:tblPr>
              <a:tblGrid>
                <a:gridCol w="1008112">
                  <a:extLst>
                    <a:ext uri="{9D8B030D-6E8A-4147-A177-3AD203B41FA5}">
                      <a16:colId xmlns:a16="http://schemas.microsoft.com/office/drawing/2014/main" val="20000"/>
                    </a:ext>
                  </a:extLst>
                </a:gridCol>
                <a:gridCol w="3024336">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gridCol w="2736305">
                  <a:extLst>
                    <a:ext uri="{9D8B030D-6E8A-4147-A177-3AD203B41FA5}">
                      <a16:colId xmlns:a16="http://schemas.microsoft.com/office/drawing/2014/main" val="20004"/>
                    </a:ext>
                  </a:extLst>
                </a:gridCol>
              </a:tblGrid>
              <a:tr h="81787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元字符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含义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a:ln>
                            <a:noFill/>
                          </a:ln>
                          <a:effectLst/>
                        </a:rPr>
                        <a:t>类型 </a:t>
                      </a:r>
                      <a:endParaRPr kumimoji="0" lang="zh-CN" altLang="en-US"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a:ln>
                            <a:noFill/>
                          </a:ln>
                          <a:effectLst/>
                        </a:rPr>
                        <a:t>举例 </a:t>
                      </a:r>
                      <a:endParaRPr kumimoji="0" lang="zh-CN" altLang="en-US"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a:ln>
                            <a:noFill/>
                          </a:ln>
                          <a:effectLst/>
                        </a:rPr>
                        <a:t>说明 </a:t>
                      </a:r>
                      <a:endParaRPr kumimoji="0" lang="zh-CN" altLang="en-US" sz="20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0"/>
                  </a:ext>
                </a:extLst>
              </a:tr>
              <a:tr h="76630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非（仅用于启始字符）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BRE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a:ln>
                            <a:noFill/>
                          </a:ln>
                          <a:effectLst/>
                        </a:rPr>
                        <a:t>[^xyz] </a:t>
                      </a:r>
                      <a:endParaRPr kumimoji="0" lang="en-US" altLang="zh-CN"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匹配</a:t>
                      </a:r>
                      <a:r>
                        <a:rPr kumimoji="0" lang="en-US" altLang="zh-CN" sz="2000" u="none" strike="noStrike" cap="none" normalizeH="0" baseline="0" dirty="0" err="1">
                          <a:ln>
                            <a:noFill/>
                          </a:ln>
                          <a:effectLst/>
                        </a:rPr>
                        <a:t>xyz</a:t>
                      </a:r>
                      <a:r>
                        <a:rPr kumimoji="0" lang="zh-CN" altLang="en-US" sz="2000" u="none" strike="noStrike" cap="none" normalizeH="0" baseline="0" dirty="0">
                          <a:ln>
                            <a:noFill/>
                          </a:ln>
                          <a:effectLst/>
                        </a:rPr>
                        <a:t>之外的任意一个字符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1"/>
                  </a:ext>
                </a:extLst>
              </a:tr>
              <a:tr h="81787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用于指明字符范围</a:t>
                      </a:r>
                      <a:endParaRPr kumimoji="0" lang="en-US" altLang="zh-CN" sz="2000" u="none" strike="noStrike" cap="none" normalizeH="0" baseline="0" dirty="0">
                        <a:ln>
                          <a:noFill/>
                        </a:ln>
                        <a:effectLst/>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（不能是首字符和尾字符）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BRE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[a-zA-Z]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a:ln>
                            <a:noFill/>
                          </a:ln>
                          <a:effectLst/>
                        </a:rPr>
                        <a:t>匹配任意一个字母 </a:t>
                      </a:r>
                      <a:endParaRPr kumimoji="0" lang="zh-CN" altLang="en-US" sz="20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2"/>
                  </a:ext>
                </a:extLst>
              </a:tr>
              <a:tr h="81787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转义字符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a:ln>
                            <a:noFill/>
                          </a:ln>
                          <a:effectLst/>
                        </a:rPr>
                        <a:t>BRE </a:t>
                      </a:r>
                      <a:endParaRPr kumimoji="0" lang="en-US" altLang="zh-CN"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a:ln>
                            <a:noFill/>
                          </a:ln>
                          <a:effectLst/>
                        </a:rPr>
                        <a:t>[\.] </a:t>
                      </a:r>
                      <a:endParaRPr kumimoji="0" lang="en-US" altLang="zh-CN"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a:ln>
                            <a:noFill/>
                          </a:ln>
                          <a:effectLst/>
                        </a:rPr>
                        <a:t>.</a:t>
                      </a:r>
                      <a:endParaRPr kumimoji="0" lang="en-US" altLang="zh-CN" sz="2000" b="0" i="0" u="none" strike="noStrike" cap="none" normalizeH="0" baseline="0" dirty="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3"/>
                  </a:ext>
                </a:extLst>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正则表达式举例</a:t>
            </a:r>
            <a:r>
              <a:rPr lang="en-US" altLang="zh-CN" dirty="0"/>
              <a:t>1</a:t>
            </a:r>
            <a:endParaRPr lang="zh-CN" altLang="en-US" dirty="0"/>
          </a:p>
        </p:txBody>
      </p:sp>
      <p:sp>
        <p:nvSpPr>
          <p:cNvPr id="4" name="内容占位符 3"/>
          <p:cNvSpPr>
            <a:spLocks noGrp="1"/>
          </p:cNvSpPr>
          <p:nvPr>
            <p:ph idx="1"/>
          </p:nvPr>
        </p:nvSpPr>
        <p:spPr>
          <a:xfrm>
            <a:off x="416262" y="1265615"/>
            <a:ext cx="8748464" cy="5400670"/>
          </a:xfrm>
        </p:spPr>
        <p:txBody>
          <a:bodyPr/>
          <a:lstStyle/>
          <a:p>
            <a:pPr>
              <a:spcBef>
                <a:spcPts val="0"/>
              </a:spcBef>
            </a:pPr>
            <a:r>
              <a:rPr lang="zh-CN" altLang="en-US" sz="2400" dirty="0">
                <a:highlight>
                  <a:srgbClr val="FFFF00"/>
                </a:highlight>
              </a:rPr>
              <a:t>...x..x..x</a:t>
            </a:r>
            <a:r>
              <a:rPr lang="zh-CN" altLang="en-US" sz="2400" dirty="0"/>
              <a:t>：匹配...X..X..X结构的字符串</a:t>
            </a:r>
            <a:r>
              <a:rPr lang="zh-CN" altLang="en-US" sz="2400" dirty="0">
                <a:solidFill>
                  <a:srgbClr val="FF0000"/>
                </a:solidFill>
              </a:rPr>
              <a:t>(abcxabxabx)</a:t>
            </a:r>
          </a:p>
          <a:p>
            <a:pPr>
              <a:spcBef>
                <a:spcPts val="0"/>
              </a:spcBef>
            </a:pPr>
            <a:r>
              <a:rPr lang="zh-CN" altLang="en-US" sz="2400" dirty="0">
                <a:highlight>
                  <a:srgbClr val="FFFF00"/>
                </a:highlight>
              </a:rPr>
              <a:t>^d</a:t>
            </a:r>
            <a:r>
              <a:rPr lang="zh-CN" altLang="en-US" sz="2400" dirty="0"/>
              <a:t>：匹配以d开头的字符串</a:t>
            </a:r>
            <a:r>
              <a:rPr lang="zh-CN" altLang="en-US" sz="2400" dirty="0">
                <a:solidFill>
                  <a:srgbClr val="FF0000"/>
                </a:solidFill>
              </a:rPr>
              <a:t>(dog)</a:t>
            </a:r>
            <a:endParaRPr lang="zh-CN" altLang="en-US" sz="2400" dirty="0"/>
          </a:p>
          <a:p>
            <a:pPr>
              <a:spcBef>
                <a:spcPts val="0"/>
              </a:spcBef>
            </a:pPr>
            <a:r>
              <a:rPr lang="zh-CN" altLang="en-US" sz="2400" dirty="0">
                <a:highlight>
                  <a:srgbClr val="FFFF00"/>
                </a:highlight>
              </a:rPr>
              <a:t>^the</a:t>
            </a:r>
            <a:r>
              <a:rPr lang="zh-CN" altLang="en-US" sz="2400" dirty="0"/>
              <a:t>：匹配以the开头的字符串</a:t>
            </a:r>
            <a:r>
              <a:rPr lang="en-US" altLang="zh-CN" sz="2400" dirty="0">
                <a:solidFill>
                  <a:srgbClr val="FF0000"/>
                </a:solidFill>
              </a:rPr>
              <a:t>(</a:t>
            </a:r>
            <a:r>
              <a:rPr lang="zh-CN" altLang="en-US" sz="2400" dirty="0">
                <a:solidFill>
                  <a:srgbClr val="FF0000"/>
                </a:solidFill>
              </a:rPr>
              <a:t>theshy</a:t>
            </a:r>
            <a:r>
              <a:rPr lang="en-US" altLang="zh-CN" sz="2400" dirty="0">
                <a:solidFill>
                  <a:srgbClr val="FF0000"/>
                </a:solidFill>
              </a:rPr>
              <a:t>)</a:t>
            </a:r>
            <a:endParaRPr lang="zh-CN" altLang="en-US" sz="2400" dirty="0"/>
          </a:p>
          <a:p>
            <a:pPr>
              <a:spcBef>
                <a:spcPts val="0"/>
              </a:spcBef>
            </a:pPr>
            <a:r>
              <a:rPr lang="zh-CN" altLang="en-US" sz="2400" dirty="0">
                <a:highlight>
                  <a:srgbClr val="FFFF00"/>
                </a:highlight>
              </a:rPr>
              <a:t>sh$</a:t>
            </a:r>
            <a:r>
              <a:rPr lang="zh-CN" altLang="en-US" sz="2400" dirty="0"/>
              <a:t>：匹配以sh结尾的字符串</a:t>
            </a:r>
            <a:r>
              <a:rPr lang="zh-CN" altLang="en-US" sz="2400" dirty="0">
                <a:solidFill>
                  <a:srgbClr val="FF0000"/>
                </a:solidFill>
              </a:rPr>
              <a:t>(push)</a:t>
            </a:r>
            <a:endParaRPr lang="zh-CN" altLang="en-US" sz="2400" dirty="0"/>
          </a:p>
          <a:p>
            <a:pPr>
              <a:spcBef>
                <a:spcPts val="0"/>
              </a:spcBef>
            </a:pPr>
            <a:r>
              <a:rPr lang="zh-CN" altLang="en-US" sz="2400" dirty="0">
                <a:highlight>
                  <a:srgbClr val="FFFF00"/>
                </a:highlight>
              </a:rPr>
              <a:t>^....$</a:t>
            </a:r>
            <a:r>
              <a:rPr lang="zh-CN" altLang="en-US" sz="2400" dirty="0"/>
              <a:t>:匹配长度为4的字符串</a:t>
            </a:r>
            <a:r>
              <a:rPr lang="zh-CN" altLang="en-US" sz="2400" dirty="0">
                <a:solidFill>
                  <a:srgbClr val="FF0000"/>
                </a:solidFill>
              </a:rPr>
              <a:t>(abcd)</a:t>
            </a:r>
            <a:endParaRPr lang="zh-CN" altLang="en-US" sz="2400" dirty="0"/>
          </a:p>
          <a:p>
            <a:pPr>
              <a:spcBef>
                <a:spcPts val="0"/>
              </a:spcBef>
            </a:pPr>
            <a:r>
              <a:rPr lang="zh-CN" altLang="en-US" sz="2400" dirty="0">
                <a:highlight>
                  <a:srgbClr val="FFFF00"/>
                </a:highlight>
              </a:rPr>
              <a:t>^$</a:t>
            </a:r>
            <a:r>
              <a:rPr lang="zh-CN" altLang="en-US" sz="2400" dirty="0"/>
              <a:t>：匹配空行</a:t>
            </a:r>
          </a:p>
          <a:p>
            <a:pPr>
              <a:spcBef>
                <a:spcPts val="0"/>
              </a:spcBef>
            </a:pPr>
            <a:r>
              <a:rPr lang="zh-CN" altLang="en-US" sz="2400" dirty="0">
                <a:highlight>
                  <a:srgbClr val="FFFF00"/>
                </a:highlight>
              </a:rPr>
              <a:t>\. </a:t>
            </a:r>
            <a:r>
              <a:rPr lang="zh-CN" altLang="en-US" sz="2400" dirty="0"/>
              <a:t>：匹配一个小数点</a:t>
            </a:r>
          </a:p>
          <a:p>
            <a:pPr>
              <a:spcBef>
                <a:spcPts val="0"/>
              </a:spcBef>
            </a:pPr>
            <a:r>
              <a:rPr lang="zh-CN" altLang="en-US" sz="2400" dirty="0">
                <a:highlight>
                  <a:srgbClr val="FFFF00"/>
                </a:highlight>
              </a:rPr>
              <a:t>^.2</a:t>
            </a:r>
            <a:r>
              <a:rPr lang="zh-CN" altLang="en-US" sz="2400" dirty="0"/>
              <a:t>：匹配任意字符开头，以2结尾的字符串</a:t>
            </a:r>
            <a:r>
              <a:rPr lang="zh-CN" altLang="en-US" sz="2400" dirty="0">
                <a:solidFill>
                  <a:srgbClr val="FF0000"/>
                </a:solidFill>
              </a:rPr>
              <a:t>(g2)</a:t>
            </a:r>
            <a:endParaRPr lang="zh-CN" altLang="en-US" sz="2400" dirty="0"/>
          </a:p>
          <a:p>
            <a:pPr>
              <a:spcBef>
                <a:spcPts val="0"/>
              </a:spcBef>
            </a:pPr>
            <a:r>
              <a:rPr lang="zh-CN" altLang="en-US" sz="2400" dirty="0">
                <a:highlight>
                  <a:srgbClr val="FFFF00"/>
                </a:highlight>
              </a:rPr>
              <a:t>\*\.pas</a:t>
            </a:r>
            <a:r>
              <a:rPr lang="zh-CN" altLang="en-US" sz="2400" dirty="0"/>
              <a:t>：匹配</a:t>
            </a:r>
            <a:r>
              <a:rPr lang="zh-CN" altLang="en-US" sz="2400" dirty="0">
                <a:solidFill>
                  <a:schemeClr val="tx1"/>
                </a:solidFill>
              </a:rPr>
              <a:t>*.pas</a:t>
            </a:r>
          </a:p>
          <a:p>
            <a:pPr>
              <a:spcBef>
                <a:spcPts val="0"/>
              </a:spcBef>
            </a:pPr>
            <a:r>
              <a:rPr lang="zh-CN" altLang="en-US" sz="2400" dirty="0">
                <a:highlight>
                  <a:srgbClr val="FFFF00"/>
                </a:highlight>
              </a:rPr>
              <a:t>t.*\.sh$</a:t>
            </a:r>
            <a:r>
              <a:rPr lang="zh-CN" altLang="en-US" sz="2400" dirty="0"/>
              <a:t>：匹配t开头，.sh结尾，中间字符为一个或多个字符的字符串</a:t>
            </a:r>
            <a:r>
              <a:rPr lang="zh-CN" altLang="en-US" sz="2400" dirty="0">
                <a:solidFill>
                  <a:srgbClr val="FF0000"/>
                </a:solidFill>
              </a:rPr>
              <a:t>(ta.sh  tab.sh  tabc.sh)</a:t>
            </a:r>
            <a:endParaRPr lang="zh-CN" altLang="en-US" sz="2400" dirty="0"/>
          </a:p>
          <a:p>
            <a:pPr>
              <a:spcBef>
                <a:spcPts val="0"/>
              </a:spcBef>
            </a:pPr>
            <a:r>
              <a:rPr lang="zh-CN" altLang="en-US" sz="2400" dirty="0">
                <a:highlight>
                  <a:srgbClr val="FFFF00"/>
                </a:highlight>
              </a:rPr>
              <a:t>t*\.sh$</a:t>
            </a:r>
            <a:r>
              <a:rPr lang="zh-CN" altLang="en-US" sz="2400" dirty="0"/>
              <a:t>：匹配t开头，.sh结尾，中间字符为零个或多个字符的字符串</a:t>
            </a:r>
            <a:r>
              <a:rPr lang="zh-CN" altLang="en-US" sz="2400" dirty="0">
                <a:solidFill>
                  <a:srgbClr val="FF0000"/>
                </a:solidFill>
              </a:rPr>
              <a:t>(t.sh   ta.sh   tab.sh)</a:t>
            </a:r>
            <a:endParaRPr lang="zh-CN" altLang="en-US" sz="2400" dirty="0"/>
          </a:p>
          <a:p>
            <a:pPr>
              <a:spcBef>
                <a:spcPts val="0"/>
              </a:spcBef>
            </a:pPr>
            <a:r>
              <a:rPr lang="zh-CN" altLang="en-US" sz="2400" dirty="0">
                <a:highlight>
                  <a:srgbClr val="FFFF00"/>
                </a:highlight>
              </a:rPr>
              <a:t>.a.*</a:t>
            </a:r>
            <a:r>
              <a:rPr lang="zh-CN" altLang="en-US" sz="2400" dirty="0"/>
              <a:t>：匹配任意字符开头，a为第二个字符，结尾为零个或多个字符的字符串</a:t>
            </a:r>
            <a:r>
              <a:rPr lang="zh-CN" altLang="en-US" sz="2400" dirty="0">
                <a:solidFill>
                  <a:srgbClr val="FF0000"/>
                </a:solidFill>
              </a:rPr>
              <a:t>(xa  xay  xayy)</a:t>
            </a:r>
            <a:r>
              <a:rPr lang="zh-CN" altLang="en-US" sz="2400" dirty="0"/>
              <a:t>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0807" y="1916832"/>
            <a:ext cx="8268469" cy="4114800"/>
          </a:xfrm>
        </p:spPr>
        <p:txBody>
          <a:bodyPr/>
          <a:lstStyle/>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[0123456789]</a:t>
            </a:r>
            <a:r>
              <a:rPr lang="zh-CN" altLang="en-US" sz="2400" b="1" dirty="0">
                <a:latin typeface="宋体" panose="02010600030101010101" pitchFamily="2" charset="-122"/>
                <a:ea typeface="宋体" panose="02010600030101010101" pitchFamily="2" charset="-122"/>
                <a:cs typeface="宋体" panose="02010600030101010101" pitchFamily="2" charset="-122"/>
              </a:rPr>
              <a:t>：匹配0-9的任意一个数字</a:t>
            </a: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[0-9]</a:t>
            </a:r>
            <a:r>
              <a:rPr lang="zh-CN" altLang="en-US" sz="2400" b="1" dirty="0">
                <a:latin typeface="宋体" panose="02010600030101010101" pitchFamily="2" charset="-122"/>
                <a:ea typeface="宋体" panose="02010600030101010101" pitchFamily="2" charset="-122"/>
                <a:cs typeface="宋体" panose="02010600030101010101" pitchFamily="2" charset="-122"/>
              </a:rPr>
              <a:t>：匹配0-9的任意一个数字</a:t>
            </a: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[a-zA-Z0-9\-]</a:t>
            </a:r>
            <a:r>
              <a:rPr lang="zh-CN" altLang="en-US" sz="2400" b="1" dirty="0">
                <a:latin typeface="宋体" panose="02010600030101010101" pitchFamily="2" charset="-122"/>
                <a:ea typeface="宋体" panose="02010600030101010101" pitchFamily="2" charset="-122"/>
                <a:cs typeface="宋体" panose="02010600030101010101" pitchFamily="2" charset="-122"/>
              </a:rPr>
              <a:t>：匹配任意一个大小写字母或者数字或者减号(</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 A 9 -)</a:t>
            </a: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[^0-9]</a:t>
            </a:r>
            <a:r>
              <a:rPr lang="zh-CN" altLang="en-US" sz="2400" b="1" dirty="0">
                <a:latin typeface="宋体" panose="02010600030101010101" pitchFamily="2" charset="-122"/>
                <a:ea typeface="宋体" panose="02010600030101010101" pitchFamily="2" charset="-122"/>
                <a:cs typeface="宋体" panose="02010600030101010101" pitchFamily="2" charset="-122"/>
              </a:rPr>
              <a:t>：匹配非0-9的任意一个字符</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[^abc]</a:t>
            </a:r>
            <a:r>
              <a:rPr lang="zh-CN" altLang="en-US" sz="2400" b="1" dirty="0">
                <a:latin typeface="宋体" panose="02010600030101010101" pitchFamily="2" charset="-122"/>
                <a:ea typeface="宋体" panose="02010600030101010101" pitchFamily="2" charset="-122"/>
                <a:cs typeface="宋体" panose="02010600030101010101" pitchFamily="2" charset="-122"/>
              </a:rPr>
              <a:t>：匹配除adc之外的任意一个字符</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（x，1）</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^[^1]</a:t>
            </a:r>
            <a:r>
              <a:rPr lang="zh-CN" altLang="en-US" sz="2400" b="1" dirty="0">
                <a:latin typeface="宋体" panose="02010600030101010101" pitchFamily="2" charset="-122"/>
                <a:ea typeface="宋体" panose="02010600030101010101" pitchFamily="2" charset="-122"/>
                <a:cs typeface="宋体" panose="02010600030101010101" pitchFamily="2" charset="-122"/>
              </a:rPr>
              <a:t> ：匹配开头不是1的字符串</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(abc)</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[Gg]reen</a:t>
            </a:r>
            <a:r>
              <a:rPr lang="zh-CN" altLang="en-US" sz="2400" b="1" dirty="0">
                <a:latin typeface="宋体" panose="02010600030101010101" pitchFamily="2" charset="-122"/>
                <a:ea typeface="宋体" panose="02010600030101010101" pitchFamily="2" charset="-122"/>
                <a:cs typeface="宋体" panose="02010600030101010101" pitchFamily="2" charset="-122"/>
              </a:rPr>
              <a:t>：匹配Green或green</a:t>
            </a: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[a-z][a-z]* </a:t>
            </a:r>
            <a:r>
              <a:rPr lang="zh-CN" altLang="en-US" sz="2400" b="1" dirty="0">
                <a:latin typeface="宋体" panose="02010600030101010101" pitchFamily="2" charset="-122"/>
                <a:ea typeface="宋体" panose="02010600030101010101" pitchFamily="2" charset="-122"/>
                <a:cs typeface="宋体" panose="02010600030101010101" pitchFamily="2" charset="-122"/>
              </a:rPr>
              <a:t>：匹配任意一个小写字母开头，零个或多个小写字母结尾的字符串</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  ab  abb  abbb  abbc)</a:t>
            </a:r>
            <a:r>
              <a:rPr lang="zh-CN" altLang="en-US" sz="2400" b="1" dirty="0">
                <a:latin typeface="宋体" panose="02010600030101010101" pitchFamily="2" charset="-122"/>
                <a:ea typeface="宋体" panose="02010600030101010101" pitchFamily="2" charset="-122"/>
                <a:cs typeface="宋体" panose="02010600030101010101" pitchFamily="2" charset="-122"/>
              </a:rPr>
              <a:t>	</a:t>
            </a: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^\.[0-9][0-9]</a:t>
            </a:r>
            <a:r>
              <a:rPr lang="zh-CN" altLang="en-US" sz="2400" b="1" dirty="0">
                <a:latin typeface="宋体" panose="02010600030101010101" pitchFamily="2" charset="-122"/>
                <a:ea typeface="宋体" panose="02010600030101010101" pitchFamily="2" charset="-122"/>
                <a:cs typeface="宋体" panose="02010600030101010101" pitchFamily="2" charset="-122"/>
              </a:rPr>
              <a:t>：匹配以小数点开头的两位数字</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(.12)</a:t>
            </a:r>
          </a:p>
        </p:txBody>
      </p:sp>
      <p:sp>
        <p:nvSpPr>
          <p:cNvPr id="4" name="标题 3"/>
          <p:cNvSpPr>
            <a:spLocks noGrp="1"/>
          </p:cNvSpPr>
          <p:nvPr>
            <p:ph type="title"/>
          </p:nvPr>
        </p:nvSpPr>
        <p:spPr/>
        <p:txBody>
          <a:bodyPr/>
          <a:lstStyle/>
          <a:p>
            <a:r>
              <a:rPr lang="zh-CN" altLang="en-US" dirty="0"/>
              <a:t>正则表达式举例</a:t>
            </a:r>
            <a:r>
              <a:rPr lang="en-US" altLang="zh-CN" dirty="0"/>
              <a:t>2</a:t>
            </a:r>
            <a:r>
              <a:rPr lang="zh-CN" altLang="en-US" dirty="0"/>
              <a:t> </a:t>
            </a:r>
          </a:p>
        </p:txBody>
      </p:sp>
      <p:sp>
        <p:nvSpPr>
          <p:cNvPr id="5" name="文本框 4">
            <a:extLst>
              <a:ext uri="{FF2B5EF4-FFF2-40B4-BE49-F238E27FC236}">
                <a16:creationId xmlns:a16="http://schemas.microsoft.com/office/drawing/2014/main" id="{F57D8714-8996-456A-98FA-0F6316B15448}"/>
              </a:ext>
            </a:extLst>
          </p:cNvPr>
          <p:cNvSpPr txBox="1"/>
          <p:nvPr/>
        </p:nvSpPr>
        <p:spPr>
          <a:xfrm>
            <a:off x="670807" y="1393612"/>
            <a:ext cx="4572000" cy="523220"/>
          </a:xfrm>
          <a:prstGeom prst="rect">
            <a:avLst/>
          </a:prstGeom>
          <a:noFill/>
        </p:spPr>
        <p:txBody>
          <a:bodyPr wrap="square">
            <a:spAutoFit/>
          </a:bodyPr>
          <a:lstStyle/>
          <a:p>
            <a:pPr marL="342900" indent="-342900">
              <a:spcBef>
                <a:spcPct val="20000"/>
              </a:spcBef>
              <a:buClr>
                <a:schemeClr val="accent1"/>
              </a:buClr>
              <a:buSzPct val="65000"/>
              <a:buFont typeface="Wingdings" pitchFamily="2" charset="2"/>
              <a:buChar char="n"/>
            </a:pPr>
            <a:r>
              <a:rPr lang="en-US" altLang="zh-CN" sz="2800" kern="0" dirty="0">
                <a:solidFill>
                  <a:srgbClr val="0000FF"/>
                </a:solidFill>
                <a:latin typeface="+mn-lt"/>
                <a:ea typeface="+mn-ea"/>
              </a:rPr>
              <a:t>[]</a:t>
            </a:r>
            <a:r>
              <a:rPr lang="zh-CN" altLang="en-US" sz="2800" kern="0" dirty="0">
                <a:solidFill>
                  <a:srgbClr val="0000FF"/>
                </a:solidFill>
                <a:latin typeface="+mn-lt"/>
                <a:ea typeface="+mn-ea"/>
              </a:rPr>
              <a:t>中都是单个字符匹配</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正则表达式举例 </a:t>
            </a:r>
            <a:r>
              <a:rPr lang="en-US" altLang="zh-CN" dirty="0"/>
              <a:t>3</a:t>
            </a:r>
            <a:endParaRPr lang="zh-CN" altLang="en-US" dirty="0"/>
          </a:p>
        </p:txBody>
      </p:sp>
      <p:sp>
        <p:nvSpPr>
          <p:cNvPr id="4" name="内容占位符 3"/>
          <p:cNvSpPr>
            <a:spLocks noGrp="1"/>
          </p:cNvSpPr>
          <p:nvPr>
            <p:ph idx="1"/>
          </p:nvPr>
        </p:nvSpPr>
        <p:spPr>
          <a:xfrm>
            <a:off x="107504" y="1249533"/>
            <a:ext cx="9165590" cy="4114800"/>
          </a:xfrm>
        </p:spPr>
        <p:txBody>
          <a:bodyPr/>
          <a:lstStyle/>
          <a:p>
            <a:pPr algn="l">
              <a:spcBef>
                <a:spcPts val="0"/>
              </a:spcBef>
            </a:pPr>
            <a:r>
              <a:rPr lang="zh-CN" altLang="en-US" sz="2000" dirty="0">
                <a:highlight>
                  <a:srgbClr val="FFFF00"/>
                </a:highlight>
              </a:rPr>
              <a:t>gr(a|e)y</a:t>
            </a:r>
            <a:r>
              <a:rPr lang="zh-CN" altLang="en-US" sz="2000" dirty="0"/>
              <a:t>：匹配gray或grey； </a:t>
            </a:r>
          </a:p>
          <a:p>
            <a:pPr algn="l">
              <a:spcBef>
                <a:spcPts val="0"/>
              </a:spcBef>
            </a:pPr>
            <a:r>
              <a:rPr lang="zh-CN" altLang="en-US" sz="2000" dirty="0">
                <a:highlight>
                  <a:srgbClr val="FFFF00"/>
                </a:highlight>
              </a:rPr>
              <a:t>(^To:|^From:) (Seaman|Ramsay )</a:t>
            </a:r>
            <a:r>
              <a:rPr lang="zh-CN" altLang="en-US" sz="2000" dirty="0"/>
              <a:t>：匹配以To：或From：开头，后面是Seaman或Ramsay；</a:t>
            </a:r>
            <a:r>
              <a:rPr lang="en-US" altLang="zh-CN" sz="2000" dirty="0">
                <a:solidFill>
                  <a:srgbClr val="FF0000"/>
                </a:solidFill>
              </a:rPr>
              <a:t>(</a:t>
            </a:r>
            <a:r>
              <a:rPr lang="zh-CN" altLang="en-US" sz="2000" dirty="0">
                <a:solidFill>
                  <a:srgbClr val="FF0000"/>
                </a:solidFill>
              </a:rPr>
              <a:t>To:Ramsay  From:Seaman</a:t>
            </a:r>
            <a:r>
              <a:rPr lang="en-US" altLang="zh-CN" sz="2000" dirty="0">
                <a:solidFill>
                  <a:srgbClr val="FF0000"/>
                </a:solidFill>
              </a:rPr>
              <a:t>)</a:t>
            </a:r>
            <a:endParaRPr lang="zh-CN" altLang="en-US" sz="2000" dirty="0"/>
          </a:p>
          <a:p>
            <a:pPr algn="l">
              <a:spcBef>
                <a:spcPts val="0"/>
              </a:spcBef>
            </a:pPr>
            <a:r>
              <a:rPr lang="zh-CN" altLang="en-US" sz="2000" dirty="0">
                <a:highlight>
                  <a:srgbClr val="FFFF00"/>
                </a:highlight>
              </a:rPr>
              <a:t>[0-9]\{2\}-[0-9]\{2\}-[0-9]\{4\}</a:t>
            </a:r>
            <a:r>
              <a:rPr lang="zh-CN" altLang="en-US" sz="2000" dirty="0"/>
              <a:t>：匹配0-9中任意一个数字两次-匹配0-9中任意一个数字两次-匹配0-9中任意一个数字四次；</a:t>
            </a:r>
            <a:r>
              <a:rPr lang="en-US" altLang="zh-CN" sz="2000" dirty="0">
                <a:solidFill>
                  <a:srgbClr val="FF0000"/>
                </a:solidFill>
              </a:rPr>
              <a:t>(</a:t>
            </a:r>
            <a:r>
              <a:rPr lang="zh-CN" altLang="en-US" sz="2000" dirty="0">
                <a:solidFill>
                  <a:srgbClr val="FF0000"/>
                </a:solidFill>
              </a:rPr>
              <a:t>11-66-8888</a:t>
            </a:r>
            <a:r>
              <a:rPr lang="en-US" altLang="zh-CN" sz="2000" dirty="0">
                <a:solidFill>
                  <a:srgbClr val="FF0000"/>
                </a:solidFill>
              </a:rPr>
              <a:t>)</a:t>
            </a:r>
            <a:endParaRPr lang="zh-CN" altLang="en-US" sz="2000" dirty="0"/>
          </a:p>
          <a:p>
            <a:pPr algn="l">
              <a:spcBef>
                <a:spcPts val="0"/>
              </a:spcBef>
            </a:pPr>
            <a:r>
              <a:rPr lang="zh-CN" altLang="en-US" sz="2000" dirty="0">
                <a:highlight>
                  <a:srgbClr val="FFFF00"/>
                </a:highlight>
              </a:rPr>
              <a:t>(yellow|red) flower(s)?</a:t>
            </a:r>
            <a:r>
              <a:rPr lang="zh-CN" altLang="en-US" sz="2000" dirty="0"/>
              <a:t>：匹配yellow flower或red flower的单复数；</a:t>
            </a:r>
            <a:r>
              <a:rPr lang="zh-CN" altLang="en-US" sz="2000" dirty="0">
                <a:solidFill>
                  <a:srgbClr val="FF0000"/>
                </a:solidFill>
              </a:rPr>
              <a:t>(yellow flowers)</a:t>
            </a:r>
          </a:p>
          <a:p>
            <a:pPr algn="l">
              <a:spcBef>
                <a:spcPts val="0"/>
              </a:spcBef>
            </a:pPr>
            <a:r>
              <a:rPr lang="zh-CN" altLang="en-US" sz="2000" dirty="0">
                <a:highlight>
                  <a:srgbClr val="FFFF00"/>
                </a:highlight>
              </a:rPr>
              <a:t>/etc/rc\.d/init\.d/httpd</a:t>
            </a:r>
            <a:r>
              <a:rPr lang="zh-CN" altLang="en-US" sz="2000" dirty="0"/>
              <a:t>：转义字符“.”；</a:t>
            </a:r>
          </a:p>
          <a:p>
            <a:pPr algn="l">
              <a:spcBef>
                <a:spcPts val="0"/>
              </a:spcBef>
            </a:pPr>
            <a:r>
              <a:rPr lang="zh-CN" altLang="en-US" sz="2000" dirty="0">
                <a:highlight>
                  <a:srgbClr val="FFFF00"/>
                </a:highlight>
              </a:rPr>
              <a:t>/usr/sbin/httpd(\.worker)?</a:t>
            </a:r>
            <a:r>
              <a:rPr lang="zh-CN" altLang="en-US" sz="2000" dirty="0"/>
              <a:t>：匹配.worker或空；</a:t>
            </a:r>
          </a:p>
          <a:p>
            <a:pPr algn="l">
              <a:spcBef>
                <a:spcPts val="0"/>
              </a:spcBef>
            </a:pPr>
            <a:r>
              <a:rPr lang="zh-CN" altLang="en-US" sz="2000" dirty="0">
                <a:highlight>
                  <a:srgbClr val="FFFF00"/>
                </a:highlight>
              </a:rPr>
              <a:t>/var/www(/.*)?/logs(/.*)?</a:t>
            </a:r>
            <a:r>
              <a:rPr lang="zh-CN" altLang="en-US" sz="2000" dirty="0"/>
              <a:t>：匹配 （/（任意字符）0次或多次）一次或零次；</a:t>
            </a:r>
          </a:p>
          <a:p>
            <a:pPr algn="l">
              <a:spcBef>
                <a:spcPts val="0"/>
              </a:spcBef>
            </a:pPr>
            <a:r>
              <a:rPr lang="zh-CN" altLang="en-US" sz="2000" dirty="0">
                <a:highlight>
                  <a:srgbClr val="FFFF00"/>
                </a:highlight>
              </a:rPr>
              <a:t>/var/log/apache(2)?(/.*)?</a:t>
            </a:r>
            <a:r>
              <a:rPr lang="zh-CN" altLang="en-US" sz="2000" dirty="0"/>
              <a:t> ：匹配数字2零次或一次，匹配 （/（任意字符）0次或多次）一次或零次；</a:t>
            </a:r>
          </a:p>
          <a:p>
            <a:pPr algn="l">
              <a:spcBef>
                <a:spcPts val="0"/>
              </a:spcBef>
            </a:pPr>
            <a:r>
              <a:rPr lang="zh-CN" altLang="en-US" sz="2000" dirty="0">
                <a:highlight>
                  <a:srgbClr val="FFFF00"/>
                </a:highlight>
              </a:rPr>
              <a:t>/var/www/[^/]*/cgi-bin(/.*)?</a:t>
            </a:r>
            <a:r>
              <a:rPr lang="zh-CN" altLang="en-US" sz="2000" dirty="0"/>
              <a:t>：匹配</a:t>
            </a:r>
            <a:r>
              <a:rPr lang="en-US" altLang="zh-CN" sz="2000" dirty="0"/>
              <a:t>“/”</a:t>
            </a:r>
            <a:r>
              <a:rPr lang="zh-CN" altLang="en-US" sz="2000" dirty="0"/>
              <a:t>以外的任意一个字符出现0次或多次；匹配 （/（任意字符）0次或多次）一次或零次；</a:t>
            </a:r>
          </a:p>
          <a:p>
            <a:pPr algn="l">
              <a:spcBef>
                <a:spcPts val="0"/>
              </a:spcBef>
            </a:pPr>
            <a:r>
              <a:rPr lang="zh-CN" altLang="en-US" sz="2000" dirty="0">
                <a:highlight>
                  <a:srgbClr val="FFFF00"/>
                </a:highlight>
              </a:rPr>
              <a:t>/srv/([^/]*/)?www(/.*)?</a:t>
            </a:r>
            <a:r>
              <a:rPr lang="zh-CN" altLang="en-US" sz="2000" dirty="0"/>
              <a:t>：</a:t>
            </a:r>
            <a:r>
              <a:rPr lang="zh-CN" altLang="en-US" sz="2000" dirty="0">
                <a:sym typeface="+mn-ea"/>
              </a:rPr>
              <a:t>匹配</a:t>
            </a:r>
            <a:r>
              <a:rPr lang="en-US" altLang="zh-CN" sz="2000" dirty="0">
                <a:sym typeface="+mn-ea"/>
              </a:rPr>
              <a:t>“/”</a:t>
            </a:r>
            <a:r>
              <a:rPr lang="zh-CN" altLang="en-US" sz="2000" dirty="0">
                <a:sym typeface="+mn-ea"/>
              </a:rPr>
              <a:t>以外的任意一个字符出现0次或多次</a:t>
            </a:r>
            <a:r>
              <a:rPr lang="zh-CN" altLang="en-US" sz="2000" dirty="0"/>
              <a:t>；匹配 （/（任意字符）0次或多次）一次或零次；</a:t>
            </a:r>
          </a:p>
          <a:p>
            <a:pPr algn="l">
              <a:spcBef>
                <a:spcPts val="0"/>
              </a:spcBef>
            </a:pPr>
            <a:r>
              <a:rPr lang="zh-CN" altLang="en-US" sz="2000" dirty="0">
                <a:highlight>
                  <a:srgbClr val="FFFF00"/>
                </a:highlight>
              </a:rPr>
              <a:t>/usr/lib(64)?/httpd(/.*)?</a:t>
            </a:r>
            <a:r>
              <a:rPr lang="zh-CN" altLang="en-US" sz="2000" dirty="0"/>
              <a:t>：匹配64零次或一次；匹配 （/（任意字符）0次或多次）一次或零次；</a:t>
            </a:r>
            <a:endParaRPr lang="zh-CN" altLang="en-US" sz="36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2400" dirty="0" smtClean="0">
                <a:solidFill>
                  <a:prstClr val="black"/>
                </a:solidFill>
                <a:latin typeface="+mn-ea"/>
              </a:rPr>
              <a:t>1. </a:t>
            </a:r>
            <a:r>
              <a:rPr lang="zh-CN" altLang="en-US" sz="2400" dirty="0" smtClean="0">
                <a:solidFill>
                  <a:prstClr val="black"/>
                </a:solidFill>
                <a:latin typeface="+mn-ea"/>
              </a:rPr>
              <a:t>常用的文件目录操作命令</a:t>
            </a:r>
            <a:endParaRPr lang="en-US" altLang="zh-CN" sz="2400" dirty="0" smtClean="0">
              <a:solidFill>
                <a:prstClr val="black"/>
              </a:solidFill>
              <a:latin typeface="+mn-ea"/>
            </a:endParaRPr>
          </a:p>
          <a:p>
            <a:pPr algn="l">
              <a:spcBef>
                <a:spcPts val="600"/>
              </a:spcBef>
              <a:spcAft>
                <a:spcPts val="600"/>
              </a:spcAft>
            </a:pPr>
            <a:r>
              <a:rPr lang="en-US" altLang="zh-CN" sz="2400" b="1" dirty="0" smtClean="0">
                <a:solidFill>
                  <a:prstClr val="black"/>
                </a:solidFill>
                <a:latin typeface="+mn-ea"/>
              </a:rPr>
              <a:t>touch:</a:t>
            </a:r>
          </a:p>
          <a:p>
            <a:pPr algn="l">
              <a:spcBef>
                <a:spcPts val="600"/>
              </a:spcBef>
              <a:spcAft>
                <a:spcPts val="600"/>
              </a:spcAft>
            </a:pPr>
            <a:r>
              <a:rPr lang="en-US" altLang="zh-CN" sz="2400" b="1" dirty="0" smtClean="0">
                <a:solidFill>
                  <a:prstClr val="black"/>
                </a:solidFill>
                <a:latin typeface="+mn-ea"/>
              </a:rPr>
              <a:t>mkdir</a:t>
            </a:r>
            <a:r>
              <a:rPr lang="en-US" altLang="zh-CN" sz="2400" dirty="0" smtClean="0">
                <a:solidFill>
                  <a:prstClr val="black"/>
                </a:solidFill>
                <a:latin typeface="+mn-ea"/>
              </a:rPr>
              <a:t>:-</a:t>
            </a:r>
            <a:r>
              <a:rPr lang="en-US" altLang="zh-CN" sz="2400" dirty="0">
                <a:solidFill>
                  <a:prstClr val="black"/>
                </a:solidFill>
                <a:latin typeface="+mn-ea"/>
              </a:rPr>
              <a:t>p</a:t>
            </a:r>
            <a:r>
              <a:rPr lang="zh-CN" altLang="en-US" sz="2400" dirty="0">
                <a:solidFill>
                  <a:prstClr val="black"/>
                </a:solidFill>
                <a:latin typeface="+mn-ea"/>
              </a:rPr>
              <a:t>，确保目录名称存在，不存在根据需要创建父目录</a:t>
            </a:r>
          </a:p>
          <a:p>
            <a:pPr algn="l">
              <a:spcBef>
                <a:spcPts val="600"/>
              </a:spcBef>
              <a:spcAft>
                <a:spcPts val="600"/>
              </a:spcAft>
            </a:pPr>
            <a:r>
              <a:rPr lang="en-US" altLang="zh-CN" sz="2400" b="1" dirty="0" smtClean="0">
                <a:solidFill>
                  <a:prstClr val="black"/>
                </a:solidFill>
                <a:latin typeface="+mn-ea"/>
              </a:rPr>
              <a:t>ln</a:t>
            </a:r>
            <a:r>
              <a:rPr lang="en-US" altLang="zh-CN" sz="2400" dirty="0">
                <a:solidFill>
                  <a:prstClr val="black"/>
                </a:solidFill>
                <a:latin typeface="+mn-ea"/>
              </a:rPr>
              <a:t>: -s : </a:t>
            </a:r>
            <a:r>
              <a:rPr lang="zh-CN" altLang="en-US" sz="2400" dirty="0">
                <a:solidFill>
                  <a:prstClr val="black"/>
                </a:solidFill>
                <a:latin typeface="+mn-ea"/>
              </a:rPr>
              <a:t>创建符号链接，默认情况下是硬链接</a:t>
            </a:r>
          </a:p>
          <a:p>
            <a:pPr algn="l">
              <a:spcBef>
                <a:spcPts val="600"/>
              </a:spcBef>
              <a:spcAft>
                <a:spcPts val="600"/>
              </a:spcAft>
            </a:pPr>
            <a:r>
              <a:rPr lang="en-US" altLang="zh-CN" sz="2400" dirty="0" smtClean="0">
                <a:solidFill>
                  <a:prstClr val="black"/>
                </a:solidFill>
                <a:latin typeface="+mn-ea"/>
              </a:rPr>
              <a:t>    -</a:t>
            </a:r>
            <a:r>
              <a:rPr lang="en-US" altLang="zh-CN" sz="2400" dirty="0">
                <a:solidFill>
                  <a:prstClr val="black"/>
                </a:solidFill>
                <a:latin typeface="+mn-ea"/>
              </a:rPr>
              <a:t>f : </a:t>
            </a:r>
            <a:r>
              <a:rPr lang="zh-CN" altLang="en-US" sz="2400" dirty="0">
                <a:solidFill>
                  <a:prstClr val="black"/>
                </a:solidFill>
                <a:latin typeface="+mn-ea"/>
              </a:rPr>
              <a:t>强行创建链接，不论链接文件是否</a:t>
            </a:r>
            <a:r>
              <a:rPr lang="zh-CN" altLang="en-US" sz="2400" dirty="0" smtClean="0">
                <a:solidFill>
                  <a:prstClr val="black"/>
                </a:solidFill>
                <a:latin typeface="+mn-ea"/>
              </a:rPr>
              <a:t>存在</a:t>
            </a:r>
            <a:endParaRPr lang="zh-CN" altLang="en-US" sz="2400" dirty="0">
              <a:solidFill>
                <a:prstClr val="black"/>
              </a:solidFill>
              <a:latin typeface="+mn-ea"/>
            </a:endParaRPr>
          </a:p>
        </p:txBody>
      </p:sp>
      <p:sp>
        <p:nvSpPr>
          <p:cNvPr id="2" name="矩形 1"/>
          <p:cNvSpPr/>
          <p:nvPr/>
        </p:nvSpPr>
        <p:spPr>
          <a:xfrm>
            <a:off x="971600" y="4094827"/>
            <a:ext cx="7869338" cy="2308324"/>
          </a:xfrm>
          <a:prstGeom prst="rect">
            <a:avLst/>
          </a:prstGeom>
        </p:spPr>
        <p:txBody>
          <a:bodyPr wrap="square">
            <a:spAutoFit/>
          </a:bodyPr>
          <a:lstStyle/>
          <a:p>
            <a:r>
              <a:rPr lang="en-US" altLang="zh-CN" sz="2400" dirty="0">
                <a:solidFill>
                  <a:srgbClr val="0000FF"/>
                </a:solidFill>
              </a:rPr>
              <a:t>[</a:t>
            </a:r>
            <a:r>
              <a:rPr lang="en-US" altLang="zh-CN" sz="2400" dirty="0" err="1">
                <a:solidFill>
                  <a:srgbClr val="0000FF"/>
                </a:solidFill>
              </a:rPr>
              <a:t>xl@localhost</a:t>
            </a:r>
            <a:r>
              <a:rPr lang="en-US" altLang="zh-CN" sz="2400" dirty="0">
                <a:solidFill>
                  <a:srgbClr val="0000FF"/>
                </a:solidFill>
              </a:rPr>
              <a:t> ~]$ ln a </a:t>
            </a:r>
            <a:r>
              <a:rPr lang="en-US" altLang="zh-CN" sz="2400" dirty="0" err="1">
                <a:solidFill>
                  <a:srgbClr val="0000FF"/>
                </a:solidFill>
              </a:rPr>
              <a:t>a.hardlink</a:t>
            </a:r>
            <a:endParaRPr lang="en-US" altLang="zh-CN" sz="2400" dirty="0">
              <a:solidFill>
                <a:srgbClr val="0000FF"/>
              </a:solidFill>
            </a:endParaRPr>
          </a:p>
          <a:p>
            <a:r>
              <a:rPr lang="en-US" altLang="zh-CN" sz="2400" dirty="0">
                <a:solidFill>
                  <a:srgbClr val="0000FF"/>
                </a:solidFill>
              </a:rPr>
              <a:t>[</a:t>
            </a:r>
            <a:r>
              <a:rPr lang="en-US" altLang="zh-CN" sz="2400" dirty="0" err="1">
                <a:solidFill>
                  <a:srgbClr val="0000FF"/>
                </a:solidFill>
              </a:rPr>
              <a:t>xl@localhost</a:t>
            </a:r>
            <a:r>
              <a:rPr lang="en-US" altLang="zh-CN" sz="2400" dirty="0">
                <a:solidFill>
                  <a:srgbClr val="0000FF"/>
                </a:solidFill>
              </a:rPr>
              <a:t> ~]$ ln -s a </a:t>
            </a:r>
            <a:r>
              <a:rPr lang="en-US" altLang="zh-CN" sz="2400" dirty="0" err="1">
                <a:solidFill>
                  <a:srgbClr val="0000FF"/>
                </a:solidFill>
              </a:rPr>
              <a:t>a.slink</a:t>
            </a:r>
            <a:endParaRPr lang="en-US" altLang="zh-CN" sz="2400" dirty="0">
              <a:solidFill>
                <a:srgbClr val="0000FF"/>
              </a:solidFill>
            </a:endParaRPr>
          </a:p>
          <a:p>
            <a:r>
              <a:rPr lang="zh-CN" altLang="en-US" sz="2400" dirty="0">
                <a:solidFill>
                  <a:srgbClr val="0000FF"/>
                </a:solidFill>
              </a:rPr>
              <a:t>[xl@localhost ~]$ ls -il a a.hardlink a.slink</a:t>
            </a:r>
          </a:p>
          <a:p>
            <a:r>
              <a:rPr lang="zh-CN" altLang="en-US" sz="2400" dirty="0"/>
              <a:t>130574 -rw-rw-r--. 3 xl xl </a:t>
            </a:r>
            <a:r>
              <a:rPr lang="zh-CN" altLang="en-US" sz="2400" dirty="0">
                <a:solidFill>
                  <a:srgbClr val="C00000"/>
                </a:solidFill>
              </a:rPr>
              <a:t>117</a:t>
            </a:r>
            <a:r>
              <a:rPr lang="zh-CN" altLang="en-US" sz="2400" dirty="0"/>
              <a:t> Apr 10 23:27 a</a:t>
            </a:r>
          </a:p>
          <a:p>
            <a:r>
              <a:rPr lang="zh-CN" altLang="en-US" sz="2400" dirty="0"/>
              <a:t>130574 -rw-rw-r--. 3 xl xl </a:t>
            </a:r>
            <a:r>
              <a:rPr lang="zh-CN" altLang="en-US" sz="2400" dirty="0">
                <a:solidFill>
                  <a:srgbClr val="C00000"/>
                </a:solidFill>
              </a:rPr>
              <a:t>117</a:t>
            </a:r>
            <a:r>
              <a:rPr lang="zh-CN" altLang="en-US" sz="2400" dirty="0"/>
              <a:t> Apr 10 23:27 a.hardlink</a:t>
            </a:r>
          </a:p>
          <a:p>
            <a:r>
              <a:rPr lang="zh-CN" altLang="en-US" sz="2400" dirty="0"/>
              <a:t>130394 </a:t>
            </a:r>
            <a:r>
              <a:rPr lang="zh-CN" altLang="en-US" sz="2400" dirty="0">
                <a:solidFill>
                  <a:srgbClr val="C00000"/>
                </a:solidFill>
              </a:rPr>
              <a:t>l</a:t>
            </a:r>
            <a:r>
              <a:rPr lang="zh-CN" altLang="en-US" sz="2400" dirty="0"/>
              <a:t>rwxrwxrwx. 1 xl xl  </a:t>
            </a:r>
            <a:r>
              <a:rPr lang="zh-CN" altLang="en-US" sz="2400" dirty="0">
                <a:solidFill>
                  <a:srgbClr val="C00000"/>
                </a:solidFill>
              </a:rPr>
              <a:t> 1 </a:t>
            </a:r>
            <a:r>
              <a:rPr lang="zh-CN" altLang="en-US" sz="2400" dirty="0"/>
              <a:t>Apr 11 01:08 a.slink -&gt; a</a:t>
            </a:r>
          </a:p>
        </p:txBody>
      </p:sp>
    </p:spTree>
    <p:extLst>
      <p:ext uri="{BB962C8B-B14F-4D97-AF65-F5344CB8AC3E}">
        <p14:creationId xmlns:p14="http://schemas.microsoft.com/office/powerpoint/2010/main" val="14522619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600"/>
              </a:spcBef>
              <a:spcAft>
                <a:spcPts val="600"/>
              </a:spcAft>
            </a:pPr>
            <a:r>
              <a:rPr lang="en-US" altLang="zh-CN" sz="2400" b="1" dirty="0" err="1" smtClean="0">
                <a:solidFill>
                  <a:prstClr val="black"/>
                </a:solidFill>
                <a:latin typeface="+mn-ea"/>
              </a:rPr>
              <a:t>rm</a:t>
            </a:r>
            <a:r>
              <a:rPr lang="en-US" altLang="zh-CN" sz="2400" dirty="0">
                <a:solidFill>
                  <a:prstClr val="black"/>
                </a:solidFill>
                <a:latin typeface="+mn-ea"/>
              </a:rPr>
              <a:t>: -</a:t>
            </a:r>
            <a:r>
              <a:rPr lang="en-US" altLang="zh-CN" sz="2400" dirty="0" err="1">
                <a:solidFill>
                  <a:prstClr val="black"/>
                </a:solidFill>
                <a:latin typeface="+mn-ea"/>
              </a:rPr>
              <a:t>i</a:t>
            </a:r>
            <a:r>
              <a:rPr lang="en-US" altLang="zh-CN" sz="2400" dirty="0">
                <a:solidFill>
                  <a:prstClr val="black"/>
                </a:solidFill>
                <a:latin typeface="+mn-ea"/>
              </a:rPr>
              <a:t> : </a:t>
            </a:r>
            <a:r>
              <a:rPr lang="zh-CN" altLang="en-US" sz="2400" dirty="0">
                <a:solidFill>
                  <a:prstClr val="black"/>
                </a:solidFill>
                <a:latin typeface="+mn-ea"/>
              </a:rPr>
              <a:t>交互式，删除前逐一询问确认</a:t>
            </a:r>
          </a:p>
          <a:p>
            <a:pPr algn="l">
              <a:spcBef>
                <a:spcPts val="600"/>
              </a:spcBef>
              <a:spcAft>
                <a:spcPts val="600"/>
              </a:spcAft>
            </a:pPr>
            <a:r>
              <a:rPr lang="en-US" altLang="zh-CN" sz="2400" dirty="0" smtClean="0">
                <a:solidFill>
                  <a:prstClr val="black"/>
                </a:solidFill>
                <a:latin typeface="+mn-ea"/>
              </a:rPr>
              <a:t>    -</a:t>
            </a:r>
            <a:r>
              <a:rPr lang="en-US" altLang="zh-CN" sz="2400" dirty="0">
                <a:solidFill>
                  <a:prstClr val="black"/>
                </a:solidFill>
                <a:latin typeface="+mn-ea"/>
              </a:rPr>
              <a:t>f : </a:t>
            </a:r>
            <a:r>
              <a:rPr lang="zh-CN" altLang="en-US" sz="2400" dirty="0">
                <a:solidFill>
                  <a:prstClr val="black"/>
                </a:solidFill>
                <a:latin typeface="+mn-ea"/>
              </a:rPr>
              <a:t>忽略不存在的文件，无警告信息</a:t>
            </a:r>
          </a:p>
          <a:p>
            <a:pPr algn="l">
              <a:spcBef>
                <a:spcPts val="600"/>
              </a:spcBef>
              <a:spcAft>
                <a:spcPts val="600"/>
              </a:spcAft>
            </a:pPr>
            <a:r>
              <a:rPr lang="en-US" altLang="zh-CN" sz="2400" dirty="0" smtClean="0">
                <a:solidFill>
                  <a:prstClr val="black"/>
                </a:solidFill>
                <a:latin typeface="+mn-ea"/>
              </a:rPr>
              <a:t>    -</a:t>
            </a:r>
            <a:r>
              <a:rPr lang="en-US" altLang="zh-CN" sz="2400" dirty="0">
                <a:solidFill>
                  <a:prstClr val="black"/>
                </a:solidFill>
                <a:latin typeface="+mn-ea"/>
              </a:rPr>
              <a:t>r : </a:t>
            </a:r>
            <a:r>
              <a:rPr lang="zh-CN" altLang="en-US" sz="2400" dirty="0">
                <a:solidFill>
                  <a:prstClr val="black"/>
                </a:solidFill>
                <a:latin typeface="+mn-ea"/>
              </a:rPr>
              <a:t>递归删除目录及其内容</a:t>
            </a:r>
          </a:p>
          <a:p>
            <a:pPr algn="l">
              <a:spcBef>
                <a:spcPts val="600"/>
              </a:spcBef>
              <a:spcAft>
                <a:spcPts val="600"/>
              </a:spcAft>
            </a:pPr>
            <a:r>
              <a:rPr lang="en-US" altLang="zh-CN" sz="2400" b="1" dirty="0" err="1" smtClean="0">
                <a:solidFill>
                  <a:prstClr val="black"/>
                </a:solidFill>
                <a:latin typeface="+mn-ea"/>
              </a:rPr>
              <a:t>rmdir</a:t>
            </a:r>
            <a:r>
              <a:rPr lang="en-US" altLang="zh-CN" sz="2400" dirty="0" smtClean="0">
                <a:solidFill>
                  <a:prstClr val="black"/>
                </a:solidFill>
                <a:latin typeface="+mn-ea"/>
              </a:rPr>
              <a:t>: –p ; (</a:t>
            </a:r>
            <a:r>
              <a:rPr lang="zh-CN" altLang="en-US" sz="2400" dirty="0" smtClean="0">
                <a:solidFill>
                  <a:prstClr val="black"/>
                </a:solidFill>
                <a:latin typeface="+mn-ea"/>
              </a:rPr>
              <a:t>递归删除</a:t>
            </a:r>
            <a:r>
              <a:rPr lang="en-US" altLang="zh-CN" sz="2400" dirty="0" smtClean="0">
                <a:solidFill>
                  <a:prstClr val="black"/>
                </a:solidFill>
                <a:latin typeface="+mn-ea"/>
              </a:rPr>
              <a:t>)</a:t>
            </a:r>
          </a:p>
        </p:txBody>
      </p:sp>
    </p:spTree>
    <p:extLst>
      <p:ext uri="{BB962C8B-B14F-4D97-AF65-F5344CB8AC3E}">
        <p14:creationId xmlns:p14="http://schemas.microsoft.com/office/powerpoint/2010/main" val="23533071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600"/>
              </a:spcBef>
              <a:spcAft>
                <a:spcPts val="600"/>
              </a:spcAft>
            </a:pPr>
            <a:r>
              <a:rPr lang="en-US" altLang="zh-CN" sz="2400" b="1" dirty="0" smtClean="0">
                <a:solidFill>
                  <a:prstClr val="black"/>
                </a:solidFill>
                <a:latin typeface="+mn-ea"/>
              </a:rPr>
              <a:t>ls</a:t>
            </a:r>
            <a:r>
              <a:rPr lang="zh-CN" altLang="en-US" sz="2400" dirty="0" smtClean="0">
                <a:solidFill>
                  <a:prstClr val="black"/>
                </a:solidFill>
                <a:latin typeface="+mn-ea"/>
              </a:rPr>
              <a:t>：</a:t>
            </a:r>
            <a:r>
              <a:rPr lang="en-US" altLang="zh-CN" sz="2400" dirty="0">
                <a:solidFill>
                  <a:prstClr val="black"/>
                </a:solidFill>
                <a:latin typeface="+mn-ea"/>
              </a:rPr>
              <a:t>-s : </a:t>
            </a:r>
            <a:r>
              <a:rPr lang="zh-CN" altLang="en-US" sz="2400" dirty="0">
                <a:solidFill>
                  <a:prstClr val="black"/>
                </a:solidFill>
                <a:latin typeface="+mn-ea"/>
              </a:rPr>
              <a:t>创建符号链接，默认情况下是硬链接</a:t>
            </a:r>
          </a:p>
          <a:p>
            <a:pPr algn="l">
              <a:spcBef>
                <a:spcPts val="600"/>
              </a:spcBef>
              <a:spcAft>
                <a:spcPts val="600"/>
              </a:spcAft>
            </a:pPr>
            <a:r>
              <a:rPr lang="en-US" altLang="zh-CN" sz="2400" dirty="0" smtClean="0">
                <a:solidFill>
                  <a:prstClr val="black"/>
                </a:solidFill>
                <a:latin typeface="+mn-ea"/>
              </a:rPr>
              <a:t>    -</a:t>
            </a:r>
            <a:r>
              <a:rPr lang="en-US" altLang="zh-CN" sz="2400" dirty="0">
                <a:solidFill>
                  <a:prstClr val="black"/>
                </a:solidFill>
                <a:latin typeface="+mn-ea"/>
              </a:rPr>
              <a:t>f : </a:t>
            </a:r>
            <a:r>
              <a:rPr lang="zh-CN" altLang="en-US" sz="2400" dirty="0">
                <a:solidFill>
                  <a:prstClr val="black"/>
                </a:solidFill>
                <a:latin typeface="+mn-ea"/>
              </a:rPr>
              <a:t>强行创建链接，不论链接文件是否存在</a:t>
            </a:r>
          </a:p>
          <a:p>
            <a:pPr algn="l">
              <a:spcBef>
                <a:spcPts val="600"/>
              </a:spcBef>
              <a:spcAft>
                <a:spcPts val="600"/>
              </a:spcAft>
            </a:pPr>
            <a:r>
              <a:rPr lang="en-US" altLang="zh-CN" sz="2400" b="1" dirty="0" smtClean="0">
                <a:solidFill>
                  <a:prstClr val="black"/>
                </a:solidFill>
                <a:latin typeface="+mn-ea"/>
              </a:rPr>
              <a:t>tree</a:t>
            </a:r>
            <a:r>
              <a:rPr lang="zh-CN" altLang="en-US" sz="2400" dirty="0" smtClean="0">
                <a:solidFill>
                  <a:prstClr val="black"/>
                </a:solidFill>
                <a:latin typeface="+mn-ea"/>
              </a:rPr>
              <a:t>：</a:t>
            </a:r>
            <a:r>
              <a:rPr lang="zh-CN" altLang="en-US" sz="2400" dirty="0">
                <a:solidFill>
                  <a:prstClr val="black"/>
                </a:solidFill>
                <a:latin typeface="+mn-ea"/>
              </a:rPr>
              <a:t>显示目录树</a:t>
            </a:r>
            <a:endParaRPr lang="en-US" altLang="zh-CN" sz="2400" dirty="0" smtClean="0">
              <a:solidFill>
                <a:prstClr val="black"/>
              </a:solidFill>
              <a:latin typeface="+mn-ea"/>
            </a:endParaRPr>
          </a:p>
          <a:p>
            <a:pPr algn="l">
              <a:spcBef>
                <a:spcPts val="600"/>
              </a:spcBef>
              <a:spcAft>
                <a:spcPts val="600"/>
              </a:spcAft>
            </a:pPr>
            <a:r>
              <a:rPr lang="en-US" altLang="zh-CN" sz="2400" b="1" dirty="0" err="1">
                <a:solidFill>
                  <a:prstClr val="black"/>
                </a:solidFill>
                <a:latin typeface="+mn-ea"/>
              </a:rPr>
              <a:t>c</a:t>
            </a:r>
            <a:r>
              <a:rPr lang="en-US" altLang="zh-CN" sz="2400" b="1" dirty="0" err="1" smtClean="0">
                <a:solidFill>
                  <a:prstClr val="black"/>
                </a:solidFill>
                <a:latin typeface="+mn-ea"/>
              </a:rPr>
              <a:t>p</a:t>
            </a:r>
            <a:r>
              <a:rPr lang="en-US" altLang="zh-CN" sz="2400" dirty="0" smtClean="0">
                <a:solidFill>
                  <a:prstClr val="black"/>
                </a:solidFill>
                <a:latin typeface="+mn-ea"/>
              </a:rPr>
              <a:t>: -r </a:t>
            </a:r>
            <a:r>
              <a:rPr lang="zh-CN" altLang="en-US" sz="2400" dirty="0" smtClean="0">
                <a:solidFill>
                  <a:schemeClr val="tx1"/>
                </a:solidFill>
              </a:rPr>
              <a:t>递归</a:t>
            </a:r>
            <a:r>
              <a:rPr lang="zh-CN" altLang="en-US" sz="2400" dirty="0">
                <a:solidFill>
                  <a:schemeClr val="tx1"/>
                </a:solidFill>
              </a:rPr>
              <a:t>地复制目录及目录内的所有项目 （常用）</a:t>
            </a:r>
          </a:p>
          <a:p>
            <a:pPr algn="l">
              <a:spcBef>
                <a:spcPts val="600"/>
              </a:spcBef>
              <a:spcAft>
                <a:spcPts val="600"/>
              </a:spcAft>
            </a:pPr>
            <a:r>
              <a:rPr lang="en-US" altLang="zh-CN" sz="2400" dirty="0" smtClean="0">
                <a:solidFill>
                  <a:prstClr val="black"/>
                </a:solidFill>
                <a:latin typeface="+mn-ea"/>
              </a:rPr>
              <a:t>   </a:t>
            </a:r>
            <a:r>
              <a:rPr lang="en-US" altLang="zh-CN" sz="2400" dirty="0" smtClean="0">
                <a:solidFill>
                  <a:schemeClr val="tx1"/>
                </a:solidFill>
                <a:latin typeface="+mn-ea"/>
              </a:rPr>
              <a:t>–</a:t>
            </a:r>
            <a:r>
              <a:rPr lang="en-US" altLang="zh-CN" sz="2400" dirty="0" err="1">
                <a:solidFill>
                  <a:schemeClr val="tx1"/>
                </a:solidFill>
                <a:latin typeface="+mn-ea"/>
              </a:rPr>
              <a:t>i</a:t>
            </a:r>
            <a:r>
              <a:rPr lang="zh-CN" altLang="en-US" sz="2400" dirty="0" smtClean="0">
                <a:solidFill>
                  <a:schemeClr val="tx1"/>
                </a:solidFill>
              </a:rPr>
              <a:t>交互式</a:t>
            </a:r>
            <a:r>
              <a:rPr lang="zh-CN" altLang="en-US" sz="2400" dirty="0">
                <a:solidFill>
                  <a:schemeClr val="tx1"/>
                </a:solidFill>
              </a:rPr>
              <a:t>复制，覆盖文件前需要确认</a:t>
            </a:r>
            <a:r>
              <a:rPr lang="zh-CN" altLang="en-US" sz="2400" b="1" dirty="0">
                <a:solidFill>
                  <a:schemeClr val="tx1"/>
                </a:solidFill>
              </a:rPr>
              <a:t>（常用）</a:t>
            </a:r>
            <a:endParaRPr lang="zh-CN" altLang="en-US" sz="2400" dirty="0">
              <a:solidFill>
                <a:schemeClr val="tx1"/>
              </a:solidFill>
            </a:endParaRPr>
          </a:p>
          <a:p>
            <a:pPr algn="l">
              <a:spcBef>
                <a:spcPts val="600"/>
              </a:spcBef>
              <a:spcAft>
                <a:spcPts val="600"/>
              </a:spcAft>
            </a:pPr>
            <a:r>
              <a:rPr lang="en-US" altLang="zh-CN" sz="2400" b="1" dirty="0" smtClean="0">
                <a:solidFill>
                  <a:prstClr val="black"/>
                </a:solidFill>
                <a:latin typeface="+mn-ea"/>
              </a:rPr>
              <a:t>mv</a:t>
            </a:r>
            <a:r>
              <a:rPr lang="en-US" altLang="zh-CN" sz="2400" b="1" dirty="0">
                <a:solidFill>
                  <a:prstClr val="black"/>
                </a:solidFill>
                <a:latin typeface="+mn-ea"/>
              </a:rPr>
              <a:t>: </a:t>
            </a:r>
            <a:r>
              <a:rPr lang="en-US" altLang="zh-CN" sz="2400" dirty="0" smtClean="0">
                <a:solidFill>
                  <a:prstClr val="black"/>
                </a:solidFill>
                <a:latin typeface="+mn-ea"/>
              </a:rPr>
              <a:t>-</a:t>
            </a:r>
            <a:r>
              <a:rPr lang="en-US" altLang="zh-CN" sz="2400" dirty="0" err="1">
                <a:solidFill>
                  <a:prstClr val="black"/>
                </a:solidFill>
                <a:latin typeface="+mn-ea"/>
              </a:rPr>
              <a:t>i</a:t>
            </a:r>
            <a:r>
              <a:rPr lang="en-US" altLang="zh-CN" sz="2400" dirty="0">
                <a:solidFill>
                  <a:prstClr val="black"/>
                </a:solidFill>
                <a:latin typeface="+mn-ea"/>
              </a:rPr>
              <a:t> : </a:t>
            </a:r>
            <a:r>
              <a:rPr lang="zh-CN" altLang="en-US" sz="2400" dirty="0">
                <a:solidFill>
                  <a:prstClr val="black"/>
                </a:solidFill>
                <a:latin typeface="+mn-ea"/>
              </a:rPr>
              <a:t>若目标文件已经存在，会询问是否覆盖</a:t>
            </a:r>
          </a:p>
          <a:p>
            <a:pPr algn="l">
              <a:spcBef>
                <a:spcPts val="600"/>
              </a:spcBef>
              <a:spcAft>
                <a:spcPts val="600"/>
              </a:spcAft>
            </a:pPr>
            <a:r>
              <a:rPr lang="en-US" altLang="zh-CN" sz="2400" dirty="0" smtClean="0">
                <a:solidFill>
                  <a:prstClr val="black"/>
                </a:solidFill>
                <a:latin typeface="+mn-ea"/>
              </a:rPr>
              <a:t>    -</a:t>
            </a:r>
            <a:r>
              <a:rPr lang="en-US" altLang="zh-CN" sz="2400" dirty="0">
                <a:solidFill>
                  <a:prstClr val="black"/>
                </a:solidFill>
                <a:latin typeface="+mn-ea"/>
              </a:rPr>
              <a:t>f : </a:t>
            </a:r>
            <a:r>
              <a:rPr lang="zh-CN" altLang="en-US" sz="2400" dirty="0">
                <a:solidFill>
                  <a:prstClr val="black"/>
                </a:solidFill>
                <a:latin typeface="+mn-ea"/>
              </a:rPr>
              <a:t>若目标文件已经存在，不会询问而直接覆盖</a:t>
            </a:r>
          </a:p>
          <a:p>
            <a:pPr algn="l">
              <a:spcBef>
                <a:spcPts val="600"/>
              </a:spcBef>
              <a:spcAft>
                <a:spcPts val="600"/>
              </a:spcAft>
            </a:pPr>
            <a:r>
              <a:rPr lang="en-US" altLang="zh-CN" sz="2400" b="1" dirty="0">
                <a:solidFill>
                  <a:prstClr val="black"/>
                </a:solidFill>
                <a:latin typeface="+mn-ea"/>
              </a:rPr>
              <a:t>find</a:t>
            </a:r>
            <a:r>
              <a:rPr lang="zh-CN" altLang="en-US" sz="2400" b="1" dirty="0">
                <a:solidFill>
                  <a:prstClr val="black"/>
                </a:solidFill>
                <a:latin typeface="+mn-ea"/>
              </a:rPr>
              <a:t>、</a:t>
            </a:r>
            <a:r>
              <a:rPr lang="en-US" altLang="zh-CN" sz="2400" b="1" dirty="0" err="1">
                <a:solidFill>
                  <a:prstClr val="black"/>
                </a:solidFill>
                <a:latin typeface="+mn-ea"/>
              </a:rPr>
              <a:t>whereis</a:t>
            </a:r>
            <a:r>
              <a:rPr lang="zh-CN" altLang="en-US" sz="2400" b="1" dirty="0">
                <a:solidFill>
                  <a:prstClr val="black"/>
                </a:solidFill>
                <a:latin typeface="+mn-ea"/>
              </a:rPr>
              <a:t>、</a:t>
            </a:r>
            <a:r>
              <a:rPr lang="en-US" altLang="zh-CN" sz="2400" b="1" dirty="0">
                <a:solidFill>
                  <a:prstClr val="black"/>
                </a:solidFill>
                <a:latin typeface="+mn-ea"/>
              </a:rPr>
              <a:t>locate</a:t>
            </a:r>
            <a:r>
              <a:rPr lang="en-US" altLang="zh-CN" sz="2400" dirty="0" smtClean="0">
                <a:solidFill>
                  <a:prstClr val="black"/>
                </a:solidFill>
                <a:latin typeface="+mn-ea"/>
              </a:rPr>
              <a:t>:</a:t>
            </a:r>
          </a:p>
          <a:p>
            <a:pPr algn="l">
              <a:spcBef>
                <a:spcPts val="600"/>
              </a:spcBef>
              <a:spcAft>
                <a:spcPts val="600"/>
              </a:spcAft>
            </a:pPr>
            <a:r>
              <a:rPr lang="en-US" altLang="zh-CN" sz="2400" b="1" dirty="0" err="1">
                <a:solidFill>
                  <a:prstClr val="black"/>
                </a:solidFill>
                <a:latin typeface="+mn-ea"/>
              </a:rPr>
              <a:t>p</a:t>
            </a:r>
            <a:r>
              <a:rPr lang="en-US" altLang="zh-CN" sz="2400" b="1" dirty="0" err="1" smtClean="0">
                <a:solidFill>
                  <a:prstClr val="black"/>
                </a:solidFill>
                <a:latin typeface="+mn-ea"/>
              </a:rPr>
              <a:t>wd</a:t>
            </a:r>
            <a:r>
              <a:rPr lang="zh-CN" altLang="en-US" sz="2400" dirty="0" smtClean="0">
                <a:solidFill>
                  <a:prstClr val="black"/>
                </a:solidFill>
                <a:latin typeface="+mn-ea"/>
              </a:rPr>
              <a:t>、</a:t>
            </a:r>
            <a:r>
              <a:rPr lang="en-US" altLang="zh-CN" sz="2400" b="1" dirty="0" smtClean="0">
                <a:solidFill>
                  <a:prstClr val="black"/>
                </a:solidFill>
                <a:latin typeface="+mn-ea"/>
              </a:rPr>
              <a:t>cd</a:t>
            </a:r>
            <a:endParaRPr lang="en-US" altLang="zh-CN" sz="2400" b="1" dirty="0">
              <a:solidFill>
                <a:prstClr val="black"/>
              </a:solidFill>
              <a:latin typeface="+mn-ea"/>
            </a:endParaRPr>
          </a:p>
          <a:p>
            <a:pPr algn="l">
              <a:spcBef>
                <a:spcPts val="600"/>
              </a:spcBef>
              <a:spcAft>
                <a:spcPts val="600"/>
              </a:spcAft>
            </a:pPr>
            <a:r>
              <a:rPr lang="en-US" altLang="zh-CN" sz="2400" b="1" dirty="0">
                <a:solidFill>
                  <a:prstClr val="black"/>
                </a:solidFill>
                <a:latin typeface="+mn-ea"/>
              </a:rPr>
              <a:t>f</a:t>
            </a:r>
            <a:r>
              <a:rPr lang="en-US" altLang="zh-CN" sz="2400" b="1" dirty="0" smtClean="0">
                <a:solidFill>
                  <a:prstClr val="black"/>
                </a:solidFill>
                <a:latin typeface="+mn-ea"/>
              </a:rPr>
              <a:t>ile</a:t>
            </a:r>
            <a:r>
              <a:rPr lang="zh-CN" altLang="en-US" sz="2400" b="1" dirty="0" smtClean="0">
                <a:solidFill>
                  <a:prstClr val="black"/>
                </a:solidFill>
                <a:latin typeface="+mn-ea"/>
              </a:rPr>
              <a:t>、</a:t>
            </a:r>
            <a:r>
              <a:rPr lang="en-US" altLang="zh-CN" sz="2400" b="1" dirty="0" smtClean="0">
                <a:solidFill>
                  <a:prstClr val="black"/>
                </a:solidFill>
                <a:latin typeface="+mn-ea"/>
              </a:rPr>
              <a:t>stat</a:t>
            </a: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spTree>
    <p:extLst>
      <p:ext uri="{BB962C8B-B14F-4D97-AF65-F5344CB8AC3E}">
        <p14:creationId xmlns:p14="http://schemas.microsoft.com/office/powerpoint/2010/main" val="24434026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600"/>
              </a:spcBef>
              <a:spcAft>
                <a:spcPts val="600"/>
              </a:spcAft>
            </a:pPr>
            <a:r>
              <a:rPr lang="en-US" altLang="zh-CN" sz="2400" b="1" dirty="0" smtClean="0">
                <a:solidFill>
                  <a:prstClr val="black"/>
                </a:solidFill>
                <a:latin typeface="+mn-ea"/>
              </a:rPr>
              <a:t>find</a:t>
            </a:r>
            <a:r>
              <a:rPr lang="zh-CN" altLang="en-US" sz="2400" b="1" dirty="0">
                <a:solidFill>
                  <a:prstClr val="black"/>
                </a:solidFill>
                <a:latin typeface="+mn-ea"/>
              </a:rPr>
              <a:t>、</a:t>
            </a:r>
            <a:r>
              <a:rPr lang="en-US" altLang="zh-CN" sz="2400" b="1" dirty="0" err="1">
                <a:solidFill>
                  <a:prstClr val="black"/>
                </a:solidFill>
                <a:latin typeface="+mn-ea"/>
              </a:rPr>
              <a:t>whereis</a:t>
            </a:r>
            <a:r>
              <a:rPr lang="zh-CN" altLang="en-US" sz="2400" b="1" dirty="0">
                <a:solidFill>
                  <a:prstClr val="black"/>
                </a:solidFill>
                <a:latin typeface="+mn-ea"/>
              </a:rPr>
              <a:t>、</a:t>
            </a:r>
            <a:r>
              <a:rPr lang="en-US" altLang="zh-CN" sz="2400" b="1" dirty="0">
                <a:solidFill>
                  <a:prstClr val="black"/>
                </a:solidFill>
                <a:latin typeface="+mn-ea"/>
              </a:rPr>
              <a:t>locate</a:t>
            </a:r>
            <a:r>
              <a:rPr lang="en-US" altLang="zh-CN" sz="2400" dirty="0" smtClean="0">
                <a:solidFill>
                  <a:prstClr val="black"/>
                </a:solidFill>
                <a:latin typeface="+mn-ea"/>
              </a:rPr>
              <a:t>:</a:t>
            </a:r>
          </a:p>
          <a:p>
            <a:pPr algn="l">
              <a:spcBef>
                <a:spcPts val="600"/>
              </a:spcBef>
              <a:spcAft>
                <a:spcPts val="600"/>
              </a:spcAft>
            </a:pPr>
            <a:r>
              <a:rPr lang="en-US" altLang="zh-CN" sz="2400" dirty="0">
                <a:solidFill>
                  <a:prstClr val="black"/>
                </a:solidFill>
                <a:latin typeface="+mn-ea"/>
              </a:rPr>
              <a:t>$ find logs -name "*.log" -type f -exec ls -l {} </a:t>
            </a:r>
            <a:r>
              <a:rPr lang="en-US" altLang="zh-CN" sz="2400" dirty="0" smtClean="0">
                <a:solidFill>
                  <a:prstClr val="black"/>
                </a:solidFill>
                <a:latin typeface="+mn-ea"/>
              </a:rPr>
              <a:t>\;</a:t>
            </a:r>
          </a:p>
          <a:p>
            <a:pPr algn="l">
              <a:spcBef>
                <a:spcPts val="600"/>
              </a:spcBef>
              <a:spcAft>
                <a:spcPts val="600"/>
              </a:spcAft>
            </a:pPr>
            <a:r>
              <a:rPr lang="en-US" altLang="zh-CN" sz="2400" dirty="0" smtClean="0">
                <a:solidFill>
                  <a:prstClr val="black"/>
                </a:solidFill>
                <a:latin typeface="+mn-ea"/>
              </a:rPr>
              <a:t>$ </a:t>
            </a:r>
            <a:r>
              <a:rPr lang="en-US" altLang="zh-CN" sz="2400" dirty="0">
                <a:solidFill>
                  <a:prstClr val="black"/>
                </a:solidFill>
                <a:latin typeface="+mn-ea"/>
              </a:rPr>
              <a:t>find / -</a:t>
            </a:r>
            <a:r>
              <a:rPr lang="en-US" altLang="zh-CN" sz="2400" dirty="0" err="1">
                <a:solidFill>
                  <a:prstClr val="black"/>
                </a:solidFill>
                <a:latin typeface="+mn-ea"/>
              </a:rPr>
              <a:t>maxdepth</a:t>
            </a:r>
            <a:r>
              <a:rPr lang="en-US" altLang="zh-CN" sz="2400" dirty="0">
                <a:solidFill>
                  <a:prstClr val="black"/>
                </a:solidFill>
                <a:latin typeface="+mn-ea"/>
              </a:rPr>
              <a:t> 3</a:t>
            </a:r>
          </a:p>
          <a:p>
            <a:pPr algn="l">
              <a:spcBef>
                <a:spcPts val="600"/>
              </a:spcBef>
              <a:spcAft>
                <a:spcPts val="600"/>
              </a:spcAft>
            </a:pPr>
            <a:r>
              <a:rPr lang="en-US" altLang="zh-CN" sz="2400" dirty="0" smtClean="0">
                <a:solidFill>
                  <a:prstClr val="black"/>
                </a:solidFill>
                <a:latin typeface="+mn-ea"/>
              </a:rPr>
              <a:t>$ find . -name "ex*"</a:t>
            </a:r>
          </a:p>
          <a:p>
            <a:pPr algn="l">
              <a:spcBef>
                <a:spcPts val="600"/>
              </a:spcBef>
              <a:spcAft>
                <a:spcPts val="600"/>
              </a:spcAft>
            </a:pPr>
            <a:r>
              <a:rPr lang="en-US" altLang="zh-CN" sz="2400" dirty="0" smtClean="0">
                <a:solidFill>
                  <a:prstClr val="black"/>
                </a:solidFill>
                <a:latin typeface="+mn-ea"/>
              </a:rPr>
              <a:t>$ </a:t>
            </a:r>
            <a:r>
              <a:rPr lang="en-US" altLang="zh-CN" sz="2400" dirty="0">
                <a:solidFill>
                  <a:prstClr val="black"/>
                </a:solidFill>
                <a:latin typeface="+mn-ea"/>
              </a:rPr>
              <a:t>find /home -user "</a:t>
            </a:r>
            <a:r>
              <a:rPr lang="en-US" altLang="zh-CN" sz="2400" dirty="0" smtClean="0">
                <a:solidFill>
                  <a:prstClr val="black"/>
                </a:solidFill>
                <a:latin typeface="+mn-ea"/>
              </a:rPr>
              <a:t>xl"</a:t>
            </a:r>
          </a:p>
          <a:p>
            <a:pPr algn="l">
              <a:spcBef>
                <a:spcPts val="600"/>
              </a:spcBef>
              <a:spcAft>
                <a:spcPts val="600"/>
              </a:spcAft>
            </a:pPr>
            <a:r>
              <a:rPr lang="en-US" altLang="zh-CN" sz="2400" dirty="0">
                <a:solidFill>
                  <a:prstClr val="black"/>
                </a:solidFill>
                <a:latin typeface="+mn-ea"/>
              </a:rPr>
              <a:t>$ find . -type f -exec </a:t>
            </a:r>
            <a:r>
              <a:rPr lang="en-US" altLang="zh-CN" sz="2400" dirty="0" err="1">
                <a:solidFill>
                  <a:prstClr val="black"/>
                </a:solidFill>
                <a:latin typeface="+mn-ea"/>
              </a:rPr>
              <a:t>chmod</a:t>
            </a:r>
            <a:r>
              <a:rPr lang="en-US" altLang="zh-CN" sz="2400" dirty="0">
                <a:solidFill>
                  <a:prstClr val="black"/>
                </a:solidFill>
                <a:latin typeface="+mn-ea"/>
              </a:rPr>
              <a:t> 664 {} \;</a:t>
            </a: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spTree>
    <p:extLst>
      <p:ext uri="{BB962C8B-B14F-4D97-AF65-F5344CB8AC3E}">
        <p14:creationId xmlns:p14="http://schemas.microsoft.com/office/powerpoint/2010/main" val="33937863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2400" dirty="0" smtClean="0">
                <a:solidFill>
                  <a:prstClr val="black"/>
                </a:solidFill>
                <a:latin typeface="+mn-ea"/>
              </a:rPr>
              <a:t>2. </a:t>
            </a:r>
            <a:r>
              <a:rPr lang="zh-CN" altLang="en-US" sz="2400" dirty="0" smtClean="0">
                <a:solidFill>
                  <a:prstClr val="black"/>
                </a:solidFill>
                <a:latin typeface="+mn-ea"/>
              </a:rPr>
              <a:t>正则表达式</a:t>
            </a: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graphicFrame>
        <p:nvGraphicFramePr>
          <p:cNvPr id="5" name="Group 100"/>
          <p:cNvGraphicFramePr>
            <a:graphicFrameLocks/>
          </p:cNvGraphicFramePr>
          <p:nvPr>
            <p:extLst>
              <p:ext uri="{D42A27DB-BD31-4B8C-83A1-F6EECF244321}">
                <p14:modId xmlns:p14="http://schemas.microsoft.com/office/powerpoint/2010/main" val="3322321491"/>
              </p:ext>
            </p:extLst>
          </p:nvPr>
        </p:nvGraphicFramePr>
        <p:xfrm>
          <a:off x="378048" y="1916832"/>
          <a:ext cx="8204449" cy="3886200"/>
        </p:xfrm>
        <a:graphic>
          <a:graphicData uri="http://schemas.openxmlformats.org/drawingml/2006/table">
            <a:tbl>
              <a:tblPr>
                <a:tableStyleId>{284E427A-3D55-4303-BF80-6455036E1DE7}</a:tableStyleId>
              </a:tblPr>
              <a:tblGrid>
                <a:gridCol w="864096">
                  <a:extLst>
                    <a:ext uri="{9D8B030D-6E8A-4147-A177-3AD203B41FA5}">
                      <a16:colId xmlns:a16="http://schemas.microsoft.com/office/drawing/2014/main" val="20000"/>
                    </a:ext>
                  </a:extLst>
                </a:gridCol>
                <a:gridCol w="3384376">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777251">
                  <a:extLst>
                    <a:ext uri="{9D8B030D-6E8A-4147-A177-3AD203B41FA5}">
                      <a16:colId xmlns:a16="http://schemas.microsoft.com/office/drawing/2014/main" val="20003"/>
                    </a:ext>
                  </a:extLst>
                </a:gridCol>
                <a:gridCol w="2530654">
                  <a:extLst>
                    <a:ext uri="{9D8B030D-6E8A-4147-A177-3AD203B41FA5}">
                      <a16:colId xmlns:a16="http://schemas.microsoft.com/office/drawing/2014/main" val="20004"/>
                    </a:ext>
                  </a:extLst>
                </a:gridCol>
              </a:tblGrid>
              <a:tr h="4318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元字符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含义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类型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举例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说明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0"/>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zh-CN" altLang="en-US" sz="1800" b="1" u="none" strike="noStrike" cap="none" normalizeH="0" baseline="0" dirty="0">
                          <a:ln>
                            <a:noFill/>
                          </a:ln>
                          <a:solidFill>
                            <a:srgbClr val="FF0000"/>
                          </a:solidFill>
                          <a:effectLst/>
                        </a:rPr>
                        <a:t>首字符 </a:t>
                      </a:r>
                      <a:endParaRPr kumimoji="0" lang="zh-CN" altLang="en-US" sz="1800" b="1" i="0" u="none" strike="noStrike" cap="none" normalizeH="0" baseline="0" dirty="0">
                        <a:ln>
                          <a:noFill/>
                        </a:ln>
                        <a:solidFill>
                          <a:srgbClr val="FF0000"/>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以字符</a:t>
                      </a:r>
                      <a:r>
                        <a:rPr kumimoji="0" lang="en-US" altLang="zh-CN" sz="1800" u="none" strike="noStrike" cap="none" normalizeH="0" baseline="0" dirty="0">
                          <a:ln>
                            <a:noFill/>
                          </a:ln>
                          <a:effectLst/>
                        </a:rPr>
                        <a:t>x</a:t>
                      </a:r>
                      <a:r>
                        <a:rPr kumimoji="0" lang="zh-CN" altLang="en-US" sz="1800" u="none" strike="noStrike" cap="none" normalizeH="0" baseline="0" dirty="0">
                          <a:ln>
                            <a:noFill/>
                          </a:ln>
                          <a:effectLst/>
                        </a:rPr>
                        <a:t>开始的字符串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1"/>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zh-CN" altLang="en-US" sz="1800" b="1" u="none" strike="noStrike" cap="none" normalizeH="0" baseline="0" dirty="0">
                          <a:ln>
                            <a:noFill/>
                          </a:ln>
                          <a:solidFill>
                            <a:srgbClr val="FF0000"/>
                          </a:solidFill>
                          <a:effectLst/>
                        </a:rPr>
                        <a:t>尾字符 </a:t>
                      </a:r>
                      <a:endParaRPr kumimoji="0" lang="zh-CN" altLang="en-US" sz="1800" b="1" i="0" u="none" strike="noStrike" cap="none" normalizeH="0" baseline="0" dirty="0">
                        <a:ln>
                          <a:noFill/>
                        </a:ln>
                        <a:solidFill>
                          <a:srgbClr val="FF0000"/>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以</a:t>
                      </a:r>
                      <a:r>
                        <a:rPr kumimoji="0" lang="en-US" altLang="zh-CN" sz="1800" u="none" strike="noStrike" cap="none" normalizeH="0" baseline="0">
                          <a:ln>
                            <a:noFill/>
                          </a:ln>
                          <a:effectLst/>
                        </a:rPr>
                        <a:t>x</a:t>
                      </a:r>
                      <a:r>
                        <a:rPr kumimoji="0" lang="zh-CN" altLang="en-US" sz="1800" u="none" strike="noStrike" cap="none" normalizeH="0" baseline="0">
                          <a:ln>
                            <a:noFill/>
                          </a:ln>
                          <a:effectLst/>
                        </a:rPr>
                        <a:t>字符结尾的字符串 </a:t>
                      </a:r>
                      <a:endParaRPr kumimoji="0" lang="zh-CN" altLang="en-US"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2"/>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匹配任意</a:t>
                      </a:r>
                      <a:r>
                        <a:rPr kumimoji="0" lang="zh-CN" altLang="en-US" sz="1800" b="1" u="none" strike="noStrike" cap="none" normalizeH="0" baseline="0" dirty="0">
                          <a:ln>
                            <a:noFill/>
                          </a:ln>
                          <a:solidFill>
                            <a:srgbClr val="FF0000"/>
                          </a:solidFill>
                          <a:effectLst/>
                        </a:rPr>
                        <a:t>一个</a:t>
                      </a:r>
                      <a:r>
                        <a:rPr kumimoji="0" lang="zh-CN" altLang="en-US" sz="1800" u="none" strike="noStrike" cap="none" normalizeH="0" baseline="0" dirty="0">
                          <a:ln>
                            <a:noFill/>
                          </a:ln>
                          <a:effectLst/>
                        </a:rPr>
                        <a:t>字符（</a:t>
                      </a:r>
                      <a:r>
                        <a:rPr kumimoji="0" lang="zh-CN" altLang="en-US" sz="1800" b="1" u="none" strike="noStrike" cap="none" normalizeH="0" baseline="0" dirty="0">
                          <a:ln>
                            <a:noFill/>
                          </a:ln>
                          <a:solidFill>
                            <a:srgbClr val="FF0000"/>
                          </a:solidFill>
                          <a:effectLst/>
                        </a:rPr>
                        <a:t>一定存在</a:t>
                      </a:r>
                      <a:r>
                        <a:rPr kumimoji="0" lang="zh-CN" altLang="en-US" sz="1800" u="none" strike="noStrike" cap="none" normalizeH="0" baseline="0" dirty="0">
                          <a:ln>
                            <a:noFill/>
                          </a:ln>
                          <a:effectLst/>
                        </a:rPr>
                        <a:t>）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l..e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love, life, live …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3"/>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匹配任意</a:t>
                      </a:r>
                      <a:r>
                        <a:rPr kumimoji="0" lang="zh-CN" altLang="en-US" sz="1800" b="1" u="none" strike="noStrike" cap="none" normalizeH="0" baseline="0" dirty="0">
                          <a:ln>
                            <a:noFill/>
                          </a:ln>
                          <a:solidFill>
                            <a:srgbClr val="FF0000"/>
                          </a:solidFill>
                          <a:effectLst/>
                        </a:rPr>
                        <a:t>一个可选</a:t>
                      </a:r>
                      <a:r>
                        <a:rPr kumimoji="0" lang="zh-CN" altLang="en-US" sz="1800" u="none" strike="noStrike" cap="none" normalizeH="0" baseline="0" dirty="0">
                          <a:ln>
                            <a:noFill/>
                          </a:ln>
                          <a:solidFill>
                            <a:schemeClr val="tx1"/>
                          </a:solidFill>
                          <a:effectLst/>
                        </a:rPr>
                        <a:t>字符</a:t>
                      </a:r>
                      <a:r>
                        <a:rPr kumimoji="0" lang="zh-CN" altLang="en-US" sz="1800" u="none" strike="noStrike" cap="none" normalizeH="0" baseline="0" dirty="0">
                          <a:ln>
                            <a:noFill/>
                          </a:ln>
                          <a:solidFill>
                            <a:srgbClr val="FF0000"/>
                          </a:solidFill>
                          <a:effectLst/>
                        </a:rPr>
                        <a:t> </a:t>
                      </a:r>
                      <a:endParaRPr kumimoji="0" lang="zh-CN" altLang="en-US" sz="1800" b="0" i="0" u="none" strike="noStrike" cap="none" normalizeH="0" baseline="0" dirty="0">
                        <a:ln>
                          <a:noFill/>
                        </a:ln>
                        <a:solidFill>
                          <a:srgbClr val="FF0000"/>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 xy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4"/>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zh-CN" altLang="en-US" sz="1800" b="1" u="none" strike="noStrike" cap="none" normalizeH="0" baseline="0" dirty="0">
                          <a:ln>
                            <a:noFill/>
                          </a:ln>
                          <a:solidFill>
                            <a:srgbClr val="FF0000"/>
                          </a:solidFill>
                          <a:effectLst/>
                        </a:rPr>
                        <a:t>零次或多次</a:t>
                      </a:r>
                      <a:r>
                        <a:rPr kumimoji="0" lang="zh-CN" altLang="en-US" sz="1800" u="none" strike="noStrike" cap="none" normalizeH="0" baseline="0" dirty="0">
                          <a:ln>
                            <a:noFill/>
                          </a:ln>
                          <a:effectLst/>
                        </a:rPr>
                        <a:t>重复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 xy, xyy, xyyy …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5"/>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zh-CN" altLang="en-US" sz="1800" b="1" u="none" strike="noStrike" cap="none" normalizeH="0" baseline="0" dirty="0">
                          <a:ln>
                            <a:noFill/>
                          </a:ln>
                          <a:solidFill>
                            <a:srgbClr val="FF0000"/>
                          </a:solidFill>
                          <a:effectLst/>
                        </a:rPr>
                        <a:t>一次或多次</a:t>
                      </a:r>
                      <a:r>
                        <a:rPr kumimoji="0" lang="zh-CN" altLang="en-US" sz="1800" u="none" strike="noStrike" cap="none" normalizeH="0" baseline="0" dirty="0">
                          <a:ln>
                            <a:noFill/>
                          </a:ln>
                          <a:effectLst/>
                        </a:rPr>
                        <a:t>重复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xyy, xyyy …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6"/>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匹配任意一个字符 </a:t>
                      </a:r>
                      <a:endParaRPr kumimoji="0" lang="zh-CN" altLang="en-US"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[xyz]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 y, z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7"/>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对正则表达式分组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ERE </a:t>
                      </a:r>
                      <a:endParaRPr kumimoji="0" lang="en-US" altLang="zh-CN"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err="1">
                          <a:ln>
                            <a:noFill/>
                          </a:ln>
                          <a:effectLst/>
                        </a:rPr>
                        <a:t>xy</a:t>
                      </a:r>
                      <a:r>
                        <a:rPr kumimoji="0" lang="en-US" altLang="zh-CN" sz="1800" u="none" strike="noStrike" cap="none" normalizeH="0" baseline="0" dirty="0">
                          <a:ln>
                            <a:noFill/>
                          </a:ln>
                          <a:effectLst/>
                        </a:rPr>
                        <a:t>, </a:t>
                      </a:r>
                      <a:r>
                        <a:rPr kumimoji="0" lang="en-US" altLang="zh-CN" sz="1800" u="none" strike="noStrike" cap="none" normalizeH="0" baseline="0" dirty="0" err="1">
                          <a:ln>
                            <a:noFill/>
                          </a:ln>
                          <a:effectLst/>
                        </a:rPr>
                        <a:t>xyxy</a:t>
                      </a:r>
                      <a:r>
                        <a:rPr kumimoji="0" lang="en-US" altLang="zh-CN" sz="1800" u="none" strike="noStrike" cap="none" normalizeH="0" baseline="0" dirty="0">
                          <a:ln>
                            <a:noFill/>
                          </a:ln>
                          <a:effectLst/>
                        </a:rPr>
                        <a:t>, </a:t>
                      </a:r>
                      <a:r>
                        <a:rPr kumimoji="0" lang="en-US" altLang="zh-CN" sz="1800" u="none" strike="noStrike" cap="none" normalizeH="0" baseline="0" dirty="0" err="1">
                          <a:ln>
                            <a:noFill/>
                          </a:ln>
                          <a:effectLst/>
                        </a:rPr>
                        <a:t>xyxyxy</a:t>
                      </a:r>
                      <a:r>
                        <a:rPr kumimoji="0" lang="en-US" altLang="zh-CN" sz="1800" u="none" strike="noStrike" cap="none" normalizeH="0" baseline="0" dirty="0">
                          <a:ln>
                            <a:noFill/>
                          </a:ln>
                          <a:effectLst/>
                        </a:rPr>
                        <a:t>, … </a:t>
                      </a:r>
                      <a:endParaRPr kumimoji="0" lang="en-US" altLang="zh-CN"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3023984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bec15ab3-4185-450d-899c-d4f56ba8c5fb}"/>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bec15ab3-4185-450d-899c-d4f56ba8c5fb}"/>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bec15ab3-4185-450d-899c-d4f56ba8c5fb}"/>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bec15ab3-4185-450d-899c-d4f56ba8c5fb}"/>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31506</TotalTime>
  <Words>25526</Words>
  <Application>Microsoft Office PowerPoint</Application>
  <PresentationFormat>全屏显示(4:3)</PresentationFormat>
  <Paragraphs>3131</Paragraphs>
  <Slides>259</Slides>
  <Notes>101</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0</vt:i4>
      </vt:variant>
      <vt:variant>
        <vt:lpstr>幻灯片标题</vt:lpstr>
      </vt:variant>
      <vt:variant>
        <vt:i4>259</vt:i4>
      </vt:variant>
    </vt:vector>
  </HeadingPairs>
  <TitlesOfParts>
    <vt:vector size="284" baseType="lpstr">
      <vt:lpstr>Arial Unicode MS</vt:lpstr>
      <vt:lpstr>Gotham-Book</vt:lpstr>
      <vt:lpstr>Helvetica Neue</vt:lpstr>
      <vt:lpstr>Microsoft Yahei</vt:lpstr>
      <vt:lpstr>Noto Sans TC</vt:lpstr>
      <vt:lpstr>方正粗倩简体</vt:lpstr>
      <vt:lpstr>仿宋</vt:lpstr>
      <vt:lpstr>黑体</vt:lpstr>
      <vt:lpstr>华文行楷</vt:lpstr>
      <vt:lpstr>楷体_GB2312</vt:lpstr>
      <vt:lpstr>宋体</vt:lpstr>
      <vt:lpstr>微软雅黑</vt:lpstr>
      <vt:lpstr>细明体</vt:lpstr>
      <vt:lpstr>新细明体</vt:lpstr>
      <vt:lpstr>Arial</vt:lpstr>
      <vt:lpstr>Arial</vt:lpstr>
      <vt:lpstr>Broadway</vt:lpstr>
      <vt:lpstr>Calibri</vt:lpstr>
      <vt:lpstr>Courier New</vt:lpstr>
      <vt:lpstr>Helvetica</vt:lpstr>
      <vt:lpstr>Lucida Console</vt:lpstr>
      <vt:lpstr>Tahoma</vt:lpstr>
      <vt:lpstr>Times New Roman</vt:lpstr>
      <vt:lpstr>Wingdings</vt:lpstr>
      <vt:lpstr>Blends</vt:lpstr>
      <vt:lpstr>     Linux操作系统</vt:lpstr>
      <vt:lpstr>本章内容要点</vt:lpstr>
      <vt:lpstr>一 Shell</vt:lpstr>
      <vt:lpstr>二 Shell的功能</vt:lpstr>
      <vt:lpstr>三 命令解释过程</vt:lpstr>
      <vt:lpstr>Linux系统中可执行文件的分类 </vt:lpstr>
      <vt:lpstr>四 Shell的主要版本</vt:lpstr>
      <vt:lpstr>五 Shell元字符</vt:lpstr>
      <vt:lpstr>PowerPoint 演示文稿</vt:lpstr>
      <vt:lpstr>PowerPoint 演示文稿</vt:lpstr>
      <vt:lpstr>六 命令基本格式</vt:lpstr>
      <vt:lpstr>六 命令基本格式（续）</vt:lpstr>
      <vt:lpstr>六 命令基本格式</vt:lpstr>
      <vt:lpstr>六 命令基本格式—常用命令</vt:lpstr>
      <vt:lpstr>七 文件与目录</vt:lpstr>
      <vt:lpstr>七 文件与目录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七 文件与目录</vt:lpstr>
      <vt:lpstr>七 文件与目录</vt:lpstr>
      <vt:lpstr>八 目录结构</vt:lpstr>
      <vt:lpstr>Linux 的目录结构</vt:lpstr>
      <vt:lpstr>九 工作目录</vt:lpstr>
      <vt:lpstr>十 路径 (path)</vt:lpstr>
      <vt:lpstr>PowerPoint 演示文稿</vt:lpstr>
      <vt:lpstr>PowerPoint 演示文稿</vt:lpstr>
      <vt:lpstr>历史回顾</vt:lpstr>
      <vt:lpstr>历史回顾</vt:lpstr>
      <vt:lpstr>历史回顾</vt:lpstr>
      <vt:lpstr>历史回顾</vt:lpstr>
      <vt:lpstr>历史回顾</vt:lpstr>
      <vt:lpstr>历史回顾</vt:lpstr>
      <vt:lpstr>Linux 的目录结构</vt:lpstr>
      <vt:lpstr>本章内容要点</vt:lpstr>
      <vt:lpstr>一 常用目录操作命令</vt:lpstr>
      <vt:lpstr>ls命令</vt:lpstr>
      <vt:lpstr>ls命令选项</vt:lpstr>
      <vt:lpstr>ls命令举例</vt:lpstr>
      <vt:lpstr>mkdir命令</vt:lpstr>
      <vt:lpstr>rmdir命令</vt:lpstr>
      <vt:lpstr>tree命令</vt:lpstr>
      <vt:lpstr>cd和pwd命令</vt:lpstr>
      <vt:lpstr>二 常用文件操作命令</vt:lpstr>
      <vt:lpstr>touch命令</vt:lpstr>
      <vt:lpstr>文件的时间戳</vt:lpstr>
      <vt:lpstr>touch命令举例</vt:lpstr>
      <vt:lpstr>file命令</vt:lpstr>
      <vt:lpstr>stat命令</vt:lpstr>
      <vt:lpstr>cp命令</vt:lpstr>
      <vt:lpstr>cp命令的常用选项</vt:lpstr>
      <vt:lpstr>cp命令举例</vt:lpstr>
      <vt:lpstr>rm命令</vt:lpstr>
      <vt:lpstr>mv命令</vt:lpstr>
      <vt:lpstr>ln命令</vt:lpstr>
      <vt:lpstr>PowerPoint 演示文稿</vt:lpstr>
      <vt:lpstr>find命令</vt:lpstr>
      <vt:lpstr>find 命令选项</vt:lpstr>
      <vt:lpstr>find命令举例（1）</vt:lpstr>
      <vt:lpstr>find 命令—name选项</vt:lpstr>
      <vt:lpstr>find命令举例（2）</vt:lpstr>
      <vt:lpstr>find 命令—正则表达式选项</vt:lpstr>
      <vt:lpstr>find命令举例（3）</vt:lpstr>
      <vt:lpstr>find 命令—时间属性选项</vt:lpstr>
      <vt:lpstr>find命令举例（4）</vt:lpstr>
      <vt:lpstr>find 命令—条件表达式-时间属性</vt:lpstr>
      <vt:lpstr>find命令举例（5）</vt:lpstr>
      <vt:lpstr>find 命令—用户和组选项</vt:lpstr>
      <vt:lpstr>find命令举例（6）</vt:lpstr>
      <vt:lpstr>find命令举例（6）</vt:lpstr>
      <vt:lpstr>find 命令—条件表达式-文件权限</vt:lpstr>
      <vt:lpstr>find命令举例（7）</vt:lpstr>
      <vt:lpstr>find命令举例（7）</vt:lpstr>
      <vt:lpstr>find 命令—选项:类型和大小</vt:lpstr>
      <vt:lpstr>find命令举例（8）</vt:lpstr>
      <vt:lpstr>find 命令——动作表达式</vt:lpstr>
      <vt:lpstr>find命令举例（9）</vt:lpstr>
      <vt:lpstr>find、whereis、locate区别</vt:lpstr>
      <vt:lpstr>find、whereis、locate区别</vt:lpstr>
      <vt:lpstr>三 正则表达式</vt:lpstr>
      <vt:lpstr>支持 RE 的文本处理工具 </vt:lpstr>
      <vt:lpstr>正则表达式的组成</vt:lpstr>
      <vt:lpstr>正则表达式的元字符</vt:lpstr>
      <vt:lpstr>正则表达式的元字符（续）</vt:lpstr>
      <vt:lpstr>正则表达式的元字符（续2）</vt:lpstr>
      <vt:lpstr>正则表达式举例1</vt:lpstr>
      <vt:lpstr>正则表达式举例2 </vt:lpstr>
      <vt:lpstr>正则表达式举例 3</vt:lpstr>
      <vt:lpstr>历史回顾</vt:lpstr>
      <vt:lpstr>历史回顾</vt:lpstr>
      <vt:lpstr>历史回顾</vt:lpstr>
      <vt:lpstr>历史回顾</vt:lpstr>
      <vt:lpstr>历史回顾</vt:lpstr>
      <vt:lpstr>历史回顾</vt:lpstr>
      <vt:lpstr>历史回顾</vt:lpstr>
      <vt:lpstr>四 常用的文本文件提取命令</vt:lpstr>
      <vt:lpstr>文本显示命令举例</vt:lpstr>
      <vt:lpstr>cat命令</vt:lpstr>
      <vt:lpstr>cat命令举例</vt:lpstr>
      <vt:lpstr>cat命令举例</vt:lpstr>
      <vt:lpstr>tac命令</vt:lpstr>
      <vt:lpstr>cat命令举例</vt:lpstr>
      <vt:lpstr>more命令举例</vt:lpstr>
      <vt:lpstr>less命令举例</vt:lpstr>
      <vt:lpstr>head命令</vt:lpstr>
      <vt:lpstr>tail命令</vt:lpstr>
      <vt:lpstr>cut命令</vt:lpstr>
      <vt:lpstr>awk命令</vt:lpstr>
      <vt:lpstr>cut命令举例</vt:lpstr>
      <vt:lpstr>cut命令举例</vt:lpstr>
      <vt:lpstr>cut命令举例</vt:lpstr>
      <vt:lpstr>cut命令举例</vt:lpstr>
      <vt:lpstr>grep 简介</vt:lpstr>
      <vt:lpstr>grep 命令</vt:lpstr>
      <vt:lpstr>grep命令选项</vt:lpstr>
      <vt:lpstr>grep命令举例</vt:lpstr>
      <vt:lpstr>grep命令举例</vt:lpstr>
      <vt:lpstr>PowerPoint 演示文稿</vt:lpstr>
      <vt:lpstr>常用的文本文件分析命令</vt:lpstr>
      <vt:lpstr>wc命令</vt:lpstr>
      <vt:lpstr>PowerPoint 演示文稿</vt:lpstr>
      <vt:lpstr>sort命令</vt:lpstr>
      <vt:lpstr>sort命令举例</vt:lpstr>
      <vt:lpstr>sort命令举例</vt:lpstr>
      <vt:lpstr>PowerPoint 演示文稿</vt:lpstr>
      <vt:lpstr>PowerPoint 演示文稿</vt:lpstr>
      <vt:lpstr>uniq命令</vt:lpstr>
      <vt:lpstr>常用的文本文件处理命令</vt:lpstr>
      <vt:lpstr>tr命令</vt:lpstr>
      <vt:lpstr>PowerPoint 演示文稿</vt:lpstr>
      <vt:lpstr>sed 简介</vt:lpstr>
      <vt:lpstr>sed 的工作方式</vt:lpstr>
      <vt:lpstr>sed命令</vt:lpstr>
      <vt:lpstr>sed命令</vt:lpstr>
      <vt:lpstr>sed命令选项</vt:lpstr>
      <vt:lpstr>sed命令操作</vt:lpstr>
      <vt:lpstr>sed命令举例</vt:lpstr>
      <vt:lpstr>sed命令举例</vt:lpstr>
      <vt:lpstr>sed命令举例</vt:lpstr>
      <vt:lpstr>sed命令举例</vt:lpstr>
      <vt:lpstr>sed命令举例</vt:lpstr>
      <vt:lpstr>paste命令</vt:lpstr>
      <vt:lpstr>PowerPoint 演示文稿</vt:lpstr>
      <vt:lpstr>expand和unexpand命令</vt:lpstr>
      <vt:lpstr>命令举例</vt:lpstr>
      <vt:lpstr>iconv命令</vt:lpstr>
      <vt:lpstr>iconv命令举例</vt:lpstr>
      <vt:lpstr>三 常用的文件打包和压缩命令</vt:lpstr>
      <vt:lpstr>三 常用的文件打包和压缩命令</vt:lpstr>
      <vt:lpstr>打包和压缩文件的文件后缀</vt:lpstr>
      <vt:lpstr>gzip命令</vt:lpstr>
      <vt:lpstr>gzip命令</vt:lpstr>
      <vt:lpstr>gzip命令举例</vt:lpstr>
      <vt:lpstr>gzip命令举例</vt:lpstr>
      <vt:lpstr>gzip命令举例</vt:lpstr>
      <vt:lpstr>gzip命令举例</vt:lpstr>
      <vt:lpstr>bzip2</vt:lpstr>
      <vt:lpstr>bzip2命令</vt:lpstr>
      <vt:lpstr>bzip2命令举例</vt:lpstr>
      <vt:lpstr>bzip2命令举例</vt:lpstr>
      <vt:lpstr>xz命令</vt:lpstr>
      <vt:lpstr>zip/unzip命令</vt:lpstr>
      <vt:lpstr>rar和7za命令</vt:lpstr>
      <vt:lpstr>tar命令</vt:lpstr>
      <vt:lpstr>tar命令举例</vt:lpstr>
      <vt:lpstr>PowerPoint 演示文稿</vt:lpstr>
      <vt:lpstr>信息显示命令</vt:lpstr>
      <vt:lpstr>常用的系统信息显示命令</vt:lpstr>
      <vt:lpstr>常用的资源显示命令</vt:lpstr>
      <vt:lpstr>常用的用户相关显示命令</vt:lpstr>
      <vt:lpstr>常用的网络信息显示命令</vt:lpstr>
      <vt:lpstr>历史回顾</vt:lpstr>
      <vt:lpstr>历史回顾</vt:lpstr>
      <vt:lpstr>历史回顾</vt:lpstr>
      <vt:lpstr>历史回顾</vt:lpstr>
      <vt:lpstr>历史回顾</vt:lpstr>
      <vt:lpstr>历史回顾</vt:lpstr>
      <vt:lpstr>历史回顾</vt:lpstr>
      <vt:lpstr>历史回顾</vt:lpstr>
      <vt:lpstr>历史回顾</vt:lpstr>
      <vt:lpstr>七 Vim文本编辑器</vt:lpstr>
      <vt:lpstr>vi简介</vt:lpstr>
      <vt:lpstr>Vi 的3种运行模式</vt:lpstr>
      <vt:lpstr>进入Vi</vt:lpstr>
      <vt:lpstr>Vi 的 Normal 模式</vt:lpstr>
      <vt:lpstr>Vi 的 Normal 模式</vt:lpstr>
      <vt:lpstr>Vi 的 Insert 模式</vt:lpstr>
      <vt:lpstr>Vi 的 Insert 模式</vt:lpstr>
      <vt:lpstr>Vi 的 Cmdline 模式</vt:lpstr>
      <vt:lpstr>Vi 的 Cmdline 模式</vt:lpstr>
      <vt:lpstr>Normal模式下的基本操作</vt:lpstr>
      <vt:lpstr>Normal模式下的基本操作</vt:lpstr>
      <vt:lpstr>Cmdline 模式下的基本操作</vt:lpstr>
      <vt:lpstr>Cmdline 模式—设置 Vi 环境</vt:lpstr>
      <vt:lpstr>$ vimtutor</vt:lpstr>
      <vt:lpstr>本章内容要点</vt:lpstr>
      <vt:lpstr>一 为何学习Shell？</vt:lpstr>
      <vt:lpstr>二 Shell功能—命令补全</vt:lpstr>
      <vt:lpstr>二 Shell功能—命令补全举例</vt:lpstr>
      <vt:lpstr>二 Shell功能—命令历史</vt:lpstr>
      <vt:lpstr>二 Shell功能—命令历史使用</vt:lpstr>
      <vt:lpstr>PowerPoint 演示文稿</vt:lpstr>
      <vt:lpstr>二 Shell功能—命令别名</vt:lpstr>
      <vt:lpstr>二 Shell功能—命令别名</vt:lpstr>
      <vt:lpstr>PowerPoint 演示文稿</vt:lpstr>
      <vt:lpstr>二 Shell功能—重定向</vt:lpstr>
      <vt:lpstr>二 Shell功能—重定向</vt:lpstr>
      <vt:lpstr>二 Shell功能—重定向</vt:lpstr>
      <vt:lpstr>二 Shell功能—重定向</vt:lpstr>
      <vt:lpstr>二 Shell功能—重定向符</vt:lpstr>
      <vt:lpstr>二 Shell功能—重定向符</vt:lpstr>
      <vt:lpstr>PowerPoint 演示文稿</vt:lpstr>
      <vt:lpstr>PowerPoint 演示文稿</vt:lpstr>
      <vt:lpstr>二 Shell功能—重定向举例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 Shell功能—输出重定向与空设备</vt:lpstr>
      <vt:lpstr>二 Shell功能—输出重定向与空设备</vt:lpstr>
      <vt:lpstr>二 Shell功能—输出重定向与空设备</vt:lpstr>
      <vt:lpstr>二 Shell功能—输入重定向</vt:lpstr>
      <vt:lpstr>二 Shell功能—管道</vt:lpstr>
      <vt:lpstr>二 Shell功能—管道</vt:lpstr>
      <vt:lpstr>二 Shell功能—管道</vt:lpstr>
      <vt:lpstr>二 Shell功能—管道</vt:lpstr>
      <vt:lpstr>二 Shell功能—T型管道（tee）</vt:lpstr>
      <vt:lpstr>二 Shell功能—T型管道（tee）</vt:lpstr>
      <vt:lpstr>二 Shell功能—T型管道（tee）</vt:lpstr>
      <vt:lpstr>二 Shell功能—命令替换</vt:lpstr>
      <vt:lpstr>二 Shell功能—命令组合</vt:lpstr>
      <vt:lpstr>三 Shell 变量</vt:lpstr>
      <vt:lpstr>三 Shell 变量—用户变量定义</vt:lpstr>
      <vt:lpstr>三 Shell 变量—引用</vt:lpstr>
      <vt:lpstr>三 Shell 变量—引用</vt:lpstr>
      <vt:lpstr>PowerPoint 演示文稿</vt:lpstr>
      <vt:lpstr>三 Shell 变量—作用域</vt:lpstr>
      <vt:lpstr>三 Shell 变量— export 命令</vt:lpstr>
      <vt:lpstr>PowerPoint 演示文稿</vt:lpstr>
      <vt:lpstr>三 Shell 变量—环境变量</vt:lpstr>
      <vt:lpstr>常见的 Shell 环境变量</vt:lpstr>
      <vt:lpstr>三 Shell 变量查询、显示和取消</vt:lpstr>
      <vt:lpstr>四 用户工作环境</vt:lpstr>
      <vt:lpstr>四 用户工作环境</vt:lpstr>
      <vt:lpstr>四 用户工作环境</vt:lpstr>
      <vt:lpstr>五（非）登录 shell 启动过程</vt:lpstr>
      <vt:lpstr>思考</vt:lpstr>
      <vt:lpstr>历史回顾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字符界面操作进阶</dc:title>
  <dc:creator>osmond</dc:creator>
  <cp:lastModifiedBy>Hewlett-Packard Company</cp:lastModifiedBy>
  <cp:revision>1214</cp:revision>
  <dcterms:created xsi:type="dcterms:W3CDTF">2011-05-27T16:57:53Z</dcterms:created>
  <dcterms:modified xsi:type="dcterms:W3CDTF">2024-04-24T06:43:29Z</dcterms:modified>
</cp:coreProperties>
</file>